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215438" cy="66960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 initials="AT" lastIdx="2" clrIdx="0">
    <p:extLst>
      <p:ext uri="{19B8F6BF-5375-455C-9EA6-DF929625EA0E}">
        <p15:presenceInfo xmlns="" xmlns:p15="http://schemas.microsoft.com/office/powerpoint/2012/main" userId="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2" autoAdjust="0"/>
    <p:restoredTop sz="96663" autoAdjust="0"/>
  </p:normalViewPr>
  <p:slideViewPr>
    <p:cSldViewPr>
      <p:cViewPr varScale="1">
        <p:scale>
          <a:sx n="115" d="100"/>
          <a:sy n="115" d="100"/>
        </p:scale>
        <p:origin x="-18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7" d="100"/>
          <a:sy n="107" d="100"/>
        </p:scale>
        <p:origin x="440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770FD-7586-4430-A792-E05BBDC48DC9}" type="datetimeFigureOut">
              <a:rPr lang="ko-KR" altLang="en-US" smtClean="0"/>
              <a:t>2019-11-13</a:t>
            </a:fld>
            <a:endParaRPr lang="ko-KR" altLang="en-US"/>
          </a:p>
        </p:txBody>
      </p:sp>
      <p:sp>
        <p:nvSpPr>
          <p:cNvPr id="4" name="슬라이드 이미지 개체 틀 3"/>
          <p:cNvSpPr>
            <a:spLocks noGrp="1" noRot="1" noChangeAspect="1"/>
          </p:cNvSpPr>
          <p:nvPr>
            <p:ph type="sldImg" idx="2"/>
          </p:nvPr>
        </p:nvSpPr>
        <p:spPr>
          <a:xfrm>
            <a:off x="1069975" y="685800"/>
            <a:ext cx="471805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C7ECB-D507-42DF-BD7C-FEFED18B44AC}" type="slidenum">
              <a:rPr lang="ko-KR" altLang="en-US" smtClean="0"/>
              <a:t>‹#›</a:t>
            </a:fld>
            <a:endParaRPr lang="ko-KR" altLang="en-US"/>
          </a:p>
        </p:txBody>
      </p:sp>
    </p:spTree>
    <p:extLst>
      <p:ext uri="{BB962C8B-B14F-4D97-AF65-F5344CB8AC3E}">
        <p14:creationId xmlns:p14="http://schemas.microsoft.com/office/powerpoint/2010/main" val="193832092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7BC7ECB-D507-42DF-BD7C-FEFED18B44AC}" type="slidenum">
              <a:rPr lang="ko-KR" altLang="en-US" smtClean="0"/>
              <a:t>1</a:t>
            </a:fld>
            <a:endParaRPr lang="ko-KR" altLang="en-US"/>
          </a:p>
        </p:txBody>
      </p:sp>
    </p:spTree>
    <p:extLst>
      <p:ext uri="{BB962C8B-B14F-4D97-AF65-F5344CB8AC3E}">
        <p14:creationId xmlns:p14="http://schemas.microsoft.com/office/powerpoint/2010/main" val="272675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7BC7ECB-D507-42DF-BD7C-FEFED18B44AC}" type="slidenum">
              <a:rPr lang="ko-KR" altLang="en-US" smtClean="0"/>
              <a:t>6</a:t>
            </a:fld>
            <a:endParaRPr lang="ko-KR" altLang="en-US"/>
          </a:p>
        </p:txBody>
      </p:sp>
    </p:spTree>
    <p:extLst>
      <p:ext uri="{BB962C8B-B14F-4D97-AF65-F5344CB8AC3E}">
        <p14:creationId xmlns:p14="http://schemas.microsoft.com/office/powerpoint/2010/main" val="354274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BC7ECB-D507-42DF-BD7C-FEFED18B44AC}" type="slidenum">
              <a:rPr lang="ko-KR" altLang="en-US" smtClean="0"/>
              <a:t>37</a:t>
            </a:fld>
            <a:endParaRPr lang="ko-KR" altLang="en-US"/>
          </a:p>
        </p:txBody>
      </p:sp>
    </p:spTree>
    <p:extLst>
      <p:ext uri="{BB962C8B-B14F-4D97-AF65-F5344CB8AC3E}">
        <p14:creationId xmlns:p14="http://schemas.microsoft.com/office/powerpoint/2010/main" val="119912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BC7ECB-D507-42DF-BD7C-FEFED18B44AC}" type="slidenum">
              <a:rPr lang="ko-KR" altLang="en-US" smtClean="0"/>
              <a:t>45</a:t>
            </a:fld>
            <a:endParaRPr lang="ko-KR" altLang="en-US"/>
          </a:p>
        </p:txBody>
      </p:sp>
    </p:spTree>
    <p:extLst>
      <p:ext uri="{BB962C8B-B14F-4D97-AF65-F5344CB8AC3E}">
        <p14:creationId xmlns:p14="http://schemas.microsoft.com/office/powerpoint/2010/main" val="50653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826918" y="1600200"/>
            <a:ext cx="285988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69.jpeg"/></Relationships>
</file>

<file path=ppt/slides/_rels/slide2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 Id="rId4" Type="http://schemas.openxmlformats.org/officeDocument/2006/relationships/image" Target="../media/image8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4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xml"/><Relationship Id="rId5" Type="http://schemas.openxmlformats.org/officeDocument/2006/relationships/image" Target="../media/image93.jpeg"/><Relationship Id="rId4" Type="http://schemas.openxmlformats.org/officeDocument/2006/relationships/image" Target="../media/image9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440091" y="532188"/>
            <a:ext cx="165505" cy="206368"/>
          </a:xfrm>
          <a:custGeom>
            <a:avLst/>
            <a:gdLst>
              <a:gd name="connsiteX0" fmla="*/ 140725 w 165505"/>
              <a:gd name="connsiteY0" fmla="*/ 132996 h 206368"/>
              <a:gd name="connsiteX1" fmla="*/ 165505 w 165505"/>
              <a:gd name="connsiteY1" fmla="*/ 139660 h 206368"/>
              <a:gd name="connsiteX2" fmla="*/ 137464 w 165505"/>
              <a:gd name="connsiteY2" fmla="*/ 189282 h 206368"/>
              <a:gd name="connsiteX3" fmla="*/ 87980 w 165505"/>
              <a:gd name="connsiteY3" fmla="*/ 206368 h 206368"/>
              <a:gd name="connsiteX4" fmla="*/ 38762 w 165505"/>
              <a:gd name="connsiteY4" fmla="*/ 193229 h 206368"/>
              <a:gd name="connsiteX5" fmla="*/ 9897 w 165505"/>
              <a:gd name="connsiteY5" fmla="*/ 155185 h 206368"/>
              <a:gd name="connsiteX6" fmla="*/ 0 w 165505"/>
              <a:gd name="connsiteY6" fmla="*/ 101679 h 206368"/>
              <a:gd name="connsiteX7" fmla="*/ 11178 w 165505"/>
              <a:gd name="connsiteY7" fmla="*/ 47310 h 206368"/>
              <a:gd name="connsiteX8" fmla="*/ 42975 w 165505"/>
              <a:gd name="connsiteY8" fmla="*/ 12059 h 206368"/>
              <a:gd name="connsiteX9" fmla="*/ 88374 w 165505"/>
              <a:gd name="connsiteY9" fmla="*/ 0 h 206368"/>
              <a:gd name="connsiteX10" fmla="*/ 135612 w 165505"/>
              <a:gd name="connsiteY10" fmla="*/ 15245 h 206368"/>
              <a:gd name="connsiteX11" fmla="*/ 162308 w 165505"/>
              <a:gd name="connsiteY11" fmla="*/ 58126 h 206368"/>
              <a:gd name="connsiteX12" fmla="*/ 137921 w 165505"/>
              <a:gd name="connsiteY12" fmla="*/ 64257 h 206368"/>
              <a:gd name="connsiteX13" fmla="*/ 119016 w 165505"/>
              <a:gd name="connsiteY13" fmla="*/ 32534 h 206368"/>
              <a:gd name="connsiteX14" fmla="*/ 87853 w 165505"/>
              <a:gd name="connsiteY14" fmla="*/ 22595 h 206368"/>
              <a:gd name="connsiteX15" fmla="*/ 51780 w 165505"/>
              <a:gd name="connsiteY15" fmla="*/ 33626 h 206368"/>
              <a:gd name="connsiteX16" fmla="*/ 31416 w 165505"/>
              <a:gd name="connsiteY16" fmla="*/ 63229 h 206368"/>
              <a:gd name="connsiteX17" fmla="*/ 25541 w 165505"/>
              <a:gd name="connsiteY17" fmla="*/ 101552 h 206368"/>
              <a:gd name="connsiteX18" fmla="*/ 32494 w 165505"/>
              <a:gd name="connsiteY18" fmla="*/ 145995 h 206368"/>
              <a:gd name="connsiteX19" fmla="*/ 54140 w 165505"/>
              <a:gd name="connsiteY19" fmla="*/ 174379 h 206368"/>
              <a:gd name="connsiteX20" fmla="*/ 85937 w 165505"/>
              <a:gd name="connsiteY20" fmla="*/ 183772 h 206368"/>
              <a:gd name="connsiteX21" fmla="*/ 121186 w 165505"/>
              <a:gd name="connsiteY21" fmla="*/ 170977 h 206368"/>
              <a:gd name="connsiteX22" fmla="*/ 140725 w 165505"/>
              <a:gd name="connsiteY22" fmla="*/ 132996 h 2063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165505" h="206368">
                <a:moveTo>
                  <a:pt x="140725" y="132996"/>
                </a:moveTo>
                <a:lnTo>
                  <a:pt x="165505" y="139660"/>
                </a:lnTo>
                <a:cubicBezTo>
                  <a:pt x="160303" y="161354"/>
                  <a:pt x="150965" y="177895"/>
                  <a:pt x="137464" y="189282"/>
                </a:cubicBezTo>
                <a:cubicBezTo>
                  <a:pt x="123977" y="200668"/>
                  <a:pt x="107482" y="206368"/>
                  <a:pt x="87980" y="206368"/>
                </a:cubicBezTo>
                <a:cubicBezTo>
                  <a:pt x="67818" y="206368"/>
                  <a:pt x="51400" y="201988"/>
                  <a:pt x="38762" y="193229"/>
                </a:cubicBezTo>
                <a:cubicBezTo>
                  <a:pt x="26112" y="184470"/>
                  <a:pt x="16494" y="171789"/>
                  <a:pt x="9897" y="155185"/>
                </a:cubicBezTo>
                <a:cubicBezTo>
                  <a:pt x="3299" y="138581"/>
                  <a:pt x="0" y="120746"/>
                  <a:pt x="0" y="101679"/>
                </a:cubicBezTo>
                <a:cubicBezTo>
                  <a:pt x="0" y="80912"/>
                  <a:pt x="3730" y="62785"/>
                  <a:pt x="11178" y="47310"/>
                </a:cubicBezTo>
                <a:cubicBezTo>
                  <a:pt x="18626" y="31836"/>
                  <a:pt x="29221" y="20082"/>
                  <a:pt x="42975" y="12059"/>
                </a:cubicBezTo>
                <a:cubicBezTo>
                  <a:pt x="56716" y="4024"/>
                  <a:pt x="71854" y="0"/>
                  <a:pt x="88374" y="0"/>
                </a:cubicBezTo>
                <a:cubicBezTo>
                  <a:pt x="107101" y="0"/>
                  <a:pt x="122847" y="5090"/>
                  <a:pt x="135612" y="15245"/>
                </a:cubicBezTo>
                <a:cubicBezTo>
                  <a:pt x="148389" y="25413"/>
                  <a:pt x="157283" y="39707"/>
                  <a:pt x="162308" y="58126"/>
                </a:cubicBezTo>
                <a:lnTo>
                  <a:pt x="137921" y="64257"/>
                </a:lnTo>
                <a:cubicBezTo>
                  <a:pt x="133582" y="49735"/>
                  <a:pt x="127276" y="39161"/>
                  <a:pt x="119016" y="32534"/>
                </a:cubicBezTo>
                <a:cubicBezTo>
                  <a:pt x="110756" y="25908"/>
                  <a:pt x="100377" y="22595"/>
                  <a:pt x="87853" y="22595"/>
                </a:cubicBezTo>
                <a:cubicBezTo>
                  <a:pt x="73464" y="22595"/>
                  <a:pt x="61449" y="26276"/>
                  <a:pt x="51780" y="33626"/>
                </a:cubicBezTo>
                <a:cubicBezTo>
                  <a:pt x="42125" y="40976"/>
                  <a:pt x="35336" y="50839"/>
                  <a:pt x="31416" y="63229"/>
                </a:cubicBezTo>
                <a:cubicBezTo>
                  <a:pt x="27495" y="75618"/>
                  <a:pt x="25541" y="88389"/>
                  <a:pt x="25541" y="101552"/>
                </a:cubicBezTo>
                <a:cubicBezTo>
                  <a:pt x="25541" y="118524"/>
                  <a:pt x="27863" y="133339"/>
                  <a:pt x="32494" y="145995"/>
                </a:cubicBezTo>
                <a:cubicBezTo>
                  <a:pt x="37138" y="158651"/>
                  <a:pt x="44358" y="168108"/>
                  <a:pt x="54140" y="174379"/>
                </a:cubicBezTo>
                <a:cubicBezTo>
                  <a:pt x="63936" y="180637"/>
                  <a:pt x="74530" y="183772"/>
                  <a:pt x="85937" y="183772"/>
                </a:cubicBezTo>
                <a:cubicBezTo>
                  <a:pt x="99819" y="183772"/>
                  <a:pt x="111568" y="179507"/>
                  <a:pt x="121186" y="170977"/>
                </a:cubicBezTo>
                <a:cubicBezTo>
                  <a:pt x="130804" y="162446"/>
                  <a:pt x="137325" y="149790"/>
                  <a:pt x="140725" y="132996"/>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710051" y="535599"/>
            <a:ext cx="126286" cy="199551"/>
          </a:xfrm>
          <a:custGeom>
            <a:avLst/>
            <a:gdLst>
              <a:gd name="connsiteX0" fmla="*/ 0 w 126286"/>
              <a:gd name="connsiteY0" fmla="*/ 199551 h 199551"/>
              <a:gd name="connsiteX1" fmla="*/ 0 w 126286"/>
              <a:gd name="connsiteY1" fmla="*/ 0 h 199551"/>
              <a:gd name="connsiteX2" fmla="*/ 126286 w 126286"/>
              <a:gd name="connsiteY2" fmla="*/ 0 h 199551"/>
              <a:gd name="connsiteX3" fmla="*/ 126286 w 126286"/>
              <a:gd name="connsiteY3" fmla="*/ 23547 h 199551"/>
              <a:gd name="connsiteX4" fmla="*/ 24767 w 126286"/>
              <a:gd name="connsiteY4" fmla="*/ 23547 h 199551"/>
              <a:gd name="connsiteX5" fmla="*/ 24767 w 126286"/>
              <a:gd name="connsiteY5" fmla="*/ 85342 h 199551"/>
              <a:gd name="connsiteX6" fmla="*/ 112634 w 126286"/>
              <a:gd name="connsiteY6" fmla="*/ 85342 h 199551"/>
              <a:gd name="connsiteX7" fmla="*/ 112634 w 126286"/>
              <a:gd name="connsiteY7" fmla="*/ 108902 h 199551"/>
              <a:gd name="connsiteX8" fmla="*/ 24767 w 126286"/>
              <a:gd name="connsiteY8" fmla="*/ 108902 h 199551"/>
              <a:gd name="connsiteX9" fmla="*/ 24767 w 126286"/>
              <a:gd name="connsiteY9" fmla="*/ 199551 h 199551"/>
              <a:gd name="connsiteX10" fmla="*/ 0 w 126286"/>
              <a:gd name="connsiteY10" fmla="*/ 199551 h 1995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26286" h="199551">
                <a:moveTo>
                  <a:pt x="0" y="199551"/>
                </a:moveTo>
                <a:lnTo>
                  <a:pt x="0" y="0"/>
                </a:lnTo>
                <a:lnTo>
                  <a:pt x="126286" y="0"/>
                </a:lnTo>
                <a:lnTo>
                  <a:pt x="126286" y="23547"/>
                </a:lnTo>
                <a:lnTo>
                  <a:pt x="24767" y="23547"/>
                </a:lnTo>
                <a:lnTo>
                  <a:pt x="24767" y="85342"/>
                </a:lnTo>
                <a:lnTo>
                  <a:pt x="112634" y="85342"/>
                </a:lnTo>
                <a:lnTo>
                  <a:pt x="112634" y="108902"/>
                </a:lnTo>
                <a:lnTo>
                  <a:pt x="24767" y="108902"/>
                </a:lnTo>
                <a:lnTo>
                  <a:pt x="24767" y="199551"/>
                </a:lnTo>
                <a:lnTo>
                  <a:pt x="0" y="199551"/>
                </a:ln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6868899" y="535598"/>
            <a:ext cx="147247" cy="202953"/>
          </a:xfrm>
          <a:custGeom>
            <a:avLst/>
            <a:gdLst>
              <a:gd name="connsiteX0" fmla="*/ 122467 w 147247"/>
              <a:gd name="connsiteY0" fmla="*/ 0 h 202953"/>
              <a:gd name="connsiteX1" fmla="*/ 147247 w 147247"/>
              <a:gd name="connsiteY1" fmla="*/ 0 h 202953"/>
              <a:gd name="connsiteX2" fmla="*/ 147247 w 147247"/>
              <a:gd name="connsiteY2" fmla="*/ 115300 h 202953"/>
              <a:gd name="connsiteX3" fmla="*/ 140853 w 147247"/>
              <a:gd name="connsiteY3" fmla="*/ 163068 h 202953"/>
              <a:gd name="connsiteX4" fmla="*/ 117798 w 147247"/>
              <a:gd name="connsiteY4" fmla="*/ 191858 h 202953"/>
              <a:gd name="connsiteX5" fmla="*/ 74074 w 147247"/>
              <a:gd name="connsiteY5" fmla="*/ 202953 h 202953"/>
              <a:gd name="connsiteX6" fmla="*/ 31036 w 147247"/>
              <a:gd name="connsiteY6" fmla="*/ 193293 h 202953"/>
              <a:gd name="connsiteX7" fmla="*/ 7156 w 147247"/>
              <a:gd name="connsiteY7" fmla="*/ 165315 h 202953"/>
              <a:gd name="connsiteX8" fmla="*/ 0 w 147247"/>
              <a:gd name="connsiteY8" fmla="*/ 115300 h 202953"/>
              <a:gd name="connsiteX9" fmla="*/ 0 w 147247"/>
              <a:gd name="connsiteY9" fmla="*/ 0 h 202953"/>
              <a:gd name="connsiteX10" fmla="*/ 24780 w 147247"/>
              <a:gd name="connsiteY10" fmla="*/ 0 h 202953"/>
              <a:gd name="connsiteX11" fmla="*/ 24780 w 147247"/>
              <a:gd name="connsiteY11" fmla="*/ 115161 h 202953"/>
              <a:gd name="connsiteX12" fmla="*/ 29310 w 147247"/>
              <a:gd name="connsiteY12" fmla="*/ 153471 h 202953"/>
              <a:gd name="connsiteX13" fmla="*/ 44891 w 147247"/>
              <a:gd name="connsiteY13" fmla="*/ 172462 h 202953"/>
              <a:gd name="connsiteX14" fmla="*/ 71904 w 147247"/>
              <a:gd name="connsiteY14" fmla="*/ 179139 h 202953"/>
              <a:gd name="connsiteX15" fmla="*/ 110845 w 147247"/>
              <a:gd name="connsiteY15" fmla="*/ 165924 h 202953"/>
              <a:gd name="connsiteX16" fmla="*/ 122467 w 147247"/>
              <a:gd name="connsiteY16" fmla="*/ 115161 h 202953"/>
              <a:gd name="connsiteX17" fmla="*/ 122467 w 147247"/>
              <a:gd name="connsiteY17" fmla="*/ 0 h 20295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147247" h="202953">
                <a:moveTo>
                  <a:pt x="122467" y="0"/>
                </a:moveTo>
                <a:lnTo>
                  <a:pt x="147247" y="0"/>
                </a:lnTo>
                <a:lnTo>
                  <a:pt x="147247" y="115300"/>
                </a:lnTo>
                <a:cubicBezTo>
                  <a:pt x="147247" y="135344"/>
                  <a:pt x="145115" y="151275"/>
                  <a:pt x="140853" y="163068"/>
                </a:cubicBezTo>
                <a:cubicBezTo>
                  <a:pt x="136602" y="174874"/>
                  <a:pt x="128913" y="184470"/>
                  <a:pt x="117798" y="191858"/>
                </a:cubicBezTo>
                <a:cubicBezTo>
                  <a:pt x="106695" y="199259"/>
                  <a:pt x="92117" y="202953"/>
                  <a:pt x="74074" y="202953"/>
                </a:cubicBezTo>
                <a:cubicBezTo>
                  <a:pt x="56526" y="202953"/>
                  <a:pt x="42188" y="199742"/>
                  <a:pt x="31036" y="193293"/>
                </a:cubicBezTo>
                <a:cubicBezTo>
                  <a:pt x="19882" y="186844"/>
                  <a:pt x="11927" y="177527"/>
                  <a:pt x="7156" y="165315"/>
                </a:cubicBezTo>
                <a:cubicBezTo>
                  <a:pt x="2385" y="153116"/>
                  <a:pt x="0" y="136436"/>
                  <a:pt x="0" y="115300"/>
                </a:cubicBezTo>
                <a:lnTo>
                  <a:pt x="0" y="0"/>
                </a:lnTo>
                <a:lnTo>
                  <a:pt x="24780" y="0"/>
                </a:lnTo>
                <a:lnTo>
                  <a:pt x="24780" y="115161"/>
                </a:lnTo>
                <a:cubicBezTo>
                  <a:pt x="24780" y="132488"/>
                  <a:pt x="26290" y="145258"/>
                  <a:pt x="29310" y="153471"/>
                </a:cubicBezTo>
                <a:cubicBezTo>
                  <a:pt x="32329" y="161685"/>
                  <a:pt x="37519" y="168019"/>
                  <a:pt x="44891" y="172462"/>
                </a:cubicBezTo>
                <a:cubicBezTo>
                  <a:pt x="52251" y="176905"/>
                  <a:pt x="61259" y="179139"/>
                  <a:pt x="71904" y="179139"/>
                </a:cubicBezTo>
                <a:cubicBezTo>
                  <a:pt x="90112" y="179139"/>
                  <a:pt x="103105" y="174734"/>
                  <a:pt x="110845" y="165924"/>
                </a:cubicBezTo>
                <a:cubicBezTo>
                  <a:pt x="118597" y="157127"/>
                  <a:pt x="122467" y="140206"/>
                  <a:pt x="122467" y="115161"/>
                </a:cubicBezTo>
                <a:lnTo>
                  <a:pt x="122467" y="0"/>
                </a:ln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7048957" y="532190"/>
            <a:ext cx="149024" cy="206368"/>
          </a:xfrm>
          <a:custGeom>
            <a:avLst/>
            <a:gdLst>
              <a:gd name="connsiteX0" fmla="*/ 0 w 149024"/>
              <a:gd name="connsiteY0" fmla="*/ 138848 h 206368"/>
              <a:gd name="connsiteX1" fmla="*/ 23372 w 149024"/>
              <a:gd name="connsiteY1" fmla="*/ 136664 h 206368"/>
              <a:gd name="connsiteX2" fmla="*/ 31098 w 149024"/>
              <a:gd name="connsiteY2" fmla="*/ 161240 h 206368"/>
              <a:gd name="connsiteX3" fmla="*/ 49928 w 149024"/>
              <a:gd name="connsiteY3" fmla="*/ 176752 h 206368"/>
              <a:gd name="connsiteX4" fmla="*/ 78654 w 149024"/>
              <a:gd name="connsiteY4" fmla="*/ 182681 h 206368"/>
              <a:gd name="connsiteX5" fmla="*/ 103689 w 149024"/>
              <a:gd name="connsiteY5" fmla="*/ 178187 h 206368"/>
              <a:gd name="connsiteX6" fmla="*/ 119840 w 149024"/>
              <a:gd name="connsiteY6" fmla="*/ 165874 h 206368"/>
              <a:gd name="connsiteX7" fmla="*/ 125144 w 149024"/>
              <a:gd name="connsiteY7" fmla="*/ 148787 h 206368"/>
              <a:gd name="connsiteX8" fmla="*/ 120043 w 149024"/>
              <a:gd name="connsiteY8" fmla="*/ 132386 h 206368"/>
              <a:gd name="connsiteX9" fmla="*/ 103181 w 149024"/>
              <a:gd name="connsiteY9" fmla="*/ 120606 h 206368"/>
              <a:gd name="connsiteX10" fmla="*/ 69849 w 149024"/>
              <a:gd name="connsiteY10" fmla="*/ 110870 h 206368"/>
              <a:gd name="connsiteX11" fmla="*/ 33712 w 149024"/>
              <a:gd name="connsiteY11" fmla="*/ 98417 h 206368"/>
              <a:gd name="connsiteX12" fmla="*/ 13728 w 149024"/>
              <a:gd name="connsiteY12" fmla="*/ 79846 h 206368"/>
              <a:gd name="connsiteX13" fmla="*/ 7143 w 149024"/>
              <a:gd name="connsiteY13" fmla="*/ 55003 h 206368"/>
              <a:gd name="connsiteX14" fmla="*/ 15200 w 149024"/>
              <a:gd name="connsiteY14" fmla="*/ 26759 h 206368"/>
              <a:gd name="connsiteX15" fmla="*/ 38699 w 149024"/>
              <a:gd name="connsiteY15" fmla="*/ 6816 h 206368"/>
              <a:gd name="connsiteX16" fmla="*/ 73046 w 149024"/>
              <a:gd name="connsiteY16" fmla="*/ 0 h 206368"/>
              <a:gd name="connsiteX17" fmla="*/ 109753 w 149024"/>
              <a:gd name="connsiteY17" fmla="*/ 7146 h 206368"/>
              <a:gd name="connsiteX18" fmla="*/ 134216 w 149024"/>
              <a:gd name="connsiteY18" fmla="*/ 28180 h 206368"/>
              <a:gd name="connsiteX19" fmla="*/ 143402 w 149024"/>
              <a:gd name="connsiteY19" fmla="*/ 59624 h 206368"/>
              <a:gd name="connsiteX20" fmla="*/ 119650 w 149024"/>
              <a:gd name="connsiteY20" fmla="*/ 61528 h 206368"/>
              <a:gd name="connsiteX21" fmla="*/ 106695 w 149024"/>
              <a:gd name="connsiteY21" fmla="*/ 32941 h 206368"/>
              <a:gd name="connsiteX22" fmla="*/ 74061 w 149024"/>
              <a:gd name="connsiteY22" fmla="*/ 23281 h 206368"/>
              <a:gd name="connsiteX23" fmla="*/ 41312 w 149024"/>
              <a:gd name="connsiteY23" fmla="*/ 32065 h 206368"/>
              <a:gd name="connsiteX24" fmla="*/ 31035 w 149024"/>
              <a:gd name="connsiteY24" fmla="*/ 53226 h 206368"/>
              <a:gd name="connsiteX25" fmla="*/ 38306 w 149024"/>
              <a:gd name="connsiteY25" fmla="*/ 70922 h 206368"/>
              <a:gd name="connsiteX26" fmla="*/ 75660 w 149024"/>
              <a:gd name="connsiteY26" fmla="*/ 85152 h 206368"/>
              <a:gd name="connsiteX27" fmla="*/ 117100 w 149024"/>
              <a:gd name="connsiteY27" fmla="*/ 97871 h 206368"/>
              <a:gd name="connsiteX28" fmla="*/ 141233 w 149024"/>
              <a:gd name="connsiteY28" fmla="*/ 118220 h 206368"/>
              <a:gd name="connsiteX29" fmla="*/ 149024 w 149024"/>
              <a:gd name="connsiteY29" fmla="*/ 146604 h 206368"/>
              <a:gd name="connsiteX30" fmla="*/ 140472 w 149024"/>
              <a:gd name="connsiteY30" fmla="*/ 176626 h 206368"/>
              <a:gd name="connsiteX31" fmla="*/ 115882 w 149024"/>
              <a:gd name="connsiteY31" fmla="*/ 198536 h 206368"/>
              <a:gd name="connsiteX32" fmla="*/ 79809 w 149024"/>
              <a:gd name="connsiteY32" fmla="*/ 206368 h 206368"/>
              <a:gd name="connsiteX33" fmla="*/ 37227 w 149024"/>
              <a:gd name="connsiteY33" fmla="*/ 198472 h 206368"/>
              <a:gd name="connsiteX34" fmla="*/ 10277 w 149024"/>
              <a:gd name="connsiteY34" fmla="*/ 174721 h 206368"/>
              <a:gd name="connsiteX35" fmla="*/ 0 w 149024"/>
              <a:gd name="connsiteY35" fmla="*/ 138848 h 2063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149024" h="206368">
                <a:moveTo>
                  <a:pt x="0" y="138848"/>
                </a:moveTo>
                <a:lnTo>
                  <a:pt x="23372" y="136664"/>
                </a:lnTo>
                <a:cubicBezTo>
                  <a:pt x="24476" y="146655"/>
                  <a:pt x="27051" y="154842"/>
                  <a:pt x="31098" y="161240"/>
                </a:cubicBezTo>
                <a:cubicBezTo>
                  <a:pt x="35133" y="167638"/>
                  <a:pt x="41414" y="172805"/>
                  <a:pt x="49928" y="176752"/>
                </a:cubicBezTo>
                <a:cubicBezTo>
                  <a:pt x="58442" y="180700"/>
                  <a:pt x="68022" y="182681"/>
                  <a:pt x="78654" y="182681"/>
                </a:cubicBezTo>
                <a:cubicBezTo>
                  <a:pt x="88107" y="182681"/>
                  <a:pt x="96456" y="181183"/>
                  <a:pt x="103689" y="178187"/>
                </a:cubicBezTo>
                <a:cubicBezTo>
                  <a:pt x="110921" y="175191"/>
                  <a:pt x="116313" y="171091"/>
                  <a:pt x="119840" y="165874"/>
                </a:cubicBezTo>
                <a:cubicBezTo>
                  <a:pt x="123380" y="160644"/>
                  <a:pt x="125144" y="154957"/>
                  <a:pt x="125144" y="148787"/>
                </a:cubicBezTo>
                <a:cubicBezTo>
                  <a:pt x="125144" y="142529"/>
                  <a:pt x="123444" y="137058"/>
                  <a:pt x="120043" y="132386"/>
                </a:cubicBezTo>
                <a:cubicBezTo>
                  <a:pt x="116630" y="127715"/>
                  <a:pt x="111009" y="123780"/>
                  <a:pt x="103181" y="120606"/>
                </a:cubicBezTo>
                <a:cubicBezTo>
                  <a:pt x="98156" y="118525"/>
                  <a:pt x="87041" y="115275"/>
                  <a:pt x="69849" y="110870"/>
                </a:cubicBezTo>
                <a:cubicBezTo>
                  <a:pt x="52656" y="106478"/>
                  <a:pt x="40602" y="102327"/>
                  <a:pt x="33712" y="98417"/>
                </a:cubicBezTo>
                <a:cubicBezTo>
                  <a:pt x="24779" y="93428"/>
                  <a:pt x="18119" y="87234"/>
                  <a:pt x="13728" y="79846"/>
                </a:cubicBezTo>
                <a:cubicBezTo>
                  <a:pt x="9351" y="72445"/>
                  <a:pt x="7143" y="64168"/>
                  <a:pt x="7143" y="55003"/>
                </a:cubicBezTo>
                <a:cubicBezTo>
                  <a:pt x="7143" y="44924"/>
                  <a:pt x="9833" y="35505"/>
                  <a:pt x="15200" y="26759"/>
                </a:cubicBezTo>
                <a:cubicBezTo>
                  <a:pt x="20555" y="18000"/>
                  <a:pt x="28396" y="11348"/>
                  <a:pt x="38699" y="6816"/>
                </a:cubicBezTo>
                <a:cubicBezTo>
                  <a:pt x="48989" y="2272"/>
                  <a:pt x="60446" y="0"/>
                  <a:pt x="73046" y="0"/>
                </a:cubicBezTo>
                <a:cubicBezTo>
                  <a:pt x="86927" y="0"/>
                  <a:pt x="99159" y="2386"/>
                  <a:pt x="109753" y="7146"/>
                </a:cubicBezTo>
                <a:cubicBezTo>
                  <a:pt x="120360" y="11919"/>
                  <a:pt x="128506" y="18926"/>
                  <a:pt x="134216" y="28180"/>
                </a:cubicBezTo>
                <a:cubicBezTo>
                  <a:pt x="139913" y="37434"/>
                  <a:pt x="142984" y="47920"/>
                  <a:pt x="143402" y="59624"/>
                </a:cubicBezTo>
                <a:lnTo>
                  <a:pt x="119650" y="61528"/>
                </a:lnTo>
                <a:cubicBezTo>
                  <a:pt x="118381" y="48910"/>
                  <a:pt x="114055" y="39389"/>
                  <a:pt x="106695" y="32941"/>
                </a:cubicBezTo>
                <a:cubicBezTo>
                  <a:pt x="99324" y="26505"/>
                  <a:pt x="88450" y="23281"/>
                  <a:pt x="74061" y="23281"/>
                </a:cubicBezTo>
                <a:cubicBezTo>
                  <a:pt x="59077" y="23281"/>
                  <a:pt x="48164" y="26213"/>
                  <a:pt x="41312" y="32065"/>
                </a:cubicBezTo>
                <a:cubicBezTo>
                  <a:pt x="34461" y="37917"/>
                  <a:pt x="31035" y="44975"/>
                  <a:pt x="31035" y="53226"/>
                </a:cubicBezTo>
                <a:cubicBezTo>
                  <a:pt x="31035" y="60398"/>
                  <a:pt x="33459" y="66301"/>
                  <a:pt x="38306" y="70922"/>
                </a:cubicBezTo>
                <a:cubicBezTo>
                  <a:pt x="43076" y="75555"/>
                  <a:pt x="55523" y="80290"/>
                  <a:pt x="75660" y="85152"/>
                </a:cubicBezTo>
                <a:cubicBezTo>
                  <a:pt x="95796" y="90001"/>
                  <a:pt x="109614" y="94241"/>
                  <a:pt x="117100" y="97871"/>
                </a:cubicBezTo>
                <a:cubicBezTo>
                  <a:pt x="127999" y="103228"/>
                  <a:pt x="136043" y="110007"/>
                  <a:pt x="141233" y="118220"/>
                </a:cubicBezTo>
                <a:cubicBezTo>
                  <a:pt x="146422" y="126433"/>
                  <a:pt x="149024" y="135903"/>
                  <a:pt x="149024" y="146604"/>
                </a:cubicBezTo>
                <a:cubicBezTo>
                  <a:pt x="149024" y="157229"/>
                  <a:pt x="146169" y="167232"/>
                  <a:pt x="140472" y="176626"/>
                </a:cubicBezTo>
                <a:cubicBezTo>
                  <a:pt x="134762" y="186019"/>
                  <a:pt x="126565" y="193318"/>
                  <a:pt x="115882" y="198536"/>
                </a:cubicBezTo>
                <a:cubicBezTo>
                  <a:pt x="105199" y="203753"/>
                  <a:pt x="93170" y="206368"/>
                  <a:pt x="79809" y="206368"/>
                </a:cubicBezTo>
                <a:cubicBezTo>
                  <a:pt x="62870" y="206368"/>
                  <a:pt x="48672" y="203727"/>
                  <a:pt x="37227" y="198472"/>
                </a:cubicBezTo>
                <a:cubicBezTo>
                  <a:pt x="25769" y="193204"/>
                  <a:pt x="16786" y="185296"/>
                  <a:pt x="10277" y="174721"/>
                </a:cubicBezTo>
                <a:cubicBezTo>
                  <a:pt x="3768" y="164147"/>
                  <a:pt x="342" y="152189"/>
                  <a:pt x="0" y="138848"/>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7236032" y="535603"/>
            <a:ext cx="24779" cy="199551"/>
          </a:xfrm>
          <a:custGeom>
            <a:avLst/>
            <a:gdLst>
              <a:gd name="connsiteX0" fmla="*/ 12389 w 24779"/>
              <a:gd name="connsiteY0" fmla="*/ 0 h 199551"/>
              <a:gd name="connsiteX1" fmla="*/ 12389 w 24779"/>
              <a:gd name="connsiteY1" fmla="*/ 199551 h 199551"/>
            </a:gdLst>
            <a:ahLst/>
            <a:cxnLst>
              <a:cxn ang="0">
                <a:pos x="connsiteX0" y="connsiteY0"/>
              </a:cxn>
              <a:cxn ang="1">
                <a:pos x="connsiteX1" y="connsiteY1"/>
              </a:cxn>
            </a:cxnLst>
            <a:rect l="l" t="t" r="r" b="b"/>
            <a:pathLst>
              <a:path w="24779" h="199551">
                <a:moveTo>
                  <a:pt x="12389" y="0"/>
                </a:moveTo>
                <a:lnTo>
                  <a:pt x="12389" y="199551"/>
                </a:lnTo>
              </a:path>
            </a:pathLst>
          </a:custGeom>
          <a:ln w="254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7507649" y="535599"/>
            <a:ext cx="147488" cy="199551"/>
          </a:xfrm>
          <a:custGeom>
            <a:avLst/>
            <a:gdLst>
              <a:gd name="connsiteX0" fmla="*/ 0 w 147488"/>
              <a:gd name="connsiteY0" fmla="*/ 199551 h 199551"/>
              <a:gd name="connsiteX1" fmla="*/ 0 w 147488"/>
              <a:gd name="connsiteY1" fmla="*/ 0 h 199551"/>
              <a:gd name="connsiteX2" fmla="*/ 25402 w 147488"/>
              <a:gd name="connsiteY2" fmla="*/ 0 h 199551"/>
              <a:gd name="connsiteX3" fmla="*/ 123735 w 147488"/>
              <a:gd name="connsiteY3" fmla="*/ 156670 h 199551"/>
              <a:gd name="connsiteX4" fmla="*/ 123735 w 147488"/>
              <a:gd name="connsiteY4" fmla="*/ 0 h 199551"/>
              <a:gd name="connsiteX5" fmla="*/ 147488 w 147488"/>
              <a:gd name="connsiteY5" fmla="*/ 0 h 199551"/>
              <a:gd name="connsiteX6" fmla="*/ 147488 w 147488"/>
              <a:gd name="connsiteY6" fmla="*/ 199551 h 199551"/>
              <a:gd name="connsiteX7" fmla="*/ 122073 w 147488"/>
              <a:gd name="connsiteY7" fmla="*/ 199551 h 199551"/>
              <a:gd name="connsiteX8" fmla="*/ 23752 w 147488"/>
              <a:gd name="connsiteY8" fmla="*/ 42741 h 199551"/>
              <a:gd name="connsiteX9" fmla="*/ 23752 w 147488"/>
              <a:gd name="connsiteY9" fmla="*/ 199551 h 199551"/>
              <a:gd name="connsiteX10" fmla="*/ 0 w 147488"/>
              <a:gd name="connsiteY10" fmla="*/ 199551 h 1995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47488" h="199551">
                <a:moveTo>
                  <a:pt x="0" y="199551"/>
                </a:moveTo>
                <a:lnTo>
                  <a:pt x="0" y="0"/>
                </a:lnTo>
                <a:lnTo>
                  <a:pt x="25402" y="0"/>
                </a:lnTo>
                <a:lnTo>
                  <a:pt x="123735" y="156670"/>
                </a:lnTo>
                <a:lnTo>
                  <a:pt x="123735" y="0"/>
                </a:lnTo>
                <a:lnTo>
                  <a:pt x="147488" y="0"/>
                </a:lnTo>
                <a:lnTo>
                  <a:pt x="147488" y="199551"/>
                </a:lnTo>
                <a:lnTo>
                  <a:pt x="122073" y="199551"/>
                </a:lnTo>
                <a:lnTo>
                  <a:pt x="23752" y="42741"/>
                </a:lnTo>
                <a:lnTo>
                  <a:pt x="23752" y="199551"/>
                </a:lnTo>
                <a:lnTo>
                  <a:pt x="0" y="199551"/>
                </a:ln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7761002" y="532190"/>
            <a:ext cx="149024" cy="206368"/>
          </a:xfrm>
          <a:custGeom>
            <a:avLst/>
            <a:gdLst>
              <a:gd name="connsiteX0" fmla="*/ 0 w 149024"/>
              <a:gd name="connsiteY0" fmla="*/ 138848 h 206368"/>
              <a:gd name="connsiteX1" fmla="*/ 23372 w 149024"/>
              <a:gd name="connsiteY1" fmla="*/ 136664 h 206368"/>
              <a:gd name="connsiteX2" fmla="*/ 31098 w 149024"/>
              <a:gd name="connsiteY2" fmla="*/ 161240 h 206368"/>
              <a:gd name="connsiteX3" fmla="*/ 49928 w 149024"/>
              <a:gd name="connsiteY3" fmla="*/ 176752 h 206368"/>
              <a:gd name="connsiteX4" fmla="*/ 78654 w 149024"/>
              <a:gd name="connsiteY4" fmla="*/ 182681 h 206368"/>
              <a:gd name="connsiteX5" fmla="*/ 103689 w 149024"/>
              <a:gd name="connsiteY5" fmla="*/ 178187 h 206368"/>
              <a:gd name="connsiteX6" fmla="*/ 119840 w 149024"/>
              <a:gd name="connsiteY6" fmla="*/ 165874 h 206368"/>
              <a:gd name="connsiteX7" fmla="*/ 125144 w 149024"/>
              <a:gd name="connsiteY7" fmla="*/ 148787 h 206368"/>
              <a:gd name="connsiteX8" fmla="*/ 120031 w 149024"/>
              <a:gd name="connsiteY8" fmla="*/ 132386 h 206368"/>
              <a:gd name="connsiteX9" fmla="*/ 103181 w 149024"/>
              <a:gd name="connsiteY9" fmla="*/ 120606 h 206368"/>
              <a:gd name="connsiteX10" fmla="*/ 69849 w 149024"/>
              <a:gd name="connsiteY10" fmla="*/ 110870 h 206368"/>
              <a:gd name="connsiteX11" fmla="*/ 33712 w 149024"/>
              <a:gd name="connsiteY11" fmla="*/ 98417 h 206368"/>
              <a:gd name="connsiteX12" fmla="*/ 13728 w 149024"/>
              <a:gd name="connsiteY12" fmla="*/ 79846 h 206368"/>
              <a:gd name="connsiteX13" fmla="*/ 7143 w 149024"/>
              <a:gd name="connsiteY13" fmla="*/ 55003 h 206368"/>
              <a:gd name="connsiteX14" fmla="*/ 15200 w 149024"/>
              <a:gd name="connsiteY14" fmla="*/ 26759 h 206368"/>
              <a:gd name="connsiteX15" fmla="*/ 38686 w 149024"/>
              <a:gd name="connsiteY15" fmla="*/ 6816 h 206368"/>
              <a:gd name="connsiteX16" fmla="*/ 73046 w 149024"/>
              <a:gd name="connsiteY16" fmla="*/ 0 h 206368"/>
              <a:gd name="connsiteX17" fmla="*/ 109753 w 149024"/>
              <a:gd name="connsiteY17" fmla="*/ 7146 h 206368"/>
              <a:gd name="connsiteX18" fmla="*/ 134204 w 149024"/>
              <a:gd name="connsiteY18" fmla="*/ 28180 h 206368"/>
              <a:gd name="connsiteX19" fmla="*/ 143402 w 149024"/>
              <a:gd name="connsiteY19" fmla="*/ 59624 h 206368"/>
              <a:gd name="connsiteX20" fmla="*/ 119650 w 149024"/>
              <a:gd name="connsiteY20" fmla="*/ 61528 h 206368"/>
              <a:gd name="connsiteX21" fmla="*/ 106695 w 149024"/>
              <a:gd name="connsiteY21" fmla="*/ 32941 h 206368"/>
              <a:gd name="connsiteX22" fmla="*/ 74061 w 149024"/>
              <a:gd name="connsiteY22" fmla="*/ 23281 h 206368"/>
              <a:gd name="connsiteX23" fmla="*/ 41300 w 149024"/>
              <a:gd name="connsiteY23" fmla="*/ 32065 h 206368"/>
              <a:gd name="connsiteX24" fmla="*/ 31022 w 149024"/>
              <a:gd name="connsiteY24" fmla="*/ 53226 h 206368"/>
              <a:gd name="connsiteX25" fmla="*/ 38306 w 149024"/>
              <a:gd name="connsiteY25" fmla="*/ 70922 h 206368"/>
              <a:gd name="connsiteX26" fmla="*/ 75660 w 149024"/>
              <a:gd name="connsiteY26" fmla="*/ 85152 h 206368"/>
              <a:gd name="connsiteX27" fmla="*/ 117100 w 149024"/>
              <a:gd name="connsiteY27" fmla="*/ 97871 h 206368"/>
              <a:gd name="connsiteX28" fmla="*/ 141233 w 149024"/>
              <a:gd name="connsiteY28" fmla="*/ 118220 h 206368"/>
              <a:gd name="connsiteX29" fmla="*/ 149024 w 149024"/>
              <a:gd name="connsiteY29" fmla="*/ 146604 h 206368"/>
              <a:gd name="connsiteX30" fmla="*/ 140472 w 149024"/>
              <a:gd name="connsiteY30" fmla="*/ 176626 h 206368"/>
              <a:gd name="connsiteX31" fmla="*/ 115882 w 149024"/>
              <a:gd name="connsiteY31" fmla="*/ 198536 h 206368"/>
              <a:gd name="connsiteX32" fmla="*/ 79809 w 149024"/>
              <a:gd name="connsiteY32" fmla="*/ 206368 h 206368"/>
              <a:gd name="connsiteX33" fmla="*/ 37214 w 149024"/>
              <a:gd name="connsiteY33" fmla="*/ 198472 h 206368"/>
              <a:gd name="connsiteX34" fmla="*/ 10277 w 149024"/>
              <a:gd name="connsiteY34" fmla="*/ 174721 h 206368"/>
              <a:gd name="connsiteX35" fmla="*/ 0 w 149024"/>
              <a:gd name="connsiteY35" fmla="*/ 138848 h 2063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149024" h="206368">
                <a:moveTo>
                  <a:pt x="0" y="138848"/>
                </a:moveTo>
                <a:lnTo>
                  <a:pt x="23372" y="136664"/>
                </a:lnTo>
                <a:cubicBezTo>
                  <a:pt x="24476" y="146655"/>
                  <a:pt x="27051" y="154842"/>
                  <a:pt x="31098" y="161240"/>
                </a:cubicBezTo>
                <a:cubicBezTo>
                  <a:pt x="35133" y="167638"/>
                  <a:pt x="41414" y="172805"/>
                  <a:pt x="49928" y="176752"/>
                </a:cubicBezTo>
                <a:cubicBezTo>
                  <a:pt x="58442" y="180700"/>
                  <a:pt x="68022" y="182681"/>
                  <a:pt x="78654" y="182681"/>
                </a:cubicBezTo>
                <a:cubicBezTo>
                  <a:pt x="88107" y="182681"/>
                  <a:pt x="96456" y="181183"/>
                  <a:pt x="103689" y="178187"/>
                </a:cubicBezTo>
                <a:cubicBezTo>
                  <a:pt x="110921" y="175191"/>
                  <a:pt x="116313" y="171091"/>
                  <a:pt x="119840" y="165874"/>
                </a:cubicBezTo>
                <a:cubicBezTo>
                  <a:pt x="123380" y="160644"/>
                  <a:pt x="125144" y="154957"/>
                  <a:pt x="125144" y="148787"/>
                </a:cubicBezTo>
                <a:cubicBezTo>
                  <a:pt x="125144" y="142529"/>
                  <a:pt x="123444" y="137058"/>
                  <a:pt x="120031" y="132386"/>
                </a:cubicBezTo>
                <a:cubicBezTo>
                  <a:pt x="116630" y="127715"/>
                  <a:pt x="111009" y="123780"/>
                  <a:pt x="103181" y="120606"/>
                </a:cubicBezTo>
                <a:cubicBezTo>
                  <a:pt x="98156" y="118525"/>
                  <a:pt x="87041" y="115275"/>
                  <a:pt x="69849" y="110870"/>
                </a:cubicBezTo>
                <a:cubicBezTo>
                  <a:pt x="52656" y="106478"/>
                  <a:pt x="40602" y="102327"/>
                  <a:pt x="33712" y="98417"/>
                </a:cubicBezTo>
                <a:cubicBezTo>
                  <a:pt x="24779" y="93428"/>
                  <a:pt x="18105" y="87234"/>
                  <a:pt x="13728" y="79846"/>
                </a:cubicBezTo>
                <a:cubicBezTo>
                  <a:pt x="9338" y="72445"/>
                  <a:pt x="7143" y="64168"/>
                  <a:pt x="7143" y="55003"/>
                </a:cubicBezTo>
                <a:cubicBezTo>
                  <a:pt x="7143" y="44924"/>
                  <a:pt x="9833" y="35505"/>
                  <a:pt x="15200" y="26759"/>
                </a:cubicBezTo>
                <a:cubicBezTo>
                  <a:pt x="20555" y="18000"/>
                  <a:pt x="28396" y="11348"/>
                  <a:pt x="38686" y="6816"/>
                </a:cubicBezTo>
                <a:cubicBezTo>
                  <a:pt x="48989" y="2272"/>
                  <a:pt x="60446" y="0"/>
                  <a:pt x="73046" y="0"/>
                </a:cubicBezTo>
                <a:cubicBezTo>
                  <a:pt x="86914" y="0"/>
                  <a:pt x="99159" y="2386"/>
                  <a:pt x="109753" y="7146"/>
                </a:cubicBezTo>
                <a:cubicBezTo>
                  <a:pt x="120360" y="11919"/>
                  <a:pt x="128506" y="18926"/>
                  <a:pt x="134204" y="28180"/>
                </a:cubicBezTo>
                <a:cubicBezTo>
                  <a:pt x="139913" y="37434"/>
                  <a:pt x="142971" y="47920"/>
                  <a:pt x="143402" y="59624"/>
                </a:cubicBezTo>
                <a:lnTo>
                  <a:pt x="119650" y="61528"/>
                </a:lnTo>
                <a:cubicBezTo>
                  <a:pt x="118381" y="48910"/>
                  <a:pt x="114055" y="39389"/>
                  <a:pt x="106695" y="32941"/>
                </a:cubicBezTo>
                <a:cubicBezTo>
                  <a:pt x="99324" y="26505"/>
                  <a:pt x="88450" y="23281"/>
                  <a:pt x="74061" y="23281"/>
                </a:cubicBezTo>
                <a:cubicBezTo>
                  <a:pt x="59077" y="23281"/>
                  <a:pt x="48164" y="26213"/>
                  <a:pt x="41300" y="32065"/>
                </a:cubicBezTo>
                <a:cubicBezTo>
                  <a:pt x="34461" y="37917"/>
                  <a:pt x="31022" y="44975"/>
                  <a:pt x="31022" y="53226"/>
                </a:cubicBezTo>
                <a:cubicBezTo>
                  <a:pt x="31022" y="60398"/>
                  <a:pt x="33459" y="66301"/>
                  <a:pt x="38306" y="70922"/>
                </a:cubicBezTo>
                <a:cubicBezTo>
                  <a:pt x="43076" y="75555"/>
                  <a:pt x="55523" y="80290"/>
                  <a:pt x="75660" y="85152"/>
                </a:cubicBezTo>
                <a:cubicBezTo>
                  <a:pt x="95796" y="90001"/>
                  <a:pt x="109614" y="94241"/>
                  <a:pt x="117100" y="97871"/>
                </a:cubicBezTo>
                <a:cubicBezTo>
                  <a:pt x="127999" y="103228"/>
                  <a:pt x="136043" y="110007"/>
                  <a:pt x="141233" y="118220"/>
                </a:cubicBezTo>
                <a:cubicBezTo>
                  <a:pt x="146422" y="126433"/>
                  <a:pt x="149024" y="135903"/>
                  <a:pt x="149024" y="146604"/>
                </a:cubicBezTo>
                <a:cubicBezTo>
                  <a:pt x="149024" y="157229"/>
                  <a:pt x="146169" y="167232"/>
                  <a:pt x="140472" y="176626"/>
                </a:cubicBezTo>
                <a:cubicBezTo>
                  <a:pt x="134762" y="186019"/>
                  <a:pt x="126565" y="193318"/>
                  <a:pt x="115882" y="198536"/>
                </a:cubicBezTo>
                <a:cubicBezTo>
                  <a:pt x="105199" y="203753"/>
                  <a:pt x="93170" y="206368"/>
                  <a:pt x="79809" y="206368"/>
                </a:cubicBezTo>
                <a:cubicBezTo>
                  <a:pt x="62870" y="206368"/>
                  <a:pt x="48672" y="203727"/>
                  <a:pt x="37214" y="198472"/>
                </a:cubicBezTo>
                <a:cubicBezTo>
                  <a:pt x="25769" y="193204"/>
                  <a:pt x="16786" y="185296"/>
                  <a:pt x="10277" y="174721"/>
                </a:cubicBezTo>
                <a:cubicBezTo>
                  <a:pt x="3768" y="164147"/>
                  <a:pt x="342" y="152189"/>
                  <a:pt x="0" y="138848"/>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8117278" y="535599"/>
            <a:ext cx="116973" cy="199551"/>
          </a:xfrm>
          <a:custGeom>
            <a:avLst/>
            <a:gdLst>
              <a:gd name="connsiteX0" fmla="*/ 0 w 116973"/>
              <a:gd name="connsiteY0" fmla="*/ 199551 h 199551"/>
              <a:gd name="connsiteX1" fmla="*/ 0 w 116973"/>
              <a:gd name="connsiteY1" fmla="*/ 0 h 199551"/>
              <a:gd name="connsiteX2" fmla="*/ 24779 w 116973"/>
              <a:gd name="connsiteY2" fmla="*/ 0 h 199551"/>
              <a:gd name="connsiteX3" fmla="*/ 24779 w 116973"/>
              <a:gd name="connsiteY3" fmla="*/ 176003 h 199551"/>
              <a:gd name="connsiteX4" fmla="*/ 116973 w 116973"/>
              <a:gd name="connsiteY4" fmla="*/ 176003 h 199551"/>
              <a:gd name="connsiteX5" fmla="*/ 116973 w 116973"/>
              <a:gd name="connsiteY5" fmla="*/ 199551 h 199551"/>
              <a:gd name="connsiteX6" fmla="*/ 0 w 116973"/>
              <a:gd name="connsiteY6" fmla="*/ 199551 h 1995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16973" h="199551">
                <a:moveTo>
                  <a:pt x="0" y="199551"/>
                </a:moveTo>
                <a:lnTo>
                  <a:pt x="0" y="0"/>
                </a:lnTo>
                <a:lnTo>
                  <a:pt x="24779" y="0"/>
                </a:lnTo>
                <a:lnTo>
                  <a:pt x="24779" y="176003"/>
                </a:lnTo>
                <a:lnTo>
                  <a:pt x="116973" y="176003"/>
                </a:lnTo>
                <a:lnTo>
                  <a:pt x="116973" y="199551"/>
                </a:lnTo>
                <a:lnTo>
                  <a:pt x="0" y="199551"/>
                </a:ln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8267957" y="535603"/>
            <a:ext cx="24768" cy="199551"/>
          </a:xfrm>
          <a:custGeom>
            <a:avLst/>
            <a:gdLst>
              <a:gd name="connsiteX0" fmla="*/ 12383 w 24768"/>
              <a:gd name="connsiteY0" fmla="*/ 0 h 199551"/>
              <a:gd name="connsiteX1" fmla="*/ 12383 w 24768"/>
              <a:gd name="connsiteY1" fmla="*/ 199551 h 199551"/>
            </a:gdLst>
            <a:ahLst/>
            <a:cxnLst>
              <a:cxn ang="0">
                <a:pos x="connsiteX0" y="connsiteY0"/>
              </a:cxn>
              <a:cxn ang="1">
                <a:pos x="connsiteX1" y="connsiteY1"/>
              </a:cxn>
            </a:cxnLst>
            <a:rect l="l" t="t" r="r" b="b"/>
            <a:pathLst>
              <a:path w="24768" h="199551">
                <a:moveTo>
                  <a:pt x="12383" y="0"/>
                </a:moveTo>
                <a:lnTo>
                  <a:pt x="12383" y="199551"/>
                </a:lnTo>
              </a:path>
            </a:pathLst>
          </a:custGeom>
          <a:ln w="254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8329253" y="532188"/>
            <a:ext cx="165505" cy="206368"/>
          </a:xfrm>
          <a:custGeom>
            <a:avLst/>
            <a:gdLst>
              <a:gd name="connsiteX0" fmla="*/ 140725 w 165505"/>
              <a:gd name="connsiteY0" fmla="*/ 132996 h 206368"/>
              <a:gd name="connsiteX1" fmla="*/ 165505 w 165505"/>
              <a:gd name="connsiteY1" fmla="*/ 139660 h 206368"/>
              <a:gd name="connsiteX2" fmla="*/ 137464 w 165505"/>
              <a:gd name="connsiteY2" fmla="*/ 189282 h 206368"/>
              <a:gd name="connsiteX3" fmla="*/ 87993 w 165505"/>
              <a:gd name="connsiteY3" fmla="*/ 206368 h 206368"/>
              <a:gd name="connsiteX4" fmla="*/ 38762 w 165505"/>
              <a:gd name="connsiteY4" fmla="*/ 193229 h 206368"/>
              <a:gd name="connsiteX5" fmla="*/ 9896 w 165505"/>
              <a:gd name="connsiteY5" fmla="*/ 155185 h 206368"/>
              <a:gd name="connsiteX6" fmla="*/ 0 w 165505"/>
              <a:gd name="connsiteY6" fmla="*/ 101679 h 206368"/>
              <a:gd name="connsiteX7" fmla="*/ 11178 w 165505"/>
              <a:gd name="connsiteY7" fmla="*/ 47310 h 206368"/>
              <a:gd name="connsiteX8" fmla="*/ 42974 w 165505"/>
              <a:gd name="connsiteY8" fmla="*/ 12059 h 206368"/>
              <a:gd name="connsiteX9" fmla="*/ 88373 w 165505"/>
              <a:gd name="connsiteY9" fmla="*/ 0 h 206368"/>
              <a:gd name="connsiteX10" fmla="*/ 135625 w 165505"/>
              <a:gd name="connsiteY10" fmla="*/ 15245 h 206368"/>
              <a:gd name="connsiteX11" fmla="*/ 162307 w 165505"/>
              <a:gd name="connsiteY11" fmla="*/ 58126 h 206368"/>
              <a:gd name="connsiteX12" fmla="*/ 137921 w 165505"/>
              <a:gd name="connsiteY12" fmla="*/ 64257 h 206368"/>
              <a:gd name="connsiteX13" fmla="*/ 119015 w 165505"/>
              <a:gd name="connsiteY13" fmla="*/ 32534 h 206368"/>
              <a:gd name="connsiteX14" fmla="*/ 87853 w 165505"/>
              <a:gd name="connsiteY14" fmla="*/ 22595 h 206368"/>
              <a:gd name="connsiteX15" fmla="*/ 51792 w 165505"/>
              <a:gd name="connsiteY15" fmla="*/ 33626 h 206368"/>
              <a:gd name="connsiteX16" fmla="*/ 31415 w 165505"/>
              <a:gd name="connsiteY16" fmla="*/ 63229 h 206368"/>
              <a:gd name="connsiteX17" fmla="*/ 25541 w 165505"/>
              <a:gd name="connsiteY17" fmla="*/ 101552 h 206368"/>
              <a:gd name="connsiteX18" fmla="*/ 32507 w 165505"/>
              <a:gd name="connsiteY18" fmla="*/ 145995 h 206368"/>
              <a:gd name="connsiteX19" fmla="*/ 54140 w 165505"/>
              <a:gd name="connsiteY19" fmla="*/ 174379 h 206368"/>
              <a:gd name="connsiteX20" fmla="*/ 85949 w 165505"/>
              <a:gd name="connsiteY20" fmla="*/ 183772 h 206368"/>
              <a:gd name="connsiteX21" fmla="*/ 121185 w 165505"/>
              <a:gd name="connsiteY21" fmla="*/ 170977 h 206368"/>
              <a:gd name="connsiteX22" fmla="*/ 140725 w 165505"/>
              <a:gd name="connsiteY22" fmla="*/ 132996 h 2063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165505" h="206368">
                <a:moveTo>
                  <a:pt x="140725" y="132996"/>
                </a:moveTo>
                <a:lnTo>
                  <a:pt x="165505" y="139660"/>
                </a:lnTo>
                <a:cubicBezTo>
                  <a:pt x="160303" y="161354"/>
                  <a:pt x="150965" y="177895"/>
                  <a:pt x="137464" y="189282"/>
                </a:cubicBezTo>
                <a:cubicBezTo>
                  <a:pt x="123976" y="200668"/>
                  <a:pt x="107481" y="206368"/>
                  <a:pt x="87993" y="206368"/>
                </a:cubicBezTo>
                <a:cubicBezTo>
                  <a:pt x="67818" y="206368"/>
                  <a:pt x="51399" y="201988"/>
                  <a:pt x="38762" y="193229"/>
                </a:cubicBezTo>
                <a:cubicBezTo>
                  <a:pt x="26124" y="184470"/>
                  <a:pt x="16494" y="171789"/>
                  <a:pt x="9896" y="155185"/>
                </a:cubicBezTo>
                <a:cubicBezTo>
                  <a:pt x="3298" y="138581"/>
                  <a:pt x="0" y="120746"/>
                  <a:pt x="0" y="101679"/>
                </a:cubicBezTo>
                <a:cubicBezTo>
                  <a:pt x="0" y="80912"/>
                  <a:pt x="3730" y="62785"/>
                  <a:pt x="11178" y="47310"/>
                </a:cubicBezTo>
                <a:cubicBezTo>
                  <a:pt x="18625" y="31836"/>
                  <a:pt x="29220" y="20082"/>
                  <a:pt x="42974" y="12059"/>
                </a:cubicBezTo>
                <a:cubicBezTo>
                  <a:pt x="56716" y="4024"/>
                  <a:pt x="71853" y="0"/>
                  <a:pt x="88373" y="0"/>
                </a:cubicBezTo>
                <a:cubicBezTo>
                  <a:pt x="107101" y="0"/>
                  <a:pt x="122847" y="5090"/>
                  <a:pt x="135625" y="15245"/>
                </a:cubicBezTo>
                <a:cubicBezTo>
                  <a:pt x="148389" y="25413"/>
                  <a:pt x="157283" y="39707"/>
                  <a:pt x="162307" y="58126"/>
                </a:cubicBezTo>
                <a:lnTo>
                  <a:pt x="137921" y="64257"/>
                </a:lnTo>
                <a:cubicBezTo>
                  <a:pt x="133581" y="49735"/>
                  <a:pt x="127275" y="39161"/>
                  <a:pt x="119015" y="32534"/>
                </a:cubicBezTo>
                <a:cubicBezTo>
                  <a:pt x="110756" y="25908"/>
                  <a:pt x="100376" y="22595"/>
                  <a:pt x="87853" y="22595"/>
                </a:cubicBezTo>
                <a:cubicBezTo>
                  <a:pt x="73477" y="22595"/>
                  <a:pt x="61448" y="26276"/>
                  <a:pt x="51792" y="33626"/>
                </a:cubicBezTo>
                <a:cubicBezTo>
                  <a:pt x="42124" y="40976"/>
                  <a:pt x="35336" y="50839"/>
                  <a:pt x="31415" y="63229"/>
                </a:cubicBezTo>
                <a:cubicBezTo>
                  <a:pt x="27495" y="75618"/>
                  <a:pt x="25541" y="88389"/>
                  <a:pt x="25541" y="101552"/>
                </a:cubicBezTo>
                <a:cubicBezTo>
                  <a:pt x="25541" y="118524"/>
                  <a:pt x="27863" y="133339"/>
                  <a:pt x="32507" y="145995"/>
                </a:cubicBezTo>
                <a:cubicBezTo>
                  <a:pt x="37151" y="158651"/>
                  <a:pt x="44357" y="168108"/>
                  <a:pt x="54140" y="174379"/>
                </a:cubicBezTo>
                <a:cubicBezTo>
                  <a:pt x="63935" y="180637"/>
                  <a:pt x="74530" y="183772"/>
                  <a:pt x="85949" y="183772"/>
                </a:cubicBezTo>
                <a:cubicBezTo>
                  <a:pt x="99818" y="183772"/>
                  <a:pt x="111567" y="179507"/>
                  <a:pt x="121185" y="170977"/>
                </a:cubicBezTo>
                <a:cubicBezTo>
                  <a:pt x="130803" y="162446"/>
                  <a:pt x="137324" y="149790"/>
                  <a:pt x="140725" y="132996"/>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8525783" y="535599"/>
            <a:ext cx="139698" cy="199551"/>
          </a:xfrm>
          <a:custGeom>
            <a:avLst/>
            <a:gdLst>
              <a:gd name="connsiteX0" fmla="*/ 0 w 139698"/>
              <a:gd name="connsiteY0" fmla="*/ 199551 h 199551"/>
              <a:gd name="connsiteX1" fmla="*/ 0 w 139698"/>
              <a:gd name="connsiteY1" fmla="*/ 0 h 199551"/>
              <a:gd name="connsiteX2" fmla="*/ 135358 w 139698"/>
              <a:gd name="connsiteY2" fmla="*/ 0 h 199551"/>
              <a:gd name="connsiteX3" fmla="*/ 135358 w 139698"/>
              <a:gd name="connsiteY3" fmla="*/ 23547 h 199551"/>
              <a:gd name="connsiteX4" fmla="*/ 24779 w 139698"/>
              <a:gd name="connsiteY4" fmla="*/ 23547 h 199551"/>
              <a:gd name="connsiteX5" fmla="*/ 24779 w 139698"/>
              <a:gd name="connsiteY5" fmla="*/ 84669 h 199551"/>
              <a:gd name="connsiteX6" fmla="*/ 128341 w 139698"/>
              <a:gd name="connsiteY6" fmla="*/ 84669 h 199551"/>
              <a:gd name="connsiteX7" fmla="*/ 128341 w 139698"/>
              <a:gd name="connsiteY7" fmla="*/ 108077 h 199551"/>
              <a:gd name="connsiteX8" fmla="*/ 24779 w 139698"/>
              <a:gd name="connsiteY8" fmla="*/ 108077 h 199551"/>
              <a:gd name="connsiteX9" fmla="*/ 24779 w 139698"/>
              <a:gd name="connsiteY9" fmla="*/ 176003 h 199551"/>
              <a:gd name="connsiteX10" fmla="*/ 139698 w 139698"/>
              <a:gd name="connsiteY10" fmla="*/ 176003 h 199551"/>
              <a:gd name="connsiteX11" fmla="*/ 139698 w 139698"/>
              <a:gd name="connsiteY11" fmla="*/ 199551 h 199551"/>
              <a:gd name="connsiteX12" fmla="*/ 0 w 139698"/>
              <a:gd name="connsiteY12" fmla="*/ 199551 h 1995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9698" h="199551">
                <a:moveTo>
                  <a:pt x="0" y="199551"/>
                </a:moveTo>
                <a:lnTo>
                  <a:pt x="0" y="0"/>
                </a:lnTo>
                <a:lnTo>
                  <a:pt x="135358" y="0"/>
                </a:lnTo>
                <a:lnTo>
                  <a:pt x="135358" y="23547"/>
                </a:lnTo>
                <a:lnTo>
                  <a:pt x="24779" y="23547"/>
                </a:lnTo>
                <a:lnTo>
                  <a:pt x="24779" y="84669"/>
                </a:lnTo>
                <a:lnTo>
                  <a:pt x="128341" y="84669"/>
                </a:lnTo>
                <a:lnTo>
                  <a:pt x="128341" y="108077"/>
                </a:lnTo>
                <a:lnTo>
                  <a:pt x="24779" y="108077"/>
                </a:lnTo>
                <a:lnTo>
                  <a:pt x="24779" y="176003"/>
                </a:lnTo>
                <a:lnTo>
                  <a:pt x="139698" y="176003"/>
                </a:lnTo>
                <a:lnTo>
                  <a:pt x="139698" y="199551"/>
                </a:lnTo>
                <a:lnTo>
                  <a:pt x="0" y="199551"/>
                </a:ln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456781" y="513874"/>
            <a:ext cx="119726" cy="252143"/>
          </a:xfrm>
          <a:custGeom>
            <a:avLst/>
            <a:gdLst>
              <a:gd name="connsiteX0" fmla="*/ 119726 w 119726"/>
              <a:gd name="connsiteY0" fmla="*/ 97630 h 252143"/>
              <a:gd name="connsiteX1" fmla="*/ 0 w 119726"/>
              <a:gd name="connsiteY1" fmla="*/ 0 h 252143"/>
              <a:gd name="connsiteX2" fmla="*/ 0 w 119726"/>
              <a:gd name="connsiteY2" fmla="*/ 154538 h 252143"/>
              <a:gd name="connsiteX3" fmla="*/ 119726 w 119726"/>
              <a:gd name="connsiteY3" fmla="*/ 252143 h 252143"/>
              <a:gd name="connsiteX4" fmla="*/ 119726 w 119726"/>
              <a:gd name="connsiteY4" fmla="*/ 97630 h 2521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26" h="252143">
                <a:moveTo>
                  <a:pt x="119726" y="97630"/>
                </a:moveTo>
                <a:lnTo>
                  <a:pt x="0" y="0"/>
                </a:lnTo>
                <a:lnTo>
                  <a:pt x="0" y="154538"/>
                </a:lnTo>
                <a:lnTo>
                  <a:pt x="119726" y="252143"/>
                </a:lnTo>
                <a:lnTo>
                  <a:pt x="119726" y="97630"/>
                </a:lnTo>
              </a:path>
            </a:pathLst>
          </a:custGeom>
          <a:solidFill>
            <a:srgbClr val="FAA6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576506" y="456992"/>
            <a:ext cx="119726" cy="252117"/>
          </a:xfrm>
          <a:custGeom>
            <a:avLst/>
            <a:gdLst>
              <a:gd name="connsiteX0" fmla="*/ 119726 w 119726"/>
              <a:gd name="connsiteY0" fmla="*/ 97605 h 252117"/>
              <a:gd name="connsiteX1" fmla="*/ 0 w 119726"/>
              <a:gd name="connsiteY1" fmla="*/ 0 h 252117"/>
              <a:gd name="connsiteX2" fmla="*/ 0 w 119726"/>
              <a:gd name="connsiteY2" fmla="*/ 154512 h 252117"/>
              <a:gd name="connsiteX3" fmla="*/ 119726 w 119726"/>
              <a:gd name="connsiteY3" fmla="*/ 252117 h 252117"/>
              <a:gd name="connsiteX4" fmla="*/ 119726 w 119726"/>
              <a:gd name="connsiteY4" fmla="*/ 97605 h 25211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26" h="252117">
                <a:moveTo>
                  <a:pt x="119726" y="97605"/>
                </a:moveTo>
                <a:lnTo>
                  <a:pt x="0" y="0"/>
                </a:lnTo>
                <a:lnTo>
                  <a:pt x="0" y="154512"/>
                </a:lnTo>
                <a:lnTo>
                  <a:pt x="119726" y="252117"/>
                </a:lnTo>
                <a:lnTo>
                  <a:pt x="119726" y="97605"/>
                </a:lnTo>
              </a:path>
            </a:pathLst>
          </a:custGeom>
          <a:solidFill>
            <a:srgbClr val="F1592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576506" y="611510"/>
            <a:ext cx="119726" cy="252117"/>
          </a:xfrm>
          <a:custGeom>
            <a:avLst/>
            <a:gdLst>
              <a:gd name="connsiteX0" fmla="*/ 119726 w 119726"/>
              <a:gd name="connsiteY0" fmla="*/ 97605 h 252117"/>
              <a:gd name="connsiteX1" fmla="*/ 0 w 119726"/>
              <a:gd name="connsiteY1" fmla="*/ 0 h 252117"/>
              <a:gd name="connsiteX2" fmla="*/ 0 w 119726"/>
              <a:gd name="connsiteY2" fmla="*/ 154512 h 252117"/>
              <a:gd name="connsiteX3" fmla="*/ 119726 w 119726"/>
              <a:gd name="connsiteY3" fmla="*/ 252117 h 252117"/>
              <a:gd name="connsiteX4" fmla="*/ 119726 w 119726"/>
              <a:gd name="connsiteY4" fmla="*/ 97605 h 25211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26" h="252117">
                <a:moveTo>
                  <a:pt x="119726" y="97605"/>
                </a:moveTo>
                <a:lnTo>
                  <a:pt x="0" y="0"/>
                </a:lnTo>
                <a:lnTo>
                  <a:pt x="0" y="154512"/>
                </a:lnTo>
                <a:lnTo>
                  <a:pt x="119726" y="252117"/>
                </a:lnTo>
                <a:lnTo>
                  <a:pt x="119726" y="97605"/>
                </a:lnTo>
              </a:path>
            </a:pathLst>
          </a:custGeom>
          <a:solidFill>
            <a:srgbClr val="F3793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045668" y="746054"/>
            <a:ext cx="46045" cy="40316"/>
          </a:xfrm>
          <a:custGeom>
            <a:avLst/>
            <a:gdLst>
              <a:gd name="connsiteX0" fmla="*/ 0 w 46045"/>
              <a:gd name="connsiteY0" fmla="*/ 20158 h 40316"/>
              <a:gd name="connsiteX1" fmla="*/ 46045 w 46045"/>
              <a:gd name="connsiteY1" fmla="*/ 20158 h 40316"/>
            </a:gdLst>
            <a:ahLst/>
            <a:cxnLst>
              <a:cxn ang="0">
                <a:pos x="connsiteX0" y="connsiteY0"/>
              </a:cxn>
              <a:cxn ang="1">
                <a:pos x="connsiteX1" y="connsiteY1"/>
              </a:cxn>
            </a:cxnLst>
            <a:rect l="l" t="t" r="r" b="b"/>
            <a:pathLst>
              <a:path w="46045" h="40316">
                <a:moveTo>
                  <a:pt x="0" y="20158"/>
                </a:moveTo>
                <a:lnTo>
                  <a:pt x="46045" y="20158"/>
                </a:lnTo>
              </a:path>
            </a:pathLst>
          </a:custGeom>
          <a:ln w="38100">
            <a:solidFill>
              <a:srgbClr val="F37932">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975906" y="751347"/>
            <a:ext cx="123380" cy="105576"/>
          </a:xfrm>
          <a:custGeom>
            <a:avLst/>
            <a:gdLst>
              <a:gd name="connsiteX0" fmla="*/ 40627 w 123380"/>
              <a:gd name="connsiteY0" fmla="*/ 0 h 105576"/>
              <a:gd name="connsiteX1" fmla="*/ 3540 w 123380"/>
              <a:gd name="connsiteY1" fmla="*/ 0 h 105576"/>
              <a:gd name="connsiteX2" fmla="*/ 45424 w 123380"/>
              <a:gd name="connsiteY2" fmla="*/ 53315 h 105576"/>
              <a:gd name="connsiteX3" fmla="*/ 0 w 123380"/>
              <a:gd name="connsiteY3" fmla="*/ 105576 h 105576"/>
              <a:gd name="connsiteX4" fmla="*/ 23473 w 123380"/>
              <a:gd name="connsiteY4" fmla="*/ 105576 h 105576"/>
              <a:gd name="connsiteX5" fmla="*/ 56399 w 123380"/>
              <a:gd name="connsiteY5" fmla="*/ 67532 h 105576"/>
              <a:gd name="connsiteX6" fmla="*/ 86166 w 123380"/>
              <a:gd name="connsiteY6" fmla="*/ 105576 h 105576"/>
              <a:gd name="connsiteX7" fmla="*/ 123380 w 123380"/>
              <a:gd name="connsiteY7" fmla="*/ 105576 h 105576"/>
              <a:gd name="connsiteX8" fmla="*/ 40627 w 123380"/>
              <a:gd name="connsiteY8" fmla="*/ 0 h 10557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23380" h="105576">
                <a:moveTo>
                  <a:pt x="40627" y="0"/>
                </a:moveTo>
                <a:lnTo>
                  <a:pt x="3540" y="0"/>
                </a:lnTo>
                <a:lnTo>
                  <a:pt x="45424" y="53315"/>
                </a:lnTo>
                <a:lnTo>
                  <a:pt x="0" y="105576"/>
                </a:lnTo>
                <a:lnTo>
                  <a:pt x="23473" y="105576"/>
                </a:lnTo>
                <a:lnTo>
                  <a:pt x="56399" y="67532"/>
                </a:lnTo>
                <a:lnTo>
                  <a:pt x="86166" y="105576"/>
                </a:lnTo>
                <a:lnTo>
                  <a:pt x="123380" y="105576"/>
                </a:lnTo>
                <a:lnTo>
                  <a:pt x="40627" y="0"/>
                </a:lnTo>
              </a:path>
            </a:pathLst>
          </a:custGeom>
          <a:solidFill>
            <a:srgbClr val="3D3B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740103" y="562280"/>
            <a:ext cx="92789" cy="134557"/>
          </a:xfrm>
          <a:custGeom>
            <a:avLst/>
            <a:gdLst>
              <a:gd name="connsiteX0" fmla="*/ 92789 w 92789"/>
              <a:gd name="connsiteY0" fmla="*/ 0 h 134557"/>
              <a:gd name="connsiteX1" fmla="*/ 92789 w 92789"/>
              <a:gd name="connsiteY1" fmla="*/ 8682 h 134557"/>
              <a:gd name="connsiteX2" fmla="*/ 23777 w 92789"/>
              <a:gd name="connsiteY2" fmla="*/ 8682 h 134557"/>
              <a:gd name="connsiteX3" fmla="*/ 23777 w 92789"/>
              <a:gd name="connsiteY3" fmla="*/ 56793 h 134557"/>
              <a:gd name="connsiteX4" fmla="*/ 73680 w 92789"/>
              <a:gd name="connsiteY4" fmla="*/ 56793 h 134557"/>
              <a:gd name="connsiteX5" fmla="*/ 73680 w 92789"/>
              <a:gd name="connsiteY5" fmla="*/ 65476 h 134557"/>
              <a:gd name="connsiteX6" fmla="*/ 23777 w 92789"/>
              <a:gd name="connsiteY6" fmla="*/ 65476 h 134557"/>
              <a:gd name="connsiteX7" fmla="*/ 23777 w 92789"/>
              <a:gd name="connsiteY7" fmla="*/ 134557 h 134557"/>
              <a:gd name="connsiteX8" fmla="*/ 0 w 92789"/>
              <a:gd name="connsiteY8" fmla="*/ 134557 h 134557"/>
              <a:gd name="connsiteX9" fmla="*/ 0 w 92789"/>
              <a:gd name="connsiteY9" fmla="*/ 0 h 134557"/>
              <a:gd name="connsiteX10" fmla="*/ 92789 w 92789"/>
              <a:gd name="connsiteY10" fmla="*/ 0 h 1345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92789" h="134557">
                <a:moveTo>
                  <a:pt x="92789" y="0"/>
                </a:moveTo>
                <a:lnTo>
                  <a:pt x="92789" y="8682"/>
                </a:lnTo>
                <a:lnTo>
                  <a:pt x="23777" y="8682"/>
                </a:lnTo>
                <a:lnTo>
                  <a:pt x="23777" y="56793"/>
                </a:lnTo>
                <a:lnTo>
                  <a:pt x="73680" y="56793"/>
                </a:lnTo>
                <a:lnTo>
                  <a:pt x="73680" y="65476"/>
                </a:lnTo>
                <a:lnTo>
                  <a:pt x="23777" y="65476"/>
                </a:lnTo>
                <a:lnTo>
                  <a:pt x="23777" y="134557"/>
                </a:lnTo>
                <a:lnTo>
                  <a:pt x="0" y="134557"/>
                </a:lnTo>
                <a:lnTo>
                  <a:pt x="0" y="0"/>
                </a:lnTo>
                <a:lnTo>
                  <a:pt x="92789" y="0"/>
                </a:lnTo>
              </a:path>
            </a:pathLst>
          </a:custGeom>
          <a:solidFill>
            <a:srgbClr val="3D3B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845802" y="539969"/>
            <a:ext cx="24907" cy="20666"/>
          </a:xfrm>
          <a:custGeom>
            <a:avLst/>
            <a:gdLst>
              <a:gd name="connsiteX0" fmla="*/ 12396 w 24907"/>
              <a:gd name="connsiteY0" fmla="*/ 0 h 20666"/>
              <a:gd name="connsiteX1" fmla="*/ 17230 w 24907"/>
              <a:gd name="connsiteY1" fmla="*/ 812 h 20666"/>
              <a:gd name="connsiteX2" fmla="*/ 21202 w 24907"/>
              <a:gd name="connsiteY2" fmla="*/ 3021 h 20666"/>
              <a:gd name="connsiteX3" fmla="*/ 23879 w 24907"/>
              <a:gd name="connsiteY3" fmla="*/ 6321 h 20666"/>
              <a:gd name="connsiteX4" fmla="*/ 24907 w 24907"/>
              <a:gd name="connsiteY4" fmla="*/ 10332 h 20666"/>
              <a:gd name="connsiteX5" fmla="*/ 23879 w 24907"/>
              <a:gd name="connsiteY5" fmla="*/ 14331 h 20666"/>
              <a:gd name="connsiteX6" fmla="*/ 21202 w 24907"/>
              <a:gd name="connsiteY6" fmla="*/ 17619 h 20666"/>
              <a:gd name="connsiteX7" fmla="*/ 17230 w 24907"/>
              <a:gd name="connsiteY7" fmla="*/ 19828 h 20666"/>
              <a:gd name="connsiteX8" fmla="*/ 12396 w 24907"/>
              <a:gd name="connsiteY8" fmla="*/ 20666 h 20666"/>
              <a:gd name="connsiteX9" fmla="*/ 7625 w 24907"/>
              <a:gd name="connsiteY9" fmla="*/ 19828 h 20666"/>
              <a:gd name="connsiteX10" fmla="*/ 3704 w 24907"/>
              <a:gd name="connsiteY10" fmla="*/ 17619 h 20666"/>
              <a:gd name="connsiteX11" fmla="*/ 1015 w 24907"/>
              <a:gd name="connsiteY11" fmla="*/ 14331 h 20666"/>
              <a:gd name="connsiteX12" fmla="*/ 0 w 24907"/>
              <a:gd name="connsiteY12" fmla="*/ 10332 h 20666"/>
              <a:gd name="connsiteX13" fmla="*/ 1015 w 24907"/>
              <a:gd name="connsiteY13" fmla="*/ 6321 h 20666"/>
              <a:gd name="connsiteX14" fmla="*/ 3704 w 24907"/>
              <a:gd name="connsiteY14" fmla="*/ 3021 h 20666"/>
              <a:gd name="connsiteX15" fmla="*/ 7625 w 24907"/>
              <a:gd name="connsiteY15" fmla="*/ 812 h 20666"/>
              <a:gd name="connsiteX16" fmla="*/ 12396 w 24907"/>
              <a:gd name="connsiteY16" fmla="*/ 0 h 206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24907" h="20666">
                <a:moveTo>
                  <a:pt x="12396" y="0"/>
                </a:moveTo>
                <a:cubicBezTo>
                  <a:pt x="14096" y="0"/>
                  <a:pt x="15695" y="266"/>
                  <a:pt x="17230" y="812"/>
                </a:cubicBezTo>
                <a:cubicBezTo>
                  <a:pt x="18778" y="1370"/>
                  <a:pt x="20072" y="2107"/>
                  <a:pt x="21202" y="3021"/>
                </a:cubicBezTo>
                <a:cubicBezTo>
                  <a:pt x="22306" y="3973"/>
                  <a:pt x="23219" y="5077"/>
                  <a:pt x="23879" y="6321"/>
                </a:cubicBezTo>
                <a:cubicBezTo>
                  <a:pt x="24564" y="7578"/>
                  <a:pt x="24907" y="8911"/>
                  <a:pt x="24907" y="10332"/>
                </a:cubicBezTo>
                <a:cubicBezTo>
                  <a:pt x="24907" y="11754"/>
                  <a:pt x="24564" y="13074"/>
                  <a:pt x="23879" y="14331"/>
                </a:cubicBezTo>
                <a:cubicBezTo>
                  <a:pt x="23219" y="15601"/>
                  <a:pt x="22306" y="16692"/>
                  <a:pt x="21202" y="17619"/>
                </a:cubicBezTo>
                <a:cubicBezTo>
                  <a:pt x="20072" y="18558"/>
                  <a:pt x="18778" y="19295"/>
                  <a:pt x="17230" y="19828"/>
                </a:cubicBezTo>
                <a:cubicBezTo>
                  <a:pt x="15695" y="20399"/>
                  <a:pt x="14096" y="20666"/>
                  <a:pt x="12396" y="20666"/>
                </a:cubicBezTo>
                <a:cubicBezTo>
                  <a:pt x="10708" y="20666"/>
                  <a:pt x="9110" y="20399"/>
                  <a:pt x="7625" y="19828"/>
                </a:cubicBezTo>
                <a:cubicBezTo>
                  <a:pt x="6128" y="19295"/>
                  <a:pt x="4846" y="18558"/>
                  <a:pt x="3704" y="17619"/>
                </a:cubicBezTo>
                <a:cubicBezTo>
                  <a:pt x="2601" y="16692"/>
                  <a:pt x="1687" y="15601"/>
                  <a:pt x="1015" y="14331"/>
                </a:cubicBezTo>
                <a:cubicBezTo>
                  <a:pt x="342" y="13074"/>
                  <a:pt x="0" y="11754"/>
                  <a:pt x="0" y="10332"/>
                </a:cubicBezTo>
                <a:cubicBezTo>
                  <a:pt x="0" y="8911"/>
                  <a:pt x="342" y="7578"/>
                  <a:pt x="1015" y="6321"/>
                </a:cubicBezTo>
                <a:cubicBezTo>
                  <a:pt x="1687" y="5077"/>
                  <a:pt x="2601" y="3973"/>
                  <a:pt x="3704" y="3021"/>
                </a:cubicBezTo>
                <a:cubicBezTo>
                  <a:pt x="4846" y="2107"/>
                  <a:pt x="6128" y="1370"/>
                  <a:pt x="7625" y="812"/>
                </a:cubicBezTo>
                <a:cubicBezTo>
                  <a:pt x="9110" y="266"/>
                  <a:pt x="10708" y="0"/>
                  <a:pt x="12396" y="0"/>
                </a:cubicBezTo>
              </a:path>
            </a:pathLst>
          </a:custGeom>
          <a:solidFill>
            <a:srgbClr val="3D3B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847630" y="590961"/>
            <a:ext cx="21557" cy="105868"/>
          </a:xfrm>
          <a:custGeom>
            <a:avLst/>
            <a:gdLst>
              <a:gd name="connsiteX0" fmla="*/ 0 w 21557"/>
              <a:gd name="connsiteY0" fmla="*/ 5902 h 105868"/>
              <a:gd name="connsiteX1" fmla="*/ 15251 w 21557"/>
              <a:gd name="connsiteY1" fmla="*/ 0 h 105868"/>
              <a:gd name="connsiteX2" fmla="*/ 21557 w 21557"/>
              <a:gd name="connsiteY2" fmla="*/ 0 h 105868"/>
              <a:gd name="connsiteX3" fmla="*/ 21557 w 21557"/>
              <a:gd name="connsiteY3" fmla="*/ 105868 h 105868"/>
              <a:gd name="connsiteX4" fmla="*/ 0 w 21557"/>
              <a:gd name="connsiteY4" fmla="*/ 105868 h 105868"/>
              <a:gd name="connsiteX5" fmla="*/ 0 w 21557"/>
              <a:gd name="connsiteY5" fmla="*/ 5902 h 1058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1557" h="105868">
                <a:moveTo>
                  <a:pt x="0" y="5902"/>
                </a:moveTo>
                <a:lnTo>
                  <a:pt x="15251" y="0"/>
                </a:lnTo>
                <a:lnTo>
                  <a:pt x="21557" y="0"/>
                </a:lnTo>
                <a:lnTo>
                  <a:pt x="21557" y="105868"/>
                </a:lnTo>
                <a:lnTo>
                  <a:pt x="0" y="105868"/>
                </a:lnTo>
                <a:lnTo>
                  <a:pt x="0" y="5902"/>
                </a:lnTo>
              </a:path>
            </a:pathLst>
          </a:custGeom>
          <a:solidFill>
            <a:srgbClr val="3D3B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1139116" y="590959"/>
            <a:ext cx="69633" cy="105881"/>
          </a:xfrm>
          <a:custGeom>
            <a:avLst/>
            <a:gdLst>
              <a:gd name="connsiteX0" fmla="*/ 0 w 69633"/>
              <a:gd name="connsiteY0" fmla="*/ 2132 h 105881"/>
              <a:gd name="connsiteX1" fmla="*/ 21570 w 69633"/>
              <a:gd name="connsiteY1" fmla="*/ 2132 h 105881"/>
              <a:gd name="connsiteX2" fmla="*/ 21570 w 69633"/>
              <a:gd name="connsiteY2" fmla="*/ 21745 h 105881"/>
              <a:gd name="connsiteX3" fmla="*/ 28358 w 69633"/>
              <a:gd name="connsiteY3" fmla="*/ 13443 h 105881"/>
              <a:gd name="connsiteX4" fmla="*/ 35984 w 69633"/>
              <a:gd name="connsiteY4" fmla="*/ 6474 h 105881"/>
              <a:gd name="connsiteX5" fmla="*/ 44167 w 69633"/>
              <a:gd name="connsiteY5" fmla="*/ 1739 h 105881"/>
              <a:gd name="connsiteX6" fmla="*/ 52745 w 69633"/>
              <a:gd name="connsiteY6" fmla="*/ 0 h 105881"/>
              <a:gd name="connsiteX7" fmla="*/ 59355 w 69633"/>
              <a:gd name="connsiteY7" fmla="*/ 1015 h 105881"/>
              <a:gd name="connsiteX8" fmla="*/ 64710 w 69633"/>
              <a:gd name="connsiteY8" fmla="*/ 3732 h 105881"/>
              <a:gd name="connsiteX9" fmla="*/ 68313 w 69633"/>
              <a:gd name="connsiteY9" fmla="*/ 7679 h 105881"/>
              <a:gd name="connsiteX10" fmla="*/ 69633 w 69633"/>
              <a:gd name="connsiteY10" fmla="*/ 12465 h 105881"/>
              <a:gd name="connsiteX11" fmla="*/ 66334 w 69633"/>
              <a:gd name="connsiteY11" fmla="*/ 20056 h 105881"/>
              <a:gd name="connsiteX12" fmla="*/ 57122 w 69633"/>
              <a:gd name="connsiteY12" fmla="*/ 22608 h 105881"/>
              <a:gd name="connsiteX13" fmla="*/ 51286 w 69633"/>
              <a:gd name="connsiteY13" fmla="*/ 21884 h 105881"/>
              <a:gd name="connsiteX14" fmla="*/ 47314 w 69633"/>
              <a:gd name="connsiteY14" fmla="*/ 20247 h 105881"/>
              <a:gd name="connsiteX15" fmla="*/ 43698 w 69633"/>
              <a:gd name="connsiteY15" fmla="*/ 18596 h 105881"/>
              <a:gd name="connsiteX16" fmla="*/ 39130 w 69633"/>
              <a:gd name="connsiteY16" fmla="*/ 17873 h 105881"/>
              <a:gd name="connsiteX17" fmla="*/ 34803 w 69633"/>
              <a:gd name="connsiteY17" fmla="*/ 19079 h 105881"/>
              <a:gd name="connsiteX18" fmla="*/ 30451 w 69633"/>
              <a:gd name="connsiteY18" fmla="*/ 22468 h 105881"/>
              <a:gd name="connsiteX19" fmla="*/ 26023 w 69633"/>
              <a:gd name="connsiteY19" fmla="*/ 27584 h 105881"/>
              <a:gd name="connsiteX20" fmla="*/ 21570 w 69633"/>
              <a:gd name="connsiteY20" fmla="*/ 34007 h 105881"/>
              <a:gd name="connsiteX21" fmla="*/ 21570 w 69633"/>
              <a:gd name="connsiteY21" fmla="*/ 105881 h 105881"/>
              <a:gd name="connsiteX22" fmla="*/ 0 w 69633"/>
              <a:gd name="connsiteY22" fmla="*/ 105881 h 105881"/>
              <a:gd name="connsiteX23" fmla="*/ 0 w 69633"/>
              <a:gd name="connsiteY23" fmla="*/ 2132 h 10588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69633" h="105881">
                <a:moveTo>
                  <a:pt x="0" y="2132"/>
                </a:moveTo>
                <a:lnTo>
                  <a:pt x="21570" y="2132"/>
                </a:lnTo>
                <a:lnTo>
                  <a:pt x="21570" y="21745"/>
                </a:lnTo>
                <a:cubicBezTo>
                  <a:pt x="23650" y="18850"/>
                  <a:pt x="25909" y="16083"/>
                  <a:pt x="28358" y="13443"/>
                </a:cubicBezTo>
                <a:cubicBezTo>
                  <a:pt x="30794" y="10802"/>
                  <a:pt x="33344" y="8479"/>
                  <a:pt x="35984" y="6474"/>
                </a:cubicBezTo>
                <a:cubicBezTo>
                  <a:pt x="38623" y="4493"/>
                  <a:pt x="41351" y="2906"/>
                  <a:pt x="44167" y="1739"/>
                </a:cubicBezTo>
                <a:cubicBezTo>
                  <a:pt x="46972" y="583"/>
                  <a:pt x="49826" y="0"/>
                  <a:pt x="52745" y="0"/>
                </a:cubicBezTo>
                <a:cubicBezTo>
                  <a:pt x="55130" y="0"/>
                  <a:pt x="57338" y="355"/>
                  <a:pt x="59355" y="1015"/>
                </a:cubicBezTo>
                <a:cubicBezTo>
                  <a:pt x="61411" y="1688"/>
                  <a:pt x="63175" y="2602"/>
                  <a:pt x="64710" y="3732"/>
                </a:cubicBezTo>
                <a:cubicBezTo>
                  <a:pt x="66232" y="4861"/>
                  <a:pt x="67425" y="6169"/>
                  <a:pt x="68313" y="7679"/>
                </a:cubicBezTo>
                <a:cubicBezTo>
                  <a:pt x="69189" y="9203"/>
                  <a:pt x="69633" y="10802"/>
                  <a:pt x="69633" y="12465"/>
                </a:cubicBezTo>
                <a:cubicBezTo>
                  <a:pt x="69633" y="15816"/>
                  <a:pt x="68504" y="18343"/>
                  <a:pt x="66334" y="20056"/>
                </a:cubicBezTo>
                <a:cubicBezTo>
                  <a:pt x="64113" y="21757"/>
                  <a:pt x="61056" y="22608"/>
                  <a:pt x="57122" y="22608"/>
                </a:cubicBezTo>
                <a:cubicBezTo>
                  <a:pt x="54686" y="22608"/>
                  <a:pt x="52732" y="22367"/>
                  <a:pt x="51286" y="21884"/>
                </a:cubicBezTo>
                <a:cubicBezTo>
                  <a:pt x="49826" y="21402"/>
                  <a:pt x="48494" y="20869"/>
                  <a:pt x="47314" y="20247"/>
                </a:cubicBezTo>
                <a:cubicBezTo>
                  <a:pt x="46121" y="19625"/>
                  <a:pt x="44916" y="19079"/>
                  <a:pt x="43698" y="18596"/>
                </a:cubicBezTo>
                <a:cubicBezTo>
                  <a:pt x="42480" y="18114"/>
                  <a:pt x="40957" y="17873"/>
                  <a:pt x="39130" y="17873"/>
                </a:cubicBezTo>
                <a:cubicBezTo>
                  <a:pt x="37722" y="17873"/>
                  <a:pt x="36263" y="18279"/>
                  <a:pt x="34803" y="19079"/>
                </a:cubicBezTo>
                <a:cubicBezTo>
                  <a:pt x="33357" y="19891"/>
                  <a:pt x="31898" y="21021"/>
                  <a:pt x="30451" y="22468"/>
                </a:cubicBezTo>
                <a:cubicBezTo>
                  <a:pt x="28992" y="23915"/>
                  <a:pt x="27520" y="25616"/>
                  <a:pt x="26023" y="27584"/>
                </a:cubicBezTo>
                <a:cubicBezTo>
                  <a:pt x="24526" y="29551"/>
                  <a:pt x="23041" y="31697"/>
                  <a:pt x="21570" y="34007"/>
                </a:cubicBezTo>
                <a:lnTo>
                  <a:pt x="21570" y="105881"/>
                </a:lnTo>
                <a:lnTo>
                  <a:pt x="0" y="105881"/>
                </a:lnTo>
                <a:lnTo>
                  <a:pt x="0" y="2132"/>
                </a:lnTo>
              </a:path>
            </a:pathLst>
          </a:custGeom>
          <a:solidFill>
            <a:srgbClr val="3D3B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740104" y="719372"/>
            <a:ext cx="103866" cy="137553"/>
          </a:xfrm>
          <a:custGeom>
            <a:avLst/>
            <a:gdLst>
              <a:gd name="connsiteX0" fmla="*/ 103866 w 103866"/>
              <a:gd name="connsiteY0" fmla="*/ 0 h 137553"/>
              <a:gd name="connsiteX1" fmla="*/ 103866 w 103866"/>
              <a:gd name="connsiteY1" fmla="*/ 11691 h 137553"/>
              <a:gd name="connsiteX2" fmla="*/ 35463 w 103866"/>
              <a:gd name="connsiteY2" fmla="*/ 11691 h 137553"/>
              <a:gd name="connsiteX3" fmla="*/ 35463 w 103866"/>
              <a:gd name="connsiteY3" fmla="*/ 57085 h 137553"/>
              <a:gd name="connsiteX4" fmla="*/ 95733 w 103866"/>
              <a:gd name="connsiteY4" fmla="*/ 57085 h 137553"/>
              <a:gd name="connsiteX5" fmla="*/ 95733 w 103866"/>
              <a:gd name="connsiteY5" fmla="*/ 68878 h 137553"/>
              <a:gd name="connsiteX6" fmla="*/ 35463 w 103866"/>
              <a:gd name="connsiteY6" fmla="*/ 68878 h 137553"/>
              <a:gd name="connsiteX7" fmla="*/ 35463 w 103866"/>
              <a:gd name="connsiteY7" fmla="*/ 137553 h 137553"/>
              <a:gd name="connsiteX8" fmla="*/ 0 w 103866"/>
              <a:gd name="connsiteY8" fmla="*/ 137553 h 137553"/>
              <a:gd name="connsiteX9" fmla="*/ 0 w 103866"/>
              <a:gd name="connsiteY9" fmla="*/ 0 h 137553"/>
              <a:gd name="connsiteX10" fmla="*/ 103866 w 103866"/>
              <a:gd name="connsiteY10" fmla="*/ 0 h 13755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03866" h="137553">
                <a:moveTo>
                  <a:pt x="103866" y="0"/>
                </a:moveTo>
                <a:lnTo>
                  <a:pt x="103866" y="11691"/>
                </a:lnTo>
                <a:lnTo>
                  <a:pt x="35463" y="11691"/>
                </a:lnTo>
                <a:lnTo>
                  <a:pt x="35463" y="57085"/>
                </a:lnTo>
                <a:lnTo>
                  <a:pt x="95733" y="57085"/>
                </a:lnTo>
                <a:lnTo>
                  <a:pt x="95733" y="68878"/>
                </a:lnTo>
                <a:lnTo>
                  <a:pt x="35463" y="68878"/>
                </a:lnTo>
                <a:lnTo>
                  <a:pt x="35463" y="137553"/>
                </a:lnTo>
                <a:lnTo>
                  <a:pt x="0" y="137553"/>
                </a:lnTo>
                <a:lnTo>
                  <a:pt x="0" y="0"/>
                </a:lnTo>
                <a:lnTo>
                  <a:pt x="103866" y="0"/>
                </a:lnTo>
              </a:path>
            </a:pathLst>
          </a:custGeom>
          <a:solidFill>
            <a:srgbClr val="3D3B3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3"/>
          <a:srcRect/>
          <a:stretch>
            <a:fillRect/>
          </a:stretch>
        </p:blipFill>
        <p:spPr bwMode="auto">
          <a:xfrm>
            <a:off x="889000" y="533400"/>
            <a:ext cx="241300" cy="177800"/>
          </a:xfrm>
          <a:prstGeom prst="rect">
            <a:avLst/>
          </a:prstGeom>
          <a:noFill/>
        </p:spPr>
      </p:pic>
      <p:pic>
        <p:nvPicPr>
          <p:cNvPr id="24" name="Picture 3"/>
          <p:cNvPicPr>
            <a:picLocks noChangeAspect="1" noChangeArrowheads="1"/>
          </p:cNvPicPr>
          <p:nvPr/>
        </p:nvPicPr>
        <p:blipFill>
          <a:blip r:embed="rId4"/>
          <a:srcRect/>
          <a:stretch>
            <a:fillRect/>
          </a:stretch>
        </p:blipFill>
        <p:spPr bwMode="auto">
          <a:xfrm>
            <a:off x="850900" y="749300"/>
            <a:ext cx="127000" cy="114300"/>
          </a:xfrm>
          <a:prstGeom prst="rect">
            <a:avLst/>
          </a:prstGeom>
          <a:noFill/>
        </p:spPr>
      </p:pic>
      <p:pic>
        <p:nvPicPr>
          <p:cNvPr id="25" name="Picture 3"/>
          <p:cNvPicPr>
            <a:picLocks noChangeAspect="1" noChangeArrowheads="1"/>
          </p:cNvPicPr>
          <p:nvPr/>
        </p:nvPicPr>
        <p:blipFill>
          <a:blip r:embed="rId5"/>
          <a:srcRect/>
          <a:stretch>
            <a:fillRect/>
          </a:stretch>
        </p:blipFill>
        <p:spPr bwMode="auto">
          <a:xfrm>
            <a:off x="6057900" y="533400"/>
            <a:ext cx="368300" cy="203200"/>
          </a:xfrm>
          <a:prstGeom prst="rect">
            <a:avLst/>
          </a:prstGeom>
          <a:noFill/>
        </p:spPr>
      </p:pic>
      <p:pic>
        <p:nvPicPr>
          <p:cNvPr id="26" name="Picture 3"/>
          <p:cNvPicPr>
            <a:picLocks noChangeAspect="1" noChangeArrowheads="1"/>
          </p:cNvPicPr>
          <p:nvPr/>
        </p:nvPicPr>
        <p:blipFill>
          <a:blip r:embed="rId6"/>
          <a:srcRect/>
          <a:stretch>
            <a:fillRect/>
          </a:stretch>
        </p:blipFill>
        <p:spPr bwMode="auto">
          <a:xfrm>
            <a:off x="7289800" y="520700"/>
            <a:ext cx="190500" cy="228600"/>
          </a:xfrm>
          <a:prstGeom prst="rect">
            <a:avLst/>
          </a:prstGeom>
          <a:noFill/>
        </p:spPr>
      </p:pic>
      <p:pic>
        <p:nvPicPr>
          <p:cNvPr id="27" name="Picture 3"/>
          <p:cNvPicPr>
            <a:picLocks noChangeAspect="1" noChangeArrowheads="1"/>
          </p:cNvPicPr>
          <p:nvPr/>
        </p:nvPicPr>
        <p:blipFill>
          <a:blip r:embed="rId7"/>
          <a:srcRect/>
          <a:stretch>
            <a:fillRect/>
          </a:stretch>
        </p:blipFill>
        <p:spPr bwMode="auto">
          <a:xfrm>
            <a:off x="7937500" y="533400"/>
            <a:ext cx="152400" cy="203200"/>
          </a:xfrm>
          <a:prstGeom prst="rect">
            <a:avLst/>
          </a:prstGeom>
          <a:noFill/>
        </p:spPr>
      </p:pic>
      <p:pic>
        <p:nvPicPr>
          <p:cNvPr id="28" name="Picture 3"/>
          <p:cNvPicPr>
            <a:picLocks noChangeAspect="1" noChangeArrowheads="1"/>
          </p:cNvPicPr>
          <p:nvPr/>
        </p:nvPicPr>
        <p:blipFill>
          <a:blip r:embed="rId8"/>
          <a:srcRect/>
          <a:stretch>
            <a:fillRect/>
          </a:stretch>
        </p:blipFill>
        <p:spPr bwMode="auto">
          <a:xfrm>
            <a:off x="8699500" y="533400"/>
            <a:ext cx="177800" cy="203200"/>
          </a:xfrm>
          <a:prstGeom prst="rect">
            <a:avLst/>
          </a:prstGeom>
          <a:noFill/>
        </p:spPr>
      </p:pic>
      <p:pic>
        <p:nvPicPr>
          <p:cNvPr id="29" name="Picture 3"/>
          <p:cNvPicPr>
            <a:picLocks noChangeAspect="1" noChangeArrowheads="1"/>
          </p:cNvPicPr>
          <p:nvPr/>
        </p:nvPicPr>
        <p:blipFill>
          <a:blip r:embed="rId9"/>
          <a:srcRect/>
          <a:stretch>
            <a:fillRect/>
          </a:stretch>
        </p:blipFill>
        <p:spPr bwMode="auto">
          <a:xfrm>
            <a:off x="7938" y="954682"/>
            <a:ext cx="9207500" cy="5753100"/>
          </a:xfrm>
          <a:prstGeom prst="rect">
            <a:avLst/>
          </a:prstGeom>
          <a:noFill/>
        </p:spPr>
      </p:pic>
      <p:sp>
        <p:nvSpPr>
          <p:cNvPr id="2" name="TextBox 1"/>
          <p:cNvSpPr txBox="1"/>
          <p:nvPr/>
        </p:nvSpPr>
        <p:spPr>
          <a:xfrm>
            <a:off x="8521700" y="5715000"/>
            <a:ext cx="342900" cy="114300"/>
          </a:xfrm>
          <a:prstGeom prst="rect">
            <a:avLst/>
          </a:prstGeom>
          <a:noFill/>
        </p:spPr>
        <p:txBody>
          <a:bodyPr wrap="none" lIns="0" tIns="0" rIns="0" rtlCol="0">
            <a:spAutoFit/>
          </a:bodyPr>
          <a:lstStyle/>
          <a:p>
            <a:pPr>
              <a:lnSpc>
                <a:spcPts val="900"/>
              </a:lnSpc>
              <a:tabLst/>
            </a:pPr>
            <a:r>
              <a:rPr lang="en-US" altLang="zh-CN" sz="698" dirty="0">
                <a:solidFill>
                  <a:srgbClr val="BCBDC0"/>
                </a:solidFill>
                <a:latin typeface="Noto Sans CJK KR Regular" pitchFamily="18" charset="0"/>
                <a:cs typeface="Noto Sans CJK KR Regular" pitchFamily="18" charset="0"/>
              </a:rPr>
              <a:t>Rev.0.03</a:t>
            </a:r>
          </a:p>
        </p:txBody>
      </p:sp>
      <p:sp>
        <p:nvSpPr>
          <p:cNvPr id="30" name="TextBox 1"/>
          <p:cNvSpPr txBox="1"/>
          <p:nvPr/>
        </p:nvSpPr>
        <p:spPr>
          <a:xfrm>
            <a:off x="340519" y="5024437"/>
            <a:ext cx="4038600" cy="559127"/>
          </a:xfrm>
          <a:prstGeom prst="rect">
            <a:avLst/>
          </a:prstGeom>
          <a:noFill/>
        </p:spPr>
        <p:txBody>
          <a:bodyPr wrap="square" lIns="0" tIns="0" rIns="0" rtlCol="0">
            <a:spAutoFit/>
          </a:bodyPr>
          <a:lstStyle/>
          <a:p>
            <a:pPr>
              <a:lnSpc>
                <a:spcPts val="800"/>
              </a:lnSpc>
              <a:tabLst/>
            </a:pPr>
            <a:r>
              <a:rPr lang="en-US" altLang="zh-CN" sz="900" b="1" dirty="0">
                <a:solidFill>
                  <a:schemeClr val="bg1"/>
                </a:solidFill>
                <a:latin typeface="Noto Sans CJK KR Regular" pitchFamily="18" charset="0"/>
                <a:cs typeface="Noto Sans CJK KR Regular" pitchFamily="18" charset="0"/>
              </a:rPr>
              <a:t>This</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User</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Manual</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explains</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the</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use,</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performance</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characteristics,</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and</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cautions</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about</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MINI5C+</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fusion</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splicer</a:t>
            </a:r>
          </a:p>
          <a:p>
            <a:pPr>
              <a:lnSpc>
                <a:spcPts val="800"/>
              </a:lnSpc>
              <a:tabLst/>
            </a:pPr>
            <a:r>
              <a:rPr lang="en-US" altLang="zh-CN" sz="900" b="1" dirty="0">
                <a:solidFill>
                  <a:schemeClr val="bg1"/>
                </a:solidFill>
                <a:latin typeface="Noto Sans CJK KR Regular" pitchFamily="18" charset="0"/>
                <a:cs typeface="Noto Sans CJK KR Regular" pitchFamily="18" charset="0"/>
              </a:rPr>
              <a:t>and</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how</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to</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install</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and</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operate</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it.</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The</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primary</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goal</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of</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this</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manual</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is</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to</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make</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the</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user</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as</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familiar</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with</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the</a:t>
            </a:r>
          </a:p>
          <a:p>
            <a:pPr>
              <a:lnSpc>
                <a:spcPts val="800"/>
              </a:lnSpc>
              <a:tabLst/>
            </a:pPr>
            <a:r>
              <a:rPr lang="en-US" altLang="zh-CN" sz="900" b="1" dirty="0">
                <a:solidFill>
                  <a:schemeClr val="bg1"/>
                </a:solidFill>
                <a:latin typeface="Noto Sans CJK KR Regular" pitchFamily="18" charset="0"/>
                <a:cs typeface="Noto Sans CJK KR Regular" pitchFamily="18" charset="0"/>
              </a:rPr>
              <a:t>splicer</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as</a:t>
            </a:r>
            <a:r>
              <a:rPr lang="en-US" altLang="zh-CN" sz="900" b="1" dirty="0">
                <a:solidFill>
                  <a:schemeClr val="bg1"/>
                </a:solidFill>
                <a:latin typeface="Times New Roman" pitchFamily="18" charset="0"/>
                <a:cs typeface="Times New Roman" pitchFamily="18" charset="0"/>
              </a:rPr>
              <a:t> </a:t>
            </a:r>
            <a:r>
              <a:rPr lang="en-US" altLang="zh-CN" sz="900" b="1" dirty="0">
                <a:solidFill>
                  <a:schemeClr val="bg1"/>
                </a:solidFill>
                <a:latin typeface="Noto Sans CJK KR Regular" pitchFamily="18" charset="0"/>
                <a:cs typeface="Noto Sans CJK KR Regular" pitchFamily="18" charset="0"/>
              </a:rPr>
              <a:t>possible.</a:t>
            </a:r>
          </a:p>
        </p:txBody>
      </p:sp>
      <p:sp>
        <p:nvSpPr>
          <p:cNvPr id="35" name="TextBox 1">
            <a:extLst>
              <a:ext uri="{FF2B5EF4-FFF2-40B4-BE49-F238E27FC236}">
                <a16:creationId xmlns="" xmlns:a16="http://schemas.microsoft.com/office/drawing/2014/main" id="{168C7859-5FFD-DE4F-951D-F72697D9126E}"/>
              </a:ext>
            </a:extLst>
          </p:cNvPr>
          <p:cNvSpPr txBox="1"/>
          <p:nvPr/>
        </p:nvSpPr>
        <p:spPr>
          <a:xfrm>
            <a:off x="4849599" y="5024437"/>
            <a:ext cx="4038600" cy="461345"/>
          </a:xfrm>
          <a:prstGeom prst="rect">
            <a:avLst/>
          </a:prstGeom>
          <a:noFill/>
        </p:spPr>
        <p:txBody>
          <a:bodyPr wrap="square" lIns="0" tIns="0" rIns="0">
            <a:spAutoFit/>
          </a:bodyPr>
          <a:lstStyle/>
          <a:p>
            <a:pPr algn="just">
              <a:lnSpc>
                <a:spcPts val="800"/>
              </a:lnSpc>
              <a:tabLst/>
            </a:pPr>
            <a:r>
              <a:rPr lang="it-IT" altLang="zh-CN" sz="900" b="1" dirty="0">
                <a:solidFill>
                  <a:schemeClr val="bg1"/>
                </a:solidFill>
                <a:latin typeface="Noto Sans CJK KR Regular" pitchFamily="18" charset="0"/>
                <a:cs typeface="Noto Sans CJK KR Regular" pitchFamily="18" charset="0"/>
              </a:rPr>
              <a:t>Questo manuale utente illustra l’uso, le caratteristiche operative e le avvertenze per l’utilizzo della giuntatrice a fusione MINI5C+ e le modalità di installazione e azionamento. L’obiettivo principale di questo manuale è descrivere la giuntatrice all’utente.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291157" y="4138301"/>
            <a:ext cx="622392" cy="16289"/>
          </a:xfrm>
          <a:custGeom>
            <a:avLst/>
            <a:gdLst>
              <a:gd name="connsiteX0" fmla="*/ 6350 w 622392"/>
              <a:gd name="connsiteY0" fmla="*/ 6350 h 16289"/>
              <a:gd name="connsiteX1" fmla="*/ 616042 w 622392"/>
              <a:gd name="connsiteY1" fmla="*/ 7251 h 16289"/>
            </a:gdLst>
            <a:ahLst/>
            <a:cxnLst>
              <a:cxn ang="0">
                <a:pos x="connsiteX0" y="connsiteY0"/>
              </a:cxn>
              <a:cxn ang="1">
                <a:pos x="connsiteX1" y="connsiteY1"/>
              </a:cxn>
            </a:cxnLst>
            <a:rect l="l" t="t" r="r" b="b"/>
            <a:pathLst>
              <a:path w="622392" h="16289">
                <a:moveTo>
                  <a:pt x="6350" y="6350"/>
                </a:moveTo>
                <a:lnTo>
                  <a:pt x="616042" y="7251"/>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1291157" y="4844724"/>
            <a:ext cx="234489" cy="16289"/>
          </a:xfrm>
          <a:custGeom>
            <a:avLst/>
            <a:gdLst>
              <a:gd name="connsiteX0" fmla="*/ 6350 w 234489"/>
              <a:gd name="connsiteY0" fmla="*/ 6350 h 16289"/>
              <a:gd name="connsiteX1" fmla="*/ 228139 w 234489"/>
              <a:gd name="connsiteY1" fmla="*/ 6350 h 16289"/>
            </a:gdLst>
            <a:ahLst/>
            <a:cxnLst>
              <a:cxn ang="0">
                <a:pos x="connsiteX0" y="connsiteY0"/>
              </a:cxn>
              <a:cxn ang="1">
                <a:pos x="connsiteX1" y="connsiteY1"/>
              </a:cxn>
            </a:cxnLst>
            <a:rect l="l" t="t" r="r" b="b"/>
            <a:pathLst>
              <a:path w="234489" h="16289">
                <a:moveTo>
                  <a:pt x="6350" y="6350"/>
                </a:moveTo>
                <a:lnTo>
                  <a:pt x="228139"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2489892" y="5349391"/>
            <a:ext cx="659213" cy="16289"/>
          </a:xfrm>
          <a:custGeom>
            <a:avLst/>
            <a:gdLst>
              <a:gd name="connsiteX0" fmla="*/ 6350 w 659213"/>
              <a:gd name="connsiteY0" fmla="*/ 8799 h 16289"/>
              <a:gd name="connsiteX1" fmla="*/ 652863 w 659213"/>
              <a:gd name="connsiteY1" fmla="*/ 6350 h 16289"/>
            </a:gdLst>
            <a:ahLst/>
            <a:cxnLst>
              <a:cxn ang="0">
                <a:pos x="connsiteX0" y="connsiteY0"/>
              </a:cxn>
              <a:cxn ang="1">
                <a:pos x="connsiteX1" y="connsiteY1"/>
              </a:cxn>
            </a:cxnLst>
            <a:rect l="l" t="t" r="r" b="b"/>
            <a:pathLst>
              <a:path w="659213" h="16289">
                <a:moveTo>
                  <a:pt x="6350" y="8799"/>
                </a:moveTo>
                <a:lnTo>
                  <a:pt x="652863"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1255239" y="5287072"/>
            <a:ext cx="730144" cy="16289"/>
          </a:xfrm>
          <a:custGeom>
            <a:avLst/>
            <a:gdLst>
              <a:gd name="connsiteX0" fmla="*/ 6350 w 730144"/>
              <a:gd name="connsiteY0" fmla="*/ 6997 h 16289"/>
              <a:gd name="connsiteX1" fmla="*/ 723794 w 730144"/>
              <a:gd name="connsiteY1" fmla="*/ 6350 h 16289"/>
            </a:gdLst>
            <a:ahLst/>
            <a:cxnLst>
              <a:cxn ang="0">
                <a:pos x="connsiteX0" y="connsiteY0"/>
              </a:cxn>
              <a:cxn ang="1">
                <a:pos x="connsiteX1" y="connsiteY1"/>
              </a:cxn>
            </a:cxnLst>
            <a:rect l="l" t="t" r="r" b="b"/>
            <a:pathLst>
              <a:path w="730144" h="16289">
                <a:moveTo>
                  <a:pt x="6350" y="6997"/>
                </a:moveTo>
                <a:lnTo>
                  <a:pt x="723794"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2274573" y="5164449"/>
            <a:ext cx="881585" cy="102447"/>
          </a:xfrm>
          <a:custGeom>
            <a:avLst/>
            <a:gdLst>
              <a:gd name="connsiteX0" fmla="*/ 6350 w 881585"/>
              <a:gd name="connsiteY0" fmla="*/ 96097 h 102447"/>
              <a:gd name="connsiteX1" fmla="*/ 875235 w 881585"/>
              <a:gd name="connsiteY1" fmla="*/ 6350 h 102447"/>
            </a:gdLst>
            <a:ahLst/>
            <a:cxnLst>
              <a:cxn ang="0">
                <a:pos x="connsiteX0" y="connsiteY0"/>
              </a:cxn>
              <a:cxn ang="1">
                <a:pos x="connsiteX1" y="connsiteY1"/>
              </a:cxn>
            </a:cxnLst>
            <a:rect l="l" t="t" r="r" b="b"/>
            <a:pathLst>
              <a:path w="881585" h="102447">
                <a:moveTo>
                  <a:pt x="6350" y="96097"/>
                </a:moveTo>
                <a:lnTo>
                  <a:pt x="875235"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2910122" y="4354445"/>
            <a:ext cx="77346" cy="383711"/>
          </a:xfrm>
          <a:custGeom>
            <a:avLst/>
            <a:gdLst>
              <a:gd name="connsiteX0" fmla="*/ 6350 w 77346"/>
              <a:gd name="connsiteY0" fmla="*/ 377361 h 383711"/>
              <a:gd name="connsiteX1" fmla="*/ 70996 w 77346"/>
              <a:gd name="connsiteY1" fmla="*/ 6350 h 383711"/>
            </a:gdLst>
            <a:ahLst/>
            <a:cxnLst>
              <a:cxn ang="0">
                <a:pos x="connsiteX0" y="connsiteY0"/>
              </a:cxn>
              <a:cxn ang="1">
                <a:pos x="connsiteX1" y="connsiteY1"/>
              </a:cxn>
            </a:cxnLst>
            <a:rect l="l" t="t" r="r" b="b"/>
            <a:pathLst>
              <a:path w="77346" h="383711">
                <a:moveTo>
                  <a:pt x="6350" y="377361"/>
                </a:moveTo>
                <a:lnTo>
                  <a:pt x="70996"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2257784" y="4354372"/>
            <a:ext cx="731348" cy="837792"/>
          </a:xfrm>
          <a:custGeom>
            <a:avLst/>
            <a:gdLst>
              <a:gd name="connsiteX0" fmla="*/ 6350 w 731348"/>
              <a:gd name="connsiteY0" fmla="*/ 831442 h 837792"/>
              <a:gd name="connsiteX1" fmla="*/ 724998 w 731348"/>
              <a:gd name="connsiteY1" fmla="*/ 6350 h 837792"/>
            </a:gdLst>
            <a:ahLst/>
            <a:cxnLst>
              <a:cxn ang="0">
                <a:pos x="connsiteX0" y="connsiteY0"/>
              </a:cxn>
              <a:cxn ang="1">
                <a:pos x="connsiteX1" y="connsiteY1"/>
              </a:cxn>
            </a:cxnLst>
            <a:rect l="l" t="t" r="r" b="b"/>
            <a:pathLst>
              <a:path w="731348" h="837792">
                <a:moveTo>
                  <a:pt x="6350" y="831442"/>
                </a:moveTo>
                <a:lnTo>
                  <a:pt x="724998"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2976512" y="4354452"/>
            <a:ext cx="171337" cy="16289"/>
          </a:xfrm>
          <a:custGeom>
            <a:avLst/>
            <a:gdLst>
              <a:gd name="connsiteX0" fmla="*/ 6350 w 171337"/>
              <a:gd name="connsiteY0" fmla="*/ 6350 h 16289"/>
              <a:gd name="connsiteX1" fmla="*/ 164987 w 171337"/>
              <a:gd name="connsiteY1" fmla="*/ 6350 h 16289"/>
            </a:gdLst>
            <a:ahLst/>
            <a:cxnLst>
              <a:cxn ang="0">
                <a:pos x="connsiteX0" y="connsiteY0"/>
              </a:cxn>
              <a:cxn ang="1">
                <a:pos x="connsiteX1" y="connsiteY1"/>
              </a:cxn>
            </a:cxnLst>
            <a:rect l="l" t="t" r="r" b="b"/>
            <a:pathLst>
              <a:path w="171337" h="16289">
                <a:moveTo>
                  <a:pt x="6350" y="6350"/>
                </a:moveTo>
                <a:lnTo>
                  <a:pt x="164987"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3686079" y="1868911"/>
            <a:ext cx="264565" cy="723933"/>
          </a:xfrm>
          <a:custGeom>
            <a:avLst/>
            <a:gdLst>
              <a:gd name="connsiteX0" fmla="*/ 0 w 264565"/>
              <a:gd name="connsiteY0" fmla="*/ 0 h 723933"/>
              <a:gd name="connsiteX1" fmla="*/ 109260 w 264565"/>
              <a:gd name="connsiteY1" fmla="*/ 716621 h 723933"/>
              <a:gd name="connsiteX2" fmla="*/ 183003 w 264565"/>
              <a:gd name="connsiteY2" fmla="*/ 723933 h 723933"/>
              <a:gd name="connsiteX3" fmla="*/ 0 w 264565"/>
              <a:gd name="connsiteY3" fmla="*/ 0 h 723933"/>
            </a:gdLst>
            <a:ahLst/>
            <a:cxnLst>
              <a:cxn ang="0">
                <a:pos x="connsiteX0" y="connsiteY0"/>
              </a:cxn>
              <a:cxn ang="1">
                <a:pos x="connsiteX1" y="connsiteY1"/>
              </a:cxn>
              <a:cxn ang="2">
                <a:pos x="connsiteX2" y="connsiteY2"/>
              </a:cxn>
              <a:cxn ang="3">
                <a:pos x="connsiteX3" y="connsiteY3"/>
              </a:cxn>
            </a:cxnLst>
            <a:rect l="l" t="t" r="r" b="b"/>
            <a:pathLst>
              <a:path w="264565" h="723933">
                <a:moveTo>
                  <a:pt x="0" y="0"/>
                </a:moveTo>
                <a:cubicBezTo>
                  <a:pt x="430071" y="331215"/>
                  <a:pt x="109260" y="716621"/>
                  <a:pt x="109260" y="716621"/>
                </a:cubicBezTo>
                <a:lnTo>
                  <a:pt x="183003" y="723933"/>
                </a:lnTo>
                <a:cubicBezTo>
                  <a:pt x="183003" y="723933"/>
                  <a:pt x="457832" y="286290"/>
                  <a:pt x="0" y="0"/>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659215" y="1837820"/>
            <a:ext cx="167216" cy="154284"/>
          </a:xfrm>
          <a:custGeom>
            <a:avLst/>
            <a:gdLst>
              <a:gd name="connsiteX0" fmla="*/ 0 w 167216"/>
              <a:gd name="connsiteY0" fmla="*/ 0 h 154284"/>
              <a:gd name="connsiteX1" fmla="*/ 83601 w 167216"/>
              <a:gd name="connsiteY1" fmla="*/ 25464 h 154284"/>
              <a:gd name="connsiteX2" fmla="*/ 167216 w 167216"/>
              <a:gd name="connsiteY2" fmla="*/ 50954 h 154284"/>
              <a:gd name="connsiteX3" fmla="*/ 124946 w 167216"/>
              <a:gd name="connsiteY3" fmla="*/ 102619 h 154284"/>
              <a:gd name="connsiteX4" fmla="*/ 82689 w 167216"/>
              <a:gd name="connsiteY4" fmla="*/ 154284 h 154284"/>
              <a:gd name="connsiteX5" fmla="*/ 41331 w 167216"/>
              <a:gd name="connsiteY5" fmla="*/ 77129 h 154284"/>
              <a:gd name="connsiteX6" fmla="*/ 0 w 167216"/>
              <a:gd name="connsiteY6" fmla="*/ 0 h 1542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67216" h="154284">
                <a:moveTo>
                  <a:pt x="0" y="0"/>
                </a:moveTo>
                <a:lnTo>
                  <a:pt x="83601" y="25464"/>
                </a:lnTo>
                <a:lnTo>
                  <a:pt x="167216" y="50954"/>
                </a:lnTo>
                <a:lnTo>
                  <a:pt x="124946" y="102619"/>
                </a:lnTo>
                <a:lnTo>
                  <a:pt x="82689" y="154284"/>
                </a:lnTo>
                <a:lnTo>
                  <a:pt x="41331" y="77129"/>
                </a:lnTo>
                <a:lnTo>
                  <a:pt x="0" y="0"/>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93700" y="1638300"/>
            <a:ext cx="3492500" cy="1638300"/>
          </a:xfrm>
          <a:prstGeom prst="rect">
            <a:avLst/>
          </a:prstGeom>
          <a:noFill/>
        </p:spPr>
      </p:pic>
      <p:pic>
        <p:nvPicPr>
          <p:cNvPr id="13" name="Picture 3"/>
          <p:cNvPicPr>
            <a:picLocks noChangeAspect="1" noChangeArrowheads="1"/>
          </p:cNvPicPr>
          <p:nvPr/>
        </p:nvPicPr>
        <p:blipFill>
          <a:blip r:embed="rId3"/>
          <a:srcRect/>
          <a:stretch>
            <a:fillRect/>
          </a:stretch>
        </p:blipFill>
        <p:spPr bwMode="auto">
          <a:xfrm>
            <a:off x="1168400" y="3759200"/>
            <a:ext cx="2108200" cy="2006600"/>
          </a:xfrm>
          <a:prstGeom prst="rect">
            <a:avLst/>
          </a:prstGeom>
          <a:noFill/>
        </p:spPr>
      </p:pic>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09</a:t>
            </a:r>
          </a:p>
        </p:txBody>
      </p:sp>
      <p:sp>
        <p:nvSpPr>
          <p:cNvPr id="14" name="TextBox 1"/>
          <p:cNvSpPr txBox="1"/>
          <p:nvPr/>
        </p:nvSpPr>
        <p:spPr>
          <a:xfrm>
            <a:off x="609600" y="698500"/>
            <a:ext cx="3378200" cy="8636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2.5</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Installation</a:t>
            </a:r>
          </a:p>
          <a:p>
            <a:pPr>
              <a:lnSpc>
                <a:spcPts val="1200"/>
              </a:lnSpc>
              <a:tabLst/>
            </a:pPr>
            <a:r>
              <a:rPr lang="en-US" altLang="zh-CN" sz="699" dirty="0">
                <a:solidFill>
                  <a:srgbClr val="F58355"/>
                </a:solidFill>
                <a:latin typeface="Arial" pitchFamily="18" charset="0"/>
                <a:cs typeface="Arial" pitchFamily="18" charset="0"/>
              </a:rPr>
              <a:t>Important!</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Follow</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these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instructions</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carefully.</a:t>
            </a:r>
          </a:p>
          <a:p>
            <a:pPr>
              <a:lnSpc>
                <a:spcPts val="1000"/>
              </a:lnSpc>
            </a:pPr>
            <a:endParaRPr lang="en-US" altLang="zh-CN" dirty="0"/>
          </a:p>
          <a:p>
            <a:pPr>
              <a:lnSpc>
                <a:spcPts val="1200"/>
              </a:lnSpc>
              <a:tabLst/>
            </a:pPr>
            <a:r>
              <a:rPr lang="en-US" altLang="zh-CN" sz="799" dirty="0">
                <a:solidFill>
                  <a:srgbClr val="030303"/>
                </a:solidFill>
                <a:latin typeface="Arial" pitchFamily="18" charset="0"/>
                <a:cs typeface="Arial" pitchFamily="18" charset="0"/>
              </a:rPr>
              <a:t>Unpacking</a:t>
            </a:r>
            <a:r>
              <a:rPr lang="en-US" altLang="zh-CN" sz="799" dirty="0">
                <a:latin typeface="Times New Roman" pitchFamily="18" charset="0"/>
                <a:cs typeface="Times New Roman" pitchFamily="18" charset="0"/>
              </a:rPr>
              <a:t> </a:t>
            </a:r>
            <a:r>
              <a:rPr lang="en-US" altLang="zh-CN" sz="799" dirty="0">
                <a:solidFill>
                  <a:srgbClr val="030303"/>
                </a:solidFill>
                <a:latin typeface="Arial" pitchFamily="18" charset="0"/>
                <a:cs typeface="Arial" pitchFamily="18" charset="0"/>
              </a:rPr>
              <a:t>the</a:t>
            </a:r>
            <a:r>
              <a:rPr lang="en-US" altLang="zh-CN" sz="799" dirty="0">
                <a:latin typeface="Times New Roman" pitchFamily="18" charset="0"/>
                <a:cs typeface="Times New Roman" pitchFamily="18" charset="0"/>
              </a:rPr>
              <a:t> </a:t>
            </a:r>
            <a:r>
              <a:rPr lang="en-US" altLang="zh-CN" sz="799" dirty="0">
                <a:solidFill>
                  <a:srgbClr val="030303"/>
                </a:solidFill>
                <a:latin typeface="Arial" pitchFamily="18" charset="0"/>
                <a:cs typeface="Arial" pitchFamily="18" charset="0"/>
              </a:rPr>
              <a:t>Splicer</a:t>
            </a:r>
          </a:p>
          <a:p>
            <a:pPr>
              <a:lnSpc>
                <a:spcPts val="1200"/>
              </a:lnSpc>
              <a:tabLst/>
            </a:pPr>
            <a:r>
              <a:rPr lang="en-US" altLang="zh-CN" sz="699" dirty="0">
                <a:solidFill>
                  <a:srgbClr val="231F20"/>
                </a:solidFill>
                <a:latin typeface="Arial" pitchFamily="18" charset="0"/>
                <a:cs typeface="Arial" pitchFamily="18" charset="0"/>
              </a:rPr>
              <a:t>Hold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handle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upwards,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lift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carrying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shown</a:t>
            </a:r>
          </a:p>
          <a:p>
            <a:pPr>
              <a:lnSpc>
                <a:spcPts val="1000"/>
              </a:lnSpc>
              <a:tabLst/>
            </a:pPr>
            <a:r>
              <a:rPr lang="en-US" altLang="zh-CN" sz="699" dirty="0">
                <a:solidFill>
                  <a:srgbClr val="231F20"/>
                </a:solidFill>
                <a:latin typeface="Arial" pitchFamily="18" charset="0"/>
                <a:cs typeface="Arial" pitchFamily="18" charset="0"/>
              </a:rPr>
              <a:t>below.</a:t>
            </a:r>
          </a:p>
        </p:txBody>
      </p:sp>
      <p:sp>
        <p:nvSpPr>
          <p:cNvPr id="15" name="TextBox 1"/>
          <p:cNvSpPr txBox="1"/>
          <p:nvPr/>
        </p:nvSpPr>
        <p:spPr>
          <a:xfrm>
            <a:off x="609600" y="3568700"/>
            <a:ext cx="939800" cy="1841500"/>
          </a:xfrm>
          <a:prstGeom prst="rect">
            <a:avLst/>
          </a:prstGeom>
          <a:noFill/>
        </p:spPr>
        <p:txBody>
          <a:bodyPr wrap="none" lIns="0" tIns="0" rIns="0" rtlCol="0">
            <a:spAutoFit/>
          </a:bodyPr>
          <a:lstStyle/>
          <a:p>
            <a:pPr>
              <a:lnSpc>
                <a:spcPts val="900"/>
              </a:lnSpc>
              <a:tabLst>
                <a:tab pos="342900" algn="l"/>
                <a:tab pos="355600" algn="l"/>
                <a:tab pos="381000" algn="l"/>
              </a:tabLst>
            </a:pPr>
            <a:r>
              <a:rPr lang="en-US" altLang="zh-CN" sz="799" dirty="0">
                <a:solidFill>
                  <a:srgbClr val="F1592F"/>
                </a:solidFill>
                <a:latin typeface="Arial" pitchFamily="18" charset="0"/>
                <a:cs typeface="Arial" pitchFamily="18" charset="0"/>
              </a:rPr>
              <a:t>2.6</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Overview</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342900" algn="l"/>
                <a:tab pos="355600" algn="l"/>
                <a:tab pos="381000" algn="l"/>
              </a:tabLst>
            </a:pPr>
            <a:r>
              <a:rPr lang="en-US" altLang="zh-CN" dirty="0"/>
              <a:t>		</a:t>
            </a:r>
            <a:r>
              <a:rPr lang="en-US" altLang="zh-CN" sz="699" dirty="0">
                <a:solidFill>
                  <a:srgbClr val="231F20"/>
                </a:solidFill>
                <a:latin typeface="Arial" pitchFamily="18" charset="0"/>
                <a:cs typeface="Arial" pitchFamily="18" charset="0"/>
              </a:rPr>
              <a:t>Heat</a:t>
            </a:r>
            <a:r>
              <a:rPr lang="en-US" altLang="zh-CN" sz="599" dirty="0">
                <a:latin typeface="Times New Roman" pitchFamily="18" charset="0"/>
                <a:cs typeface="Times New Roman" pitchFamily="18" charset="0"/>
              </a:rPr>
              <a:t> </a:t>
            </a:r>
            <a:r>
              <a:rPr lang="en-US" altLang="zh-CN" sz="599" dirty="0">
                <a:solidFill>
                  <a:srgbClr val="030303"/>
                </a:solidFill>
                <a:latin typeface="Arial" pitchFamily="18" charset="0"/>
                <a:cs typeface="Arial" pitchFamily="18" charset="0"/>
              </a:rPr>
              <a:t>oven</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tab pos="342900" algn="l"/>
                <a:tab pos="355600" algn="l"/>
                <a:tab pos="381000" algn="l"/>
              </a:tabLst>
            </a:pPr>
            <a:r>
              <a:rPr lang="en-US" altLang="zh-CN" dirty="0"/>
              <a:t>			</a:t>
            </a:r>
            <a:r>
              <a:rPr lang="en-US" altLang="zh-CN" sz="699" dirty="0">
                <a:solidFill>
                  <a:srgbClr val="231F20"/>
                </a:solidFill>
                <a:latin typeface="Arial" pitchFamily="18" charset="0"/>
                <a:cs typeface="Arial" pitchFamily="18" charset="0"/>
              </a:rPr>
              <a:t>Handle</a:t>
            </a:r>
          </a:p>
          <a:p>
            <a:pPr>
              <a:lnSpc>
                <a:spcPts val="1000"/>
              </a:lnSpc>
            </a:pPr>
            <a:endParaRPr lang="en-US" altLang="zh-CN" dirty="0"/>
          </a:p>
          <a:p>
            <a:pPr>
              <a:lnSpc>
                <a:spcPts val="1000"/>
              </a:lnSpc>
            </a:pPr>
            <a:endParaRPr lang="en-US" altLang="zh-CN" dirty="0"/>
          </a:p>
          <a:p>
            <a:pPr>
              <a:lnSpc>
                <a:spcPts val="1500"/>
              </a:lnSpc>
              <a:tabLst>
                <a:tab pos="342900" algn="l"/>
                <a:tab pos="355600" algn="l"/>
                <a:tab pos="381000" algn="l"/>
              </a:tabLst>
            </a:pPr>
            <a:r>
              <a:rPr lang="en-US" altLang="zh-CN" dirty="0"/>
              <a:t>	</a:t>
            </a:r>
            <a:r>
              <a:rPr lang="en-US" altLang="zh-CN" sz="699" dirty="0">
                <a:solidFill>
                  <a:srgbClr val="231F20"/>
                </a:solidFill>
                <a:latin typeface="Arial" pitchFamily="18" charset="0"/>
                <a:cs typeface="Arial" pitchFamily="18" charset="0"/>
              </a:rPr>
              <a:t>Battery</a:t>
            </a:r>
          </a:p>
        </p:txBody>
      </p:sp>
      <p:sp>
        <p:nvSpPr>
          <p:cNvPr id="16" name="TextBox 1"/>
          <p:cNvSpPr txBox="1"/>
          <p:nvPr/>
        </p:nvSpPr>
        <p:spPr>
          <a:xfrm>
            <a:off x="3162300" y="4356100"/>
            <a:ext cx="520700" cy="10922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Indicator</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pPr>
            <a:r>
              <a:rPr lang="en-US" altLang="zh-CN" sz="599" dirty="0">
                <a:solidFill>
                  <a:srgbClr val="030303"/>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p>
          <a:p>
            <a:pPr>
              <a:lnSpc>
                <a:spcPts val="1500"/>
              </a:lnSpc>
              <a:tabLst/>
            </a:pPr>
            <a:r>
              <a:rPr lang="en-US" altLang="zh-CN" sz="699" dirty="0">
                <a:solidFill>
                  <a:srgbClr val="231F20"/>
                </a:solidFill>
                <a:latin typeface="Arial" pitchFamily="18" charset="0"/>
                <a:cs typeface="Arial" pitchFamily="18" charset="0"/>
              </a:rPr>
              <a:t>Display</a:t>
            </a:r>
          </a:p>
        </p:txBody>
      </p:sp>
      <p:sp>
        <p:nvSpPr>
          <p:cNvPr id="18" name="Freeform 3"/>
          <p:cNvSpPr/>
          <p:nvPr/>
        </p:nvSpPr>
        <p:spPr>
          <a:xfrm>
            <a:off x="6038576" y="4044638"/>
            <a:ext cx="622392" cy="16289"/>
          </a:xfrm>
          <a:custGeom>
            <a:avLst/>
            <a:gdLst>
              <a:gd name="connsiteX0" fmla="*/ 6350 w 622392"/>
              <a:gd name="connsiteY0" fmla="*/ 6350 h 16289"/>
              <a:gd name="connsiteX1" fmla="*/ 616042 w 622392"/>
              <a:gd name="connsiteY1" fmla="*/ 7251 h 16289"/>
            </a:gdLst>
            <a:ahLst/>
            <a:cxnLst>
              <a:cxn ang="0">
                <a:pos x="connsiteX0" y="connsiteY0"/>
              </a:cxn>
              <a:cxn ang="1">
                <a:pos x="connsiteX1" y="connsiteY1"/>
              </a:cxn>
            </a:cxnLst>
            <a:rect l="l" t="t" r="r" b="b"/>
            <a:pathLst>
              <a:path w="622392" h="16289">
                <a:moveTo>
                  <a:pt x="6350" y="6350"/>
                </a:moveTo>
                <a:lnTo>
                  <a:pt x="616042" y="7251"/>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6038576" y="4751061"/>
            <a:ext cx="234489" cy="16289"/>
          </a:xfrm>
          <a:custGeom>
            <a:avLst/>
            <a:gdLst>
              <a:gd name="connsiteX0" fmla="*/ 6350 w 234489"/>
              <a:gd name="connsiteY0" fmla="*/ 6350 h 16289"/>
              <a:gd name="connsiteX1" fmla="*/ 228139 w 234489"/>
              <a:gd name="connsiteY1" fmla="*/ 6350 h 16289"/>
            </a:gdLst>
            <a:ahLst/>
            <a:cxnLst>
              <a:cxn ang="0">
                <a:pos x="connsiteX0" y="connsiteY0"/>
              </a:cxn>
              <a:cxn ang="1">
                <a:pos x="connsiteX1" y="connsiteY1"/>
              </a:cxn>
            </a:cxnLst>
            <a:rect l="l" t="t" r="r" b="b"/>
            <a:pathLst>
              <a:path w="234489" h="16289">
                <a:moveTo>
                  <a:pt x="6350" y="6350"/>
                </a:moveTo>
                <a:lnTo>
                  <a:pt x="228139"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7237311" y="5255728"/>
            <a:ext cx="659213" cy="16289"/>
          </a:xfrm>
          <a:custGeom>
            <a:avLst/>
            <a:gdLst>
              <a:gd name="connsiteX0" fmla="*/ 6350 w 659213"/>
              <a:gd name="connsiteY0" fmla="*/ 8799 h 16289"/>
              <a:gd name="connsiteX1" fmla="*/ 652863 w 659213"/>
              <a:gd name="connsiteY1" fmla="*/ 6350 h 16289"/>
            </a:gdLst>
            <a:ahLst/>
            <a:cxnLst>
              <a:cxn ang="0">
                <a:pos x="connsiteX0" y="connsiteY0"/>
              </a:cxn>
              <a:cxn ang="1">
                <a:pos x="connsiteX1" y="connsiteY1"/>
              </a:cxn>
            </a:cxnLst>
            <a:rect l="l" t="t" r="r" b="b"/>
            <a:pathLst>
              <a:path w="659213" h="16289">
                <a:moveTo>
                  <a:pt x="6350" y="8799"/>
                </a:moveTo>
                <a:lnTo>
                  <a:pt x="652863"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6002658" y="5193409"/>
            <a:ext cx="730144" cy="16289"/>
          </a:xfrm>
          <a:custGeom>
            <a:avLst/>
            <a:gdLst>
              <a:gd name="connsiteX0" fmla="*/ 6350 w 730144"/>
              <a:gd name="connsiteY0" fmla="*/ 6997 h 16289"/>
              <a:gd name="connsiteX1" fmla="*/ 723794 w 730144"/>
              <a:gd name="connsiteY1" fmla="*/ 6350 h 16289"/>
            </a:gdLst>
            <a:ahLst/>
            <a:cxnLst>
              <a:cxn ang="0">
                <a:pos x="connsiteX0" y="connsiteY0"/>
              </a:cxn>
              <a:cxn ang="1">
                <a:pos x="connsiteX1" y="connsiteY1"/>
              </a:cxn>
            </a:cxnLst>
            <a:rect l="l" t="t" r="r" b="b"/>
            <a:pathLst>
              <a:path w="730144" h="16289">
                <a:moveTo>
                  <a:pt x="6350" y="6997"/>
                </a:moveTo>
                <a:lnTo>
                  <a:pt x="723794"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7021992" y="5070786"/>
            <a:ext cx="881585" cy="102447"/>
          </a:xfrm>
          <a:custGeom>
            <a:avLst/>
            <a:gdLst>
              <a:gd name="connsiteX0" fmla="*/ 6350 w 881585"/>
              <a:gd name="connsiteY0" fmla="*/ 96097 h 102447"/>
              <a:gd name="connsiteX1" fmla="*/ 875235 w 881585"/>
              <a:gd name="connsiteY1" fmla="*/ 6350 h 102447"/>
            </a:gdLst>
            <a:ahLst/>
            <a:cxnLst>
              <a:cxn ang="0">
                <a:pos x="connsiteX0" y="connsiteY0"/>
              </a:cxn>
              <a:cxn ang="1">
                <a:pos x="connsiteX1" y="connsiteY1"/>
              </a:cxn>
            </a:cxnLst>
            <a:rect l="l" t="t" r="r" b="b"/>
            <a:pathLst>
              <a:path w="881585" h="102447">
                <a:moveTo>
                  <a:pt x="6350" y="96097"/>
                </a:moveTo>
                <a:lnTo>
                  <a:pt x="875235"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7657541" y="4260782"/>
            <a:ext cx="77346" cy="383711"/>
          </a:xfrm>
          <a:custGeom>
            <a:avLst/>
            <a:gdLst>
              <a:gd name="connsiteX0" fmla="*/ 6350 w 77346"/>
              <a:gd name="connsiteY0" fmla="*/ 377361 h 383711"/>
              <a:gd name="connsiteX1" fmla="*/ 70996 w 77346"/>
              <a:gd name="connsiteY1" fmla="*/ 6350 h 383711"/>
            </a:gdLst>
            <a:ahLst/>
            <a:cxnLst>
              <a:cxn ang="0">
                <a:pos x="connsiteX0" y="connsiteY0"/>
              </a:cxn>
              <a:cxn ang="1">
                <a:pos x="connsiteX1" y="connsiteY1"/>
              </a:cxn>
            </a:cxnLst>
            <a:rect l="l" t="t" r="r" b="b"/>
            <a:pathLst>
              <a:path w="77346" h="383711">
                <a:moveTo>
                  <a:pt x="6350" y="377361"/>
                </a:moveTo>
                <a:lnTo>
                  <a:pt x="70996"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7005203" y="4260709"/>
            <a:ext cx="731348" cy="837792"/>
          </a:xfrm>
          <a:custGeom>
            <a:avLst/>
            <a:gdLst>
              <a:gd name="connsiteX0" fmla="*/ 6350 w 731348"/>
              <a:gd name="connsiteY0" fmla="*/ 831442 h 837792"/>
              <a:gd name="connsiteX1" fmla="*/ 724998 w 731348"/>
              <a:gd name="connsiteY1" fmla="*/ 6350 h 837792"/>
            </a:gdLst>
            <a:ahLst/>
            <a:cxnLst>
              <a:cxn ang="0">
                <a:pos x="connsiteX0" y="connsiteY0"/>
              </a:cxn>
              <a:cxn ang="1">
                <a:pos x="connsiteX1" y="connsiteY1"/>
              </a:cxn>
            </a:cxnLst>
            <a:rect l="l" t="t" r="r" b="b"/>
            <a:pathLst>
              <a:path w="731348" h="837792">
                <a:moveTo>
                  <a:pt x="6350" y="831442"/>
                </a:moveTo>
                <a:lnTo>
                  <a:pt x="724998"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7723931" y="4260789"/>
            <a:ext cx="171337" cy="16289"/>
          </a:xfrm>
          <a:custGeom>
            <a:avLst/>
            <a:gdLst>
              <a:gd name="connsiteX0" fmla="*/ 6350 w 171337"/>
              <a:gd name="connsiteY0" fmla="*/ 6350 h 16289"/>
              <a:gd name="connsiteX1" fmla="*/ 164987 w 171337"/>
              <a:gd name="connsiteY1" fmla="*/ 6350 h 16289"/>
            </a:gdLst>
            <a:ahLst/>
            <a:cxnLst>
              <a:cxn ang="0">
                <a:pos x="connsiteX0" y="connsiteY0"/>
              </a:cxn>
              <a:cxn ang="1">
                <a:pos x="connsiteX1" y="connsiteY1"/>
              </a:cxn>
            </a:cxnLst>
            <a:rect l="l" t="t" r="r" b="b"/>
            <a:pathLst>
              <a:path w="171337" h="16289">
                <a:moveTo>
                  <a:pt x="6350" y="6350"/>
                </a:moveTo>
                <a:lnTo>
                  <a:pt x="164987"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8433498" y="1775248"/>
            <a:ext cx="264565" cy="723933"/>
          </a:xfrm>
          <a:custGeom>
            <a:avLst/>
            <a:gdLst>
              <a:gd name="connsiteX0" fmla="*/ 0 w 264565"/>
              <a:gd name="connsiteY0" fmla="*/ 0 h 723933"/>
              <a:gd name="connsiteX1" fmla="*/ 109260 w 264565"/>
              <a:gd name="connsiteY1" fmla="*/ 716621 h 723933"/>
              <a:gd name="connsiteX2" fmla="*/ 183003 w 264565"/>
              <a:gd name="connsiteY2" fmla="*/ 723933 h 723933"/>
              <a:gd name="connsiteX3" fmla="*/ 0 w 264565"/>
              <a:gd name="connsiteY3" fmla="*/ 0 h 723933"/>
            </a:gdLst>
            <a:ahLst/>
            <a:cxnLst>
              <a:cxn ang="0">
                <a:pos x="connsiteX0" y="connsiteY0"/>
              </a:cxn>
              <a:cxn ang="1">
                <a:pos x="connsiteX1" y="connsiteY1"/>
              </a:cxn>
              <a:cxn ang="2">
                <a:pos x="connsiteX2" y="connsiteY2"/>
              </a:cxn>
              <a:cxn ang="3">
                <a:pos x="connsiteX3" y="connsiteY3"/>
              </a:cxn>
            </a:cxnLst>
            <a:rect l="l" t="t" r="r" b="b"/>
            <a:pathLst>
              <a:path w="264565" h="723933">
                <a:moveTo>
                  <a:pt x="0" y="0"/>
                </a:moveTo>
                <a:cubicBezTo>
                  <a:pt x="430071" y="331215"/>
                  <a:pt x="109260" y="716621"/>
                  <a:pt x="109260" y="716621"/>
                </a:cubicBezTo>
                <a:lnTo>
                  <a:pt x="183003" y="723933"/>
                </a:lnTo>
                <a:cubicBezTo>
                  <a:pt x="183003" y="723933"/>
                  <a:pt x="457832" y="286290"/>
                  <a:pt x="0" y="0"/>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8406634" y="1744157"/>
            <a:ext cx="167216" cy="154284"/>
          </a:xfrm>
          <a:custGeom>
            <a:avLst/>
            <a:gdLst>
              <a:gd name="connsiteX0" fmla="*/ 0 w 167216"/>
              <a:gd name="connsiteY0" fmla="*/ 0 h 154284"/>
              <a:gd name="connsiteX1" fmla="*/ 83601 w 167216"/>
              <a:gd name="connsiteY1" fmla="*/ 25464 h 154284"/>
              <a:gd name="connsiteX2" fmla="*/ 167216 w 167216"/>
              <a:gd name="connsiteY2" fmla="*/ 50954 h 154284"/>
              <a:gd name="connsiteX3" fmla="*/ 124946 w 167216"/>
              <a:gd name="connsiteY3" fmla="*/ 102619 h 154284"/>
              <a:gd name="connsiteX4" fmla="*/ 82689 w 167216"/>
              <a:gd name="connsiteY4" fmla="*/ 154284 h 154284"/>
              <a:gd name="connsiteX5" fmla="*/ 41331 w 167216"/>
              <a:gd name="connsiteY5" fmla="*/ 77129 h 154284"/>
              <a:gd name="connsiteX6" fmla="*/ 0 w 167216"/>
              <a:gd name="connsiteY6" fmla="*/ 0 h 1542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67216" h="154284">
                <a:moveTo>
                  <a:pt x="0" y="0"/>
                </a:moveTo>
                <a:lnTo>
                  <a:pt x="83601" y="25464"/>
                </a:lnTo>
                <a:lnTo>
                  <a:pt x="167216" y="50954"/>
                </a:lnTo>
                <a:lnTo>
                  <a:pt x="124946" y="102619"/>
                </a:lnTo>
                <a:lnTo>
                  <a:pt x="82689" y="154284"/>
                </a:lnTo>
                <a:lnTo>
                  <a:pt x="41331" y="77129"/>
                </a:lnTo>
                <a:lnTo>
                  <a:pt x="0" y="0"/>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Picture 3"/>
          <p:cNvPicPr>
            <a:picLocks noChangeAspect="1" noChangeArrowheads="1"/>
          </p:cNvPicPr>
          <p:nvPr/>
        </p:nvPicPr>
        <p:blipFill>
          <a:blip r:embed="rId2"/>
          <a:srcRect/>
          <a:stretch>
            <a:fillRect/>
          </a:stretch>
        </p:blipFill>
        <p:spPr bwMode="auto">
          <a:xfrm>
            <a:off x="5141119" y="1544637"/>
            <a:ext cx="3492500" cy="1638300"/>
          </a:xfrm>
          <a:prstGeom prst="rect">
            <a:avLst/>
          </a:prstGeom>
          <a:noFill/>
        </p:spPr>
      </p:pic>
      <p:pic>
        <p:nvPicPr>
          <p:cNvPr id="29" name="Picture 3"/>
          <p:cNvPicPr>
            <a:picLocks noChangeAspect="1" noChangeArrowheads="1"/>
          </p:cNvPicPr>
          <p:nvPr/>
        </p:nvPicPr>
        <p:blipFill>
          <a:blip r:embed="rId3"/>
          <a:srcRect/>
          <a:stretch>
            <a:fillRect/>
          </a:stretch>
        </p:blipFill>
        <p:spPr bwMode="auto">
          <a:xfrm>
            <a:off x="5915819" y="3665537"/>
            <a:ext cx="2108200" cy="2006600"/>
          </a:xfrm>
          <a:prstGeom prst="rect">
            <a:avLst/>
          </a:prstGeom>
          <a:noFill/>
        </p:spPr>
      </p:pic>
      <p:sp>
        <p:nvSpPr>
          <p:cNvPr id="30" name="TextBox 29"/>
          <p:cNvSpPr txBox="1"/>
          <p:nvPr/>
        </p:nvSpPr>
        <p:spPr>
          <a:xfrm>
            <a:off x="8608219" y="6142037"/>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09</a:t>
            </a:r>
          </a:p>
        </p:txBody>
      </p:sp>
      <p:sp>
        <p:nvSpPr>
          <p:cNvPr id="31" name="TextBox 1"/>
          <p:cNvSpPr txBox="1"/>
          <p:nvPr/>
        </p:nvSpPr>
        <p:spPr>
          <a:xfrm>
            <a:off x="5357019" y="604837"/>
            <a:ext cx="3598742" cy="856517"/>
          </a:xfrm>
          <a:prstGeom prst="rect">
            <a:avLst/>
          </a:prstGeom>
          <a:noFill/>
        </p:spPr>
        <p:txBody>
          <a:bodyPr wrap="none" lIns="0" tIns="0" rIns="0" rtlCol="0">
            <a:spAutoFit/>
          </a:bodyPr>
          <a:lstStyle/>
          <a:p>
            <a:pPr>
              <a:lnSpc>
                <a:spcPts val="900"/>
              </a:lnSpc>
              <a:tabLst/>
            </a:pPr>
            <a:r>
              <a:rPr lang="it-IT" altLang="zh-CN" sz="799" dirty="0">
                <a:solidFill>
                  <a:srgbClr val="F1592F"/>
                </a:solidFill>
                <a:latin typeface="Arial" pitchFamily="18" charset="0"/>
                <a:cs typeface="Arial" pitchFamily="18" charset="0"/>
              </a:rPr>
              <a:t>2.5</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Installazione</a:t>
            </a:r>
          </a:p>
          <a:p>
            <a:pPr>
              <a:lnSpc>
                <a:spcPts val="1200"/>
              </a:lnSpc>
              <a:tabLst/>
            </a:pPr>
            <a:r>
              <a:rPr lang="it-IT" altLang="zh-CN" sz="699" dirty="0">
                <a:solidFill>
                  <a:srgbClr val="F58355"/>
                </a:solidFill>
                <a:latin typeface="Arial" pitchFamily="18" charset="0"/>
                <a:cs typeface="Arial" pitchFamily="18" charset="0"/>
              </a:rPr>
              <a:t>Importante!</a:t>
            </a:r>
            <a:r>
              <a:rPr lang="it-IT" altLang="zh-CN" sz="699" dirty="0">
                <a:solidFill>
                  <a:srgbClr val="F58355"/>
                </a:solidFill>
                <a:latin typeface="Times New Roman" pitchFamily="18" charset="0"/>
                <a:cs typeface="Times New Roman" pitchFamily="18" charset="0"/>
              </a:rPr>
              <a:t> </a:t>
            </a:r>
            <a:r>
              <a:rPr lang="it-IT" altLang="zh-CN" sz="699" dirty="0">
                <a:solidFill>
                  <a:srgbClr val="F58355"/>
                </a:solidFill>
                <a:latin typeface="Arial" pitchFamily="18" charset="0"/>
                <a:cs typeface="Arial" pitchFamily="18" charset="0"/>
              </a:rPr>
              <a:t>Seguire attentamente queste istruzioni.</a:t>
            </a:r>
          </a:p>
          <a:p>
            <a:pPr>
              <a:lnSpc>
                <a:spcPts val="1000"/>
              </a:lnSpc>
            </a:pPr>
            <a:endParaRPr lang="it-IT" altLang="zh-CN" dirty="0"/>
          </a:p>
          <a:p>
            <a:r>
              <a:rPr lang="it-IT" sz="800" dirty="0">
                <a:solidFill>
                  <a:srgbClr val="231F20"/>
                </a:solidFill>
                <a:latin typeface="Arial" pitchFamily="18" charset="0"/>
                <a:cs typeface="Arial" pitchFamily="18" charset="0"/>
              </a:rPr>
              <a:t>Disimballare la giuntatrice</a:t>
            </a:r>
            <a:endParaRPr lang="it-IT" altLang="zh-CN" sz="800" dirty="0">
              <a:solidFill>
                <a:srgbClr val="231F20"/>
              </a:solidFill>
              <a:latin typeface="Arial" pitchFamily="18" charset="0"/>
              <a:cs typeface="Arial" pitchFamily="18" charset="0"/>
            </a:endParaRPr>
          </a:p>
          <a:p>
            <a:pPr>
              <a:lnSpc>
                <a:spcPts val="1200"/>
              </a:lnSpc>
              <a:tabLst/>
            </a:pPr>
            <a:r>
              <a:rPr lang="it-IT" sz="699" dirty="0">
                <a:solidFill>
                  <a:srgbClr val="231F20"/>
                </a:solidFill>
                <a:latin typeface="Arial" pitchFamily="18" charset="0"/>
                <a:cs typeface="Arial" pitchFamily="18" charset="0"/>
              </a:rPr>
              <a:t>Sollevare la maniglia verso l'alto, quindi sollevare la giuntatrice estraendola dalla custodia,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come mostrato di seguito.</a:t>
            </a:r>
            <a:endParaRPr lang="it-IT" altLang="zh-CN" sz="699" dirty="0">
              <a:solidFill>
                <a:srgbClr val="231F20"/>
              </a:solidFill>
              <a:latin typeface="Arial" pitchFamily="18" charset="0"/>
              <a:cs typeface="Arial" pitchFamily="18" charset="0"/>
            </a:endParaRPr>
          </a:p>
        </p:txBody>
      </p:sp>
      <p:sp>
        <p:nvSpPr>
          <p:cNvPr id="32" name="TextBox 1"/>
          <p:cNvSpPr txBox="1"/>
          <p:nvPr/>
        </p:nvSpPr>
        <p:spPr>
          <a:xfrm>
            <a:off x="5357019" y="3475037"/>
            <a:ext cx="1700787" cy="1764586"/>
          </a:xfrm>
          <a:prstGeom prst="rect">
            <a:avLst/>
          </a:prstGeom>
          <a:noFill/>
        </p:spPr>
        <p:txBody>
          <a:bodyPr wrap="none" lIns="0" tIns="0" rIns="0" rtlCol="0">
            <a:spAutoFit/>
          </a:bodyPr>
          <a:lstStyle/>
          <a:p>
            <a:pPr>
              <a:lnSpc>
                <a:spcPts val="900"/>
              </a:lnSpc>
            </a:pPr>
            <a:r>
              <a:rPr lang="en-US" altLang="zh-CN" sz="799" dirty="0">
                <a:solidFill>
                  <a:srgbClr val="F1592F"/>
                </a:solidFill>
                <a:latin typeface="Arial" pitchFamily="18" charset="0"/>
                <a:cs typeface="Arial" pitchFamily="18" charset="0"/>
              </a:rPr>
              <a:t>2.6</a:t>
            </a:r>
            <a:r>
              <a:rPr lang="en-US"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Vista d’insieme della giuntatrice </a:t>
            </a:r>
            <a:endParaRPr lang="en-US" altLang="zh-CN" sz="799" dirty="0">
              <a:solidFill>
                <a:srgbClr val="F1592F"/>
              </a:solidFill>
              <a:latin typeface="Arial" pitchFamily="18" charset="0"/>
              <a:cs typeface="Arial" pitchFamily="18" charset="0"/>
            </a:endParaRPr>
          </a:p>
          <a:p>
            <a:pPr>
              <a:lnSpc>
                <a:spcPts val="1000"/>
              </a:lnSpc>
            </a:pPr>
            <a:endParaRPr lang="en-US" altLang="zh-CN" dirty="0"/>
          </a:p>
          <a:p>
            <a:pPr>
              <a:lnSpc>
                <a:spcPts val="1000"/>
              </a:lnSpc>
            </a:pPr>
            <a:endParaRPr lang="en-US" altLang="zh-CN" dirty="0"/>
          </a:p>
          <a:p>
            <a:pPr>
              <a:lnSpc>
                <a:spcPts val="1400"/>
              </a:lnSpc>
              <a:tabLst>
                <a:tab pos="342900" algn="l"/>
                <a:tab pos="355600" algn="l"/>
                <a:tab pos="381000" algn="l"/>
              </a:tabLst>
            </a:pPr>
            <a:r>
              <a:rPr lang="en-US" altLang="zh-CN" dirty="0"/>
              <a:t>		</a:t>
            </a:r>
            <a:r>
              <a:rPr lang="it-IT" altLang="zh-CN" sz="699" dirty="0">
                <a:solidFill>
                  <a:srgbClr val="231F20"/>
                </a:solidFill>
                <a:latin typeface="Arial" pitchFamily="18" charset="0"/>
                <a:cs typeface="Arial" pitchFamily="18" charset="0"/>
              </a:rPr>
              <a:t>Forno di riscaldamento</a:t>
            </a:r>
            <a:endParaRPr lang="it-IT" altLang="zh-CN" sz="599" dirty="0">
              <a:solidFill>
                <a:srgbClr val="030303"/>
              </a:solidFill>
              <a:latin typeface="Arial" pitchFamily="18" charset="0"/>
              <a:cs typeface="Arial" pitchFamily="18" charset="0"/>
            </a:endParaRPr>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500"/>
              </a:lnSpc>
              <a:tabLst>
                <a:tab pos="342900" algn="l"/>
                <a:tab pos="355600" algn="l"/>
                <a:tab pos="381000" algn="l"/>
              </a:tabLst>
            </a:pPr>
            <a:r>
              <a:rPr lang="it-IT" altLang="zh-CN" dirty="0"/>
              <a:t>			</a:t>
            </a:r>
            <a:r>
              <a:rPr lang="it-IT" altLang="zh-CN" sz="699" dirty="0">
                <a:solidFill>
                  <a:srgbClr val="231F20"/>
                </a:solidFill>
                <a:latin typeface="Arial" pitchFamily="18" charset="0"/>
                <a:cs typeface="Arial" pitchFamily="18" charset="0"/>
              </a:rPr>
              <a:t>Maniglia</a:t>
            </a:r>
          </a:p>
          <a:p>
            <a:pPr>
              <a:lnSpc>
                <a:spcPts val="1000"/>
              </a:lnSpc>
            </a:pPr>
            <a:endParaRPr lang="it-IT" altLang="zh-CN" dirty="0"/>
          </a:p>
          <a:p>
            <a:pPr>
              <a:lnSpc>
                <a:spcPts val="1000"/>
              </a:lnSpc>
            </a:pPr>
            <a:endParaRPr lang="it-IT" altLang="zh-CN" dirty="0"/>
          </a:p>
          <a:p>
            <a:pPr>
              <a:lnSpc>
                <a:spcPts val="1500"/>
              </a:lnSpc>
              <a:tabLst>
                <a:tab pos="342900" algn="l"/>
                <a:tab pos="355600" algn="l"/>
                <a:tab pos="381000" algn="l"/>
              </a:tabLst>
            </a:pPr>
            <a:r>
              <a:rPr lang="it-IT" altLang="zh-CN" dirty="0"/>
              <a:t>	</a:t>
            </a:r>
            <a:r>
              <a:rPr lang="it-IT" altLang="zh-CN" sz="699" dirty="0">
                <a:solidFill>
                  <a:srgbClr val="231F20"/>
                </a:solidFill>
                <a:latin typeface="Arial" pitchFamily="18" charset="0"/>
                <a:cs typeface="Arial" pitchFamily="18" charset="0"/>
              </a:rPr>
              <a:t>Batteria</a:t>
            </a:r>
          </a:p>
        </p:txBody>
      </p:sp>
      <p:sp>
        <p:nvSpPr>
          <p:cNvPr id="33" name="TextBox 1"/>
          <p:cNvSpPr txBox="1"/>
          <p:nvPr/>
        </p:nvSpPr>
        <p:spPr>
          <a:xfrm>
            <a:off x="7909719" y="4262437"/>
            <a:ext cx="1261564" cy="1102097"/>
          </a:xfrm>
          <a:prstGeom prst="rect">
            <a:avLst/>
          </a:prstGeom>
          <a:noFill/>
        </p:spPr>
        <p:txBody>
          <a:bodyPr wrap="non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Indicatore</a:t>
            </a:r>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300"/>
              </a:lnSpc>
            </a:pPr>
            <a:r>
              <a:rPr lang="it-IT" altLang="zh-CN" sz="599" dirty="0">
                <a:solidFill>
                  <a:srgbClr val="030303"/>
                </a:solidFill>
                <a:latin typeface="Arial" pitchFamily="18" charset="0"/>
                <a:cs typeface="Arial" pitchFamily="18" charset="0"/>
              </a:rPr>
              <a:t>Pulsante di accensione/spegnimento</a:t>
            </a:r>
          </a:p>
          <a:p>
            <a:pPr>
              <a:lnSpc>
                <a:spcPts val="1300"/>
              </a:lnSpc>
              <a:tabLst/>
            </a:pPr>
            <a:r>
              <a:rPr lang="it-IT" altLang="zh-CN" sz="699" dirty="0">
                <a:solidFill>
                  <a:srgbClr val="231F20"/>
                </a:solidFill>
                <a:latin typeface="Arial" pitchFamily="18" charset="0"/>
                <a:cs typeface="Arial" pitchFamily="18" charset="0"/>
              </a:rPr>
              <a:t>Display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448291" y="1483456"/>
            <a:ext cx="1505532" cy="16289"/>
          </a:xfrm>
          <a:custGeom>
            <a:avLst/>
            <a:gdLst>
              <a:gd name="connsiteX0" fmla="*/ 1499182 w 1505532"/>
              <a:gd name="connsiteY0" fmla="*/ 6350 h 16289"/>
              <a:gd name="connsiteX1" fmla="*/ 6350 w 1505532"/>
              <a:gd name="connsiteY1" fmla="*/ 6350 h 16289"/>
            </a:gdLst>
            <a:ahLst/>
            <a:cxnLst>
              <a:cxn ang="0">
                <a:pos x="connsiteX0" y="connsiteY0"/>
              </a:cxn>
              <a:cxn ang="1">
                <a:pos x="connsiteX1" y="connsiteY1"/>
              </a:cxn>
            </a:cxnLst>
            <a:rect l="l" t="t" r="r" b="b"/>
            <a:pathLst>
              <a:path w="1505532" h="16289">
                <a:moveTo>
                  <a:pt x="1499182" y="6350"/>
                </a:moveTo>
                <a:lnTo>
                  <a:pt x="6350"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1556046" y="1686743"/>
            <a:ext cx="1481711" cy="16289"/>
          </a:xfrm>
          <a:custGeom>
            <a:avLst/>
            <a:gdLst>
              <a:gd name="connsiteX0" fmla="*/ 1475361 w 1481711"/>
              <a:gd name="connsiteY0" fmla="*/ 6350 h 16289"/>
              <a:gd name="connsiteX1" fmla="*/ 6350 w 1481711"/>
              <a:gd name="connsiteY1" fmla="*/ 6350 h 16289"/>
            </a:gdLst>
            <a:ahLst/>
            <a:cxnLst>
              <a:cxn ang="0">
                <a:pos x="connsiteX0" y="connsiteY0"/>
              </a:cxn>
              <a:cxn ang="1">
                <a:pos x="connsiteX1" y="connsiteY1"/>
              </a:cxn>
            </a:cxnLst>
            <a:rect l="l" t="t" r="r" b="b"/>
            <a:pathLst>
              <a:path w="1481711" h="16289">
                <a:moveTo>
                  <a:pt x="1475361" y="6350"/>
                </a:moveTo>
                <a:lnTo>
                  <a:pt x="6350"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1429861" y="4269410"/>
            <a:ext cx="345253" cy="156505"/>
          </a:xfrm>
          <a:custGeom>
            <a:avLst/>
            <a:gdLst>
              <a:gd name="connsiteX0" fmla="*/ 345253 w 345253"/>
              <a:gd name="connsiteY0" fmla="*/ 89760 h 156505"/>
              <a:gd name="connsiteX1" fmla="*/ 300145 w 345253"/>
              <a:gd name="connsiteY1" fmla="*/ 67266 h 156505"/>
              <a:gd name="connsiteX2" fmla="*/ 90253 w 345253"/>
              <a:gd name="connsiteY2" fmla="*/ 156505 h 156505"/>
              <a:gd name="connsiteX3" fmla="*/ 0 w 345253"/>
              <a:gd name="connsiteY3" fmla="*/ 111657 h 156505"/>
              <a:gd name="connsiteX4" fmla="*/ 210005 w 345253"/>
              <a:gd name="connsiteY4" fmla="*/ 22468 h 156505"/>
              <a:gd name="connsiteX5" fmla="*/ 164922 w 345253"/>
              <a:gd name="connsiteY5" fmla="*/ 0 h 156505"/>
              <a:gd name="connsiteX6" fmla="*/ 324954 w 345253"/>
              <a:gd name="connsiteY6" fmla="*/ 15093 h 156505"/>
              <a:gd name="connsiteX7" fmla="*/ 345253 w 345253"/>
              <a:gd name="connsiteY7" fmla="*/ 89760 h 1565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45253" h="156505">
                <a:moveTo>
                  <a:pt x="345253" y="89760"/>
                </a:moveTo>
                <a:lnTo>
                  <a:pt x="300145" y="67266"/>
                </a:lnTo>
                <a:lnTo>
                  <a:pt x="90253" y="156505"/>
                </a:lnTo>
                <a:lnTo>
                  <a:pt x="0" y="111657"/>
                </a:lnTo>
                <a:lnTo>
                  <a:pt x="210005" y="22468"/>
                </a:lnTo>
                <a:lnTo>
                  <a:pt x="164922" y="0"/>
                </a:lnTo>
                <a:lnTo>
                  <a:pt x="324954" y="15093"/>
                </a:lnTo>
                <a:lnTo>
                  <a:pt x="345253" y="8976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423511" y="4263060"/>
            <a:ext cx="357953" cy="169205"/>
          </a:xfrm>
          <a:custGeom>
            <a:avLst/>
            <a:gdLst>
              <a:gd name="connsiteX0" fmla="*/ 351603 w 357953"/>
              <a:gd name="connsiteY0" fmla="*/ 96110 h 169205"/>
              <a:gd name="connsiteX1" fmla="*/ 306495 w 357953"/>
              <a:gd name="connsiteY1" fmla="*/ 73616 h 169205"/>
              <a:gd name="connsiteX2" fmla="*/ 96603 w 357953"/>
              <a:gd name="connsiteY2" fmla="*/ 162855 h 169205"/>
              <a:gd name="connsiteX3" fmla="*/ 6350 w 357953"/>
              <a:gd name="connsiteY3" fmla="*/ 118007 h 169205"/>
              <a:gd name="connsiteX4" fmla="*/ 216355 w 357953"/>
              <a:gd name="connsiteY4" fmla="*/ 28818 h 169205"/>
              <a:gd name="connsiteX5" fmla="*/ 171272 w 357953"/>
              <a:gd name="connsiteY5" fmla="*/ 6350 h 169205"/>
              <a:gd name="connsiteX6" fmla="*/ 331304 w 357953"/>
              <a:gd name="connsiteY6" fmla="*/ 21443 h 169205"/>
              <a:gd name="connsiteX7" fmla="*/ 351603 w 357953"/>
              <a:gd name="connsiteY7" fmla="*/ 96110 h 1692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57953" h="169205">
                <a:moveTo>
                  <a:pt x="351603" y="96110"/>
                </a:moveTo>
                <a:lnTo>
                  <a:pt x="306495" y="73616"/>
                </a:lnTo>
                <a:lnTo>
                  <a:pt x="96603" y="162855"/>
                </a:lnTo>
                <a:lnTo>
                  <a:pt x="6350" y="118007"/>
                </a:lnTo>
                <a:lnTo>
                  <a:pt x="216355" y="28818"/>
                </a:lnTo>
                <a:lnTo>
                  <a:pt x="171272" y="6350"/>
                </a:lnTo>
                <a:lnTo>
                  <a:pt x="331304" y="21443"/>
                </a:lnTo>
                <a:lnTo>
                  <a:pt x="351603" y="9611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503964" y="4043571"/>
            <a:ext cx="176026" cy="176327"/>
          </a:xfrm>
          <a:custGeom>
            <a:avLst/>
            <a:gdLst>
              <a:gd name="connsiteX0" fmla="*/ 88013 w 176026"/>
              <a:gd name="connsiteY0" fmla="*/ 169977 h 176327"/>
              <a:gd name="connsiteX1" fmla="*/ 169676 w 176026"/>
              <a:gd name="connsiteY1" fmla="*/ 88163 h 176327"/>
              <a:gd name="connsiteX2" fmla="*/ 88013 w 176026"/>
              <a:gd name="connsiteY2" fmla="*/ 6350 h 176327"/>
              <a:gd name="connsiteX3" fmla="*/ 6350 w 176026"/>
              <a:gd name="connsiteY3" fmla="*/ 88163 h 176327"/>
              <a:gd name="connsiteX4" fmla="*/ 88013 w 176026"/>
              <a:gd name="connsiteY4" fmla="*/ 169977 h 1763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026" h="176327">
                <a:moveTo>
                  <a:pt x="88013" y="169977"/>
                </a:moveTo>
                <a:cubicBezTo>
                  <a:pt x="133108" y="169977"/>
                  <a:pt x="169676" y="133341"/>
                  <a:pt x="169676" y="88163"/>
                </a:cubicBezTo>
                <a:cubicBezTo>
                  <a:pt x="169676" y="42985"/>
                  <a:pt x="133108" y="6350"/>
                  <a:pt x="88013" y="6350"/>
                </a:cubicBezTo>
                <a:cubicBezTo>
                  <a:pt x="42917" y="6350"/>
                  <a:pt x="6350" y="42985"/>
                  <a:pt x="6350" y="88163"/>
                </a:cubicBezTo>
                <a:cubicBezTo>
                  <a:pt x="6350" y="133341"/>
                  <a:pt x="42917" y="169977"/>
                  <a:pt x="88013" y="169977"/>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146343" y="3371546"/>
            <a:ext cx="345253" cy="156505"/>
          </a:xfrm>
          <a:custGeom>
            <a:avLst/>
            <a:gdLst>
              <a:gd name="connsiteX0" fmla="*/ 0 w 345253"/>
              <a:gd name="connsiteY0" fmla="*/ 66758 h 156505"/>
              <a:gd name="connsiteX1" fmla="*/ 45095 w 345253"/>
              <a:gd name="connsiteY1" fmla="*/ 89239 h 156505"/>
              <a:gd name="connsiteX2" fmla="*/ 254999 w 345253"/>
              <a:gd name="connsiteY2" fmla="*/ 0 h 156505"/>
              <a:gd name="connsiteX3" fmla="*/ 345253 w 345253"/>
              <a:gd name="connsiteY3" fmla="*/ 44860 h 156505"/>
              <a:gd name="connsiteX4" fmla="*/ 135247 w 345253"/>
              <a:gd name="connsiteY4" fmla="*/ 134049 h 156505"/>
              <a:gd name="connsiteX5" fmla="*/ 180330 w 345253"/>
              <a:gd name="connsiteY5" fmla="*/ 156505 h 156505"/>
              <a:gd name="connsiteX6" fmla="*/ 20298 w 345253"/>
              <a:gd name="connsiteY6" fmla="*/ 141425 h 156505"/>
              <a:gd name="connsiteX7" fmla="*/ 0 w 345253"/>
              <a:gd name="connsiteY7" fmla="*/ 66758 h 1565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45253" h="156505">
                <a:moveTo>
                  <a:pt x="0" y="66758"/>
                </a:moveTo>
                <a:lnTo>
                  <a:pt x="45095" y="89239"/>
                </a:lnTo>
                <a:lnTo>
                  <a:pt x="254999" y="0"/>
                </a:lnTo>
                <a:lnTo>
                  <a:pt x="345253" y="44860"/>
                </a:lnTo>
                <a:lnTo>
                  <a:pt x="135247" y="134049"/>
                </a:lnTo>
                <a:lnTo>
                  <a:pt x="180330" y="156505"/>
                </a:lnTo>
                <a:lnTo>
                  <a:pt x="20298" y="141425"/>
                </a:lnTo>
                <a:lnTo>
                  <a:pt x="0" y="66758"/>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139993" y="3365196"/>
            <a:ext cx="357953" cy="169205"/>
          </a:xfrm>
          <a:custGeom>
            <a:avLst/>
            <a:gdLst>
              <a:gd name="connsiteX0" fmla="*/ 6350 w 357953"/>
              <a:gd name="connsiteY0" fmla="*/ 73108 h 169205"/>
              <a:gd name="connsiteX1" fmla="*/ 51445 w 357953"/>
              <a:gd name="connsiteY1" fmla="*/ 95589 h 169205"/>
              <a:gd name="connsiteX2" fmla="*/ 261349 w 357953"/>
              <a:gd name="connsiteY2" fmla="*/ 6350 h 169205"/>
              <a:gd name="connsiteX3" fmla="*/ 351603 w 357953"/>
              <a:gd name="connsiteY3" fmla="*/ 51210 h 169205"/>
              <a:gd name="connsiteX4" fmla="*/ 141597 w 357953"/>
              <a:gd name="connsiteY4" fmla="*/ 140399 h 169205"/>
              <a:gd name="connsiteX5" fmla="*/ 186680 w 357953"/>
              <a:gd name="connsiteY5" fmla="*/ 162855 h 169205"/>
              <a:gd name="connsiteX6" fmla="*/ 26648 w 357953"/>
              <a:gd name="connsiteY6" fmla="*/ 147775 h 169205"/>
              <a:gd name="connsiteX7" fmla="*/ 6350 w 357953"/>
              <a:gd name="connsiteY7" fmla="*/ 73108 h 1692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57953" h="169205">
                <a:moveTo>
                  <a:pt x="6350" y="73108"/>
                </a:moveTo>
                <a:lnTo>
                  <a:pt x="51445" y="95589"/>
                </a:lnTo>
                <a:lnTo>
                  <a:pt x="261349" y="6350"/>
                </a:lnTo>
                <a:lnTo>
                  <a:pt x="351603" y="51210"/>
                </a:lnTo>
                <a:lnTo>
                  <a:pt x="141597" y="140399"/>
                </a:lnTo>
                <a:lnTo>
                  <a:pt x="186680" y="162855"/>
                </a:lnTo>
                <a:lnTo>
                  <a:pt x="26648" y="147775"/>
                </a:lnTo>
                <a:lnTo>
                  <a:pt x="6350" y="73108"/>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019300" y="723900"/>
            <a:ext cx="1485900" cy="1295400"/>
          </a:xfrm>
          <a:prstGeom prst="rect">
            <a:avLst/>
          </a:prstGeom>
          <a:noFill/>
        </p:spPr>
      </p:pic>
      <p:pic>
        <p:nvPicPr>
          <p:cNvPr id="10" name="Picture 3"/>
          <p:cNvPicPr>
            <a:picLocks noChangeAspect="1" noChangeArrowheads="1"/>
          </p:cNvPicPr>
          <p:nvPr/>
        </p:nvPicPr>
        <p:blipFill>
          <a:blip r:embed="rId3"/>
          <a:srcRect/>
          <a:stretch>
            <a:fillRect/>
          </a:stretch>
        </p:blipFill>
        <p:spPr bwMode="auto">
          <a:xfrm>
            <a:off x="1041400" y="2781300"/>
            <a:ext cx="2387600" cy="1968500"/>
          </a:xfrm>
          <a:prstGeom prst="rect">
            <a:avLst/>
          </a:prstGeom>
          <a:noFill/>
        </p:spPr>
      </p:pic>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10</a:t>
            </a:r>
          </a:p>
        </p:txBody>
      </p:sp>
      <p:sp>
        <p:nvSpPr>
          <p:cNvPr id="11" name="TextBox 1"/>
          <p:cNvSpPr txBox="1"/>
          <p:nvPr/>
        </p:nvSpPr>
        <p:spPr>
          <a:xfrm>
            <a:off x="609600" y="1473200"/>
            <a:ext cx="1689100" cy="1066800"/>
          </a:xfrm>
          <a:prstGeom prst="rect">
            <a:avLst/>
          </a:prstGeom>
          <a:noFill/>
        </p:spPr>
        <p:txBody>
          <a:bodyPr wrap="none" lIns="0" tIns="0" rIns="0" rtlCol="0">
            <a:spAutoFit/>
          </a:bodyPr>
          <a:lstStyle/>
          <a:p>
            <a:pPr>
              <a:lnSpc>
                <a:spcPts val="800"/>
              </a:lnSpc>
              <a:tabLst>
                <a:tab pos="419100" algn="l"/>
              </a:tabLst>
            </a:pPr>
            <a:r>
              <a:rPr lang="en-US" altLang="zh-CN" dirty="0"/>
              <a:t>	</a:t>
            </a:r>
            <a:r>
              <a:rPr lang="en-US" altLang="zh-CN" sz="699" dirty="0">
                <a:solidFill>
                  <a:srgbClr val="231F20"/>
                </a:solidFill>
                <a:latin typeface="Arial" pitchFamily="18" charset="0"/>
                <a:cs typeface="Arial" pitchFamily="18" charset="0"/>
              </a:rPr>
              <a:t>USB</a:t>
            </a:r>
            <a:r>
              <a:rPr lang="en-US" altLang="zh-CN" sz="599" dirty="0">
                <a:latin typeface="Times New Roman" pitchFamily="18" charset="0"/>
                <a:cs typeface="Times New Roman" pitchFamily="18" charset="0"/>
              </a:rPr>
              <a:t> </a:t>
            </a:r>
            <a:r>
              <a:rPr lang="en-US" altLang="zh-CN" sz="599" dirty="0">
                <a:solidFill>
                  <a:srgbClr val="030303"/>
                </a:solidFill>
                <a:latin typeface="Arial" pitchFamily="18" charset="0"/>
                <a:cs typeface="Arial" pitchFamily="18" charset="0"/>
              </a:rPr>
              <a:t>port</a:t>
            </a:r>
          </a:p>
          <a:p>
            <a:pPr>
              <a:lnSpc>
                <a:spcPts val="1600"/>
              </a:lnSpc>
              <a:tabLst>
                <a:tab pos="419100" algn="l"/>
              </a:tabLst>
            </a:pPr>
            <a:r>
              <a:rPr lang="en-US" altLang="zh-CN" sz="699" dirty="0">
                <a:solidFill>
                  <a:srgbClr val="231F20"/>
                </a:solidFill>
                <a:latin typeface="Arial" pitchFamily="18" charset="0"/>
                <a:cs typeface="Arial" pitchFamily="18" charset="0"/>
              </a:rPr>
              <a:t>Port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charge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700"/>
              </a:lnSpc>
              <a:tabLst>
                <a:tab pos="419100" algn="l"/>
              </a:tabLst>
            </a:pPr>
            <a:r>
              <a:rPr lang="en-US" altLang="zh-CN" sz="749" dirty="0">
                <a:solidFill>
                  <a:srgbClr val="F1592F"/>
                </a:solidFill>
                <a:latin typeface="Arial" pitchFamily="18" charset="0"/>
                <a:cs typeface="Arial" pitchFamily="18" charset="0"/>
              </a:rPr>
              <a:t>2.7</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Power</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Supply</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Method</a:t>
            </a:r>
          </a:p>
          <a:p>
            <a:pPr>
              <a:lnSpc>
                <a:spcPts val="1200"/>
              </a:lnSpc>
              <a:tabLst>
                <a:tab pos="419100" algn="l"/>
              </a:tabLst>
            </a:pPr>
            <a:r>
              <a:rPr lang="en-US" altLang="zh-CN" sz="699" dirty="0">
                <a:solidFill>
                  <a:srgbClr val="231F20"/>
                </a:solidFill>
                <a:latin typeface="Arial" pitchFamily="18" charset="0"/>
                <a:cs typeface="Arial" pitchFamily="18" charset="0"/>
              </a:rPr>
              <a:t>Following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installing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p>
        </p:txBody>
      </p:sp>
      <p:sp>
        <p:nvSpPr>
          <p:cNvPr id="12" name="TextBox 1"/>
          <p:cNvSpPr txBox="1"/>
          <p:nvPr/>
        </p:nvSpPr>
        <p:spPr>
          <a:xfrm>
            <a:off x="635000" y="4203700"/>
            <a:ext cx="812800" cy="508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Take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p>
          <a:p>
            <a:pPr>
              <a:lnSpc>
                <a:spcPts val="800"/>
              </a:lnSpc>
              <a:tabLst/>
            </a:pPr>
            <a:r>
              <a:rPr lang="en-US" altLang="zh-CN" sz="499" dirty="0">
                <a:solidFill>
                  <a:srgbClr val="57585A"/>
                </a:solidFill>
                <a:latin typeface="Arial" pitchFamily="18" charset="0"/>
                <a:cs typeface="Arial" pitchFamily="18" charset="0"/>
              </a:rPr>
              <a:t>Shut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off</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fusion</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splicer.</a:t>
            </a:r>
          </a:p>
          <a:p>
            <a:pPr>
              <a:lnSpc>
                <a:spcPts val="500"/>
              </a:lnSpc>
              <a:tabLst/>
            </a:pPr>
            <a:r>
              <a:rPr lang="en-US" altLang="zh-CN" sz="499" dirty="0">
                <a:solidFill>
                  <a:srgbClr val="57585A"/>
                </a:solidFill>
                <a:latin typeface="Arial" pitchFamily="18" charset="0"/>
                <a:cs typeface="Arial" pitchFamily="18" charset="0"/>
              </a:rPr>
              <a:t>Press</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on</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release</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button</a:t>
            </a:r>
          </a:p>
          <a:p>
            <a:pPr>
              <a:lnSpc>
                <a:spcPts val="500"/>
              </a:lnSpc>
              <a:tabLst/>
            </a:pPr>
            <a:r>
              <a:rPr lang="en-US" altLang="zh-CN" sz="499" dirty="0">
                <a:solidFill>
                  <a:srgbClr val="57585A"/>
                </a:solidFill>
                <a:latin typeface="Arial" pitchFamily="18" charset="0"/>
                <a:cs typeface="Arial" pitchFamily="18" charset="0"/>
              </a:rPr>
              <a:t>at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lateral,</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drawing</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power</a:t>
            </a:r>
          </a:p>
          <a:p>
            <a:pPr>
              <a:lnSpc>
                <a:spcPts val="500"/>
              </a:lnSpc>
              <a:tabLst/>
            </a:pPr>
            <a:r>
              <a:rPr lang="en-US" altLang="zh-CN" sz="499" dirty="0">
                <a:solidFill>
                  <a:srgbClr val="57585A"/>
                </a:solidFill>
                <a:latin typeface="Arial" pitchFamily="18" charset="0"/>
                <a:cs typeface="Arial" pitchFamily="18" charset="0"/>
              </a:rPr>
              <a:t>supply</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unit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out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of</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the</a:t>
            </a:r>
          </a:p>
          <a:p>
            <a:pPr>
              <a:lnSpc>
                <a:spcPts val="500"/>
              </a:lnSpc>
              <a:tabLst/>
            </a:pPr>
            <a:r>
              <a:rPr lang="en-US" altLang="zh-CN" sz="499" dirty="0">
                <a:solidFill>
                  <a:srgbClr val="57585A"/>
                </a:solidFill>
                <a:latin typeface="Arial" pitchFamily="18" charset="0"/>
                <a:cs typeface="Arial" pitchFamily="18" charset="0"/>
              </a:rPr>
              <a:t>fusion</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splicer.</a:t>
            </a:r>
          </a:p>
        </p:txBody>
      </p:sp>
      <p:sp>
        <p:nvSpPr>
          <p:cNvPr id="13" name="TextBox 1"/>
          <p:cNvSpPr txBox="1"/>
          <p:nvPr/>
        </p:nvSpPr>
        <p:spPr>
          <a:xfrm>
            <a:off x="3263900" y="2984500"/>
            <a:ext cx="698500" cy="355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Insert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p>
          <a:p>
            <a:pPr>
              <a:lnSpc>
                <a:spcPts val="700"/>
              </a:lnSpc>
              <a:tabLst/>
            </a:pPr>
            <a:r>
              <a:rPr lang="en-US" altLang="zh-CN" sz="499" dirty="0">
                <a:solidFill>
                  <a:srgbClr val="57585A"/>
                </a:solidFill>
                <a:latin typeface="Arial" pitchFamily="18" charset="0"/>
                <a:cs typeface="Arial" pitchFamily="18" charset="0"/>
              </a:rPr>
              <a:t>Insert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the</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battery</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into</a:t>
            </a:r>
          </a:p>
          <a:p>
            <a:pPr>
              <a:lnSpc>
                <a:spcPts val="500"/>
              </a:lnSpc>
              <a:tabLst/>
            </a:pPr>
            <a:r>
              <a:rPr lang="en-US" altLang="zh-CN" sz="499" dirty="0">
                <a:solidFill>
                  <a:srgbClr val="57585A"/>
                </a:solidFill>
                <a:latin typeface="Arial" pitchFamily="18" charset="0"/>
                <a:cs typeface="Arial" pitchFamily="18" charset="0"/>
              </a:rPr>
              <a:t>the</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power</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unit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dock</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until</a:t>
            </a:r>
          </a:p>
          <a:p>
            <a:pPr>
              <a:lnSpc>
                <a:spcPts val="500"/>
              </a:lnSpc>
              <a:tabLst/>
            </a:pPr>
            <a:r>
              <a:rPr lang="en-US" altLang="zh-CN" sz="499" dirty="0">
                <a:solidFill>
                  <a:srgbClr val="57585A"/>
                </a:solidFill>
                <a:latin typeface="Arial" pitchFamily="18" charset="0"/>
                <a:cs typeface="Arial" pitchFamily="18" charset="0"/>
              </a:rPr>
              <a:t>it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clicks</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into</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place.</a:t>
            </a:r>
          </a:p>
        </p:txBody>
      </p:sp>
      <p:sp>
        <p:nvSpPr>
          <p:cNvPr id="15" name="Freeform 3"/>
          <p:cNvSpPr/>
          <p:nvPr/>
        </p:nvSpPr>
        <p:spPr>
          <a:xfrm>
            <a:off x="6246510" y="1381856"/>
            <a:ext cx="1505532" cy="16289"/>
          </a:xfrm>
          <a:custGeom>
            <a:avLst/>
            <a:gdLst>
              <a:gd name="connsiteX0" fmla="*/ 1499182 w 1505532"/>
              <a:gd name="connsiteY0" fmla="*/ 6350 h 16289"/>
              <a:gd name="connsiteX1" fmla="*/ 6350 w 1505532"/>
              <a:gd name="connsiteY1" fmla="*/ 6350 h 16289"/>
            </a:gdLst>
            <a:ahLst/>
            <a:cxnLst>
              <a:cxn ang="0">
                <a:pos x="connsiteX0" y="connsiteY0"/>
              </a:cxn>
              <a:cxn ang="1">
                <a:pos x="connsiteX1" y="connsiteY1"/>
              </a:cxn>
            </a:cxnLst>
            <a:rect l="l" t="t" r="r" b="b"/>
            <a:pathLst>
              <a:path w="1505532" h="16289">
                <a:moveTo>
                  <a:pt x="1499182" y="6350"/>
                </a:moveTo>
                <a:lnTo>
                  <a:pt x="6350"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6354265" y="1585143"/>
            <a:ext cx="1481711" cy="16289"/>
          </a:xfrm>
          <a:custGeom>
            <a:avLst/>
            <a:gdLst>
              <a:gd name="connsiteX0" fmla="*/ 1475361 w 1481711"/>
              <a:gd name="connsiteY0" fmla="*/ 6350 h 16289"/>
              <a:gd name="connsiteX1" fmla="*/ 6350 w 1481711"/>
              <a:gd name="connsiteY1" fmla="*/ 6350 h 16289"/>
            </a:gdLst>
            <a:ahLst/>
            <a:cxnLst>
              <a:cxn ang="0">
                <a:pos x="connsiteX0" y="connsiteY0"/>
              </a:cxn>
              <a:cxn ang="1">
                <a:pos x="connsiteX1" y="connsiteY1"/>
              </a:cxn>
            </a:cxnLst>
            <a:rect l="l" t="t" r="r" b="b"/>
            <a:pathLst>
              <a:path w="1481711" h="16289">
                <a:moveTo>
                  <a:pt x="1475361" y="6350"/>
                </a:moveTo>
                <a:lnTo>
                  <a:pt x="6350"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6228080" y="4167810"/>
            <a:ext cx="345253" cy="156505"/>
          </a:xfrm>
          <a:custGeom>
            <a:avLst/>
            <a:gdLst>
              <a:gd name="connsiteX0" fmla="*/ 345253 w 345253"/>
              <a:gd name="connsiteY0" fmla="*/ 89760 h 156505"/>
              <a:gd name="connsiteX1" fmla="*/ 300145 w 345253"/>
              <a:gd name="connsiteY1" fmla="*/ 67266 h 156505"/>
              <a:gd name="connsiteX2" fmla="*/ 90253 w 345253"/>
              <a:gd name="connsiteY2" fmla="*/ 156505 h 156505"/>
              <a:gd name="connsiteX3" fmla="*/ 0 w 345253"/>
              <a:gd name="connsiteY3" fmla="*/ 111657 h 156505"/>
              <a:gd name="connsiteX4" fmla="*/ 210005 w 345253"/>
              <a:gd name="connsiteY4" fmla="*/ 22468 h 156505"/>
              <a:gd name="connsiteX5" fmla="*/ 164922 w 345253"/>
              <a:gd name="connsiteY5" fmla="*/ 0 h 156505"/>
              <a:gd name="connsiteX6" fmla="*/ 324954 w 345253"/>
              <a:gd name="connsiteY6" fmla="*/ 15093 h 156505"/>
              <a:gd name="connsiteX7" fmla="*/ 345253 w 345253"/>
              <a:gd name="connsiteY7" fmla="*/ 89760 h 1565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45253" h="156505">
                <a:moveTo>
                  <a:pt x="345253" y="89760"/>
                </a:moveTo>
                <a:lnTo>
                  <a:pt x="300145" y="67266"/>
                </a:lnTo>
                <a:lnTo>
                  <a:pt x="90253" y="156505"/>
                </a:lnTo>
                <a:lnTo>
                  <a:pt x="0" y="111657"/>
                </a:lnTo>
                <a:lnTo>
                  <a:pt x="210005" y="22468"/>
                </a:lnTo>
                <a:lnTo>
                  <a:pt x="164922" y="0"/>
                </a:lnTo>
                <a:lnTo>
                  <a:pt x="324954" y="15093"/>
                </a:lnTo>
                <a:lnTo>
                  <a:pt x="345253" y="8976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6221730" y="4161460"/>
            <a:ext cx="357953" cy="169205"/>
          </a:xfrm>
          <a:custGeom>
            <a:avLst/>
            <a:gdLst>
              <a:gd name="connsiteX0" fmla="*/ 351603 w 357953"/>
              <a:gd name="connsiteY0" fmla="*/ 96110 h 169205"/>
              <a:gd name="connsiteX1" fmla="*/ 306495 w 357953"/>
              <a:gd name="connsiteY1" fmla="*/ 73616 h 169205"/>
              <a:gd name="connsiteX2" fmla="*/ 96603 w 357953"/>
              <a:gd name="connsiteY2" fmla="*/ 162855 h 169205"/>
              <a:gd name="connsiteX3" fmla="*/ 6350 w 357953"/>
              <a:gd name="connsiteY3" fmla="*/ 118007 h 169205"/>
              <a:gd name="connsiteX4" fmla="*/ 216355 w 357953"/>
              <a:gd name="connsiteY4" fmla="*/ 28818 h 169205"/>
              <a:gd name="connsiteX5" fmla="*/ 171272 w 357953"/>
              <a:gd name="connsiteY5" fmla="*/ 6350 h 169205"/>
              <a:gd name="connsiteX6" fmla="*/ 331304 w 357953"/>
              <a:gd name="connsiteY6" fmla="*/ 21443 h 169205"/>
              <a:gd name="connsiteX7" fmla="*/ 351603 w 357953"/>
              <a:gd name="connsiteY7" fmla="*/ 96110 h 1692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57953" h="169205">
                <a:moveTo>
                  <a:pt x="351603" y="96110"/>
                </a:moveTo>
                <a:lnTo>
                  <a:pt x="306495" y="73616"/>
                </a:lnTo>
                <a:lnTo>
                  <a:pt x="96603" y="162855"/>
                </a:lnTo>
                <a:lnTo>
                  <a:pt x="6350" y="118007"/>
                </a:lnTo>
                <a:lnTo>
                  <a:pt x="216355" y="28818"/>
                </a:lnTo>
                <a:lnTo>
                  <a:pt x="171272" y="6350"/>
                </a:lnTo>
                <a:lnTo>
                  <a:pt x="331304" y="21443"/>
                </a:lnTo>
                <a:lnTo>
                  <a:pt x="351603" y="9611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6302183" y="3941971"/>
            <a:ext cx="176026" cy="176327"/>
          </a:xfrm>
          <a:custGeom>
            <a:avLst/>
            <a:gdLst>
              <a:gd name="connsiteX0" fmla="*/ 88013 w 176026"/>
              <a:gd name="connsiteY0" fmla="*/ 169977 h 176327"/>
              <a:gd name="connsiteX1" fmla="*/ 169676 w 176026"/>
              <a:gd name="connsiteY1" fmla="*/ 88163 h 176327"/>
              <a:gd name="connsiteX2" fmla="*/ 88013 w 176026"/>
              <a:gd name="connsiteY2" fmla="*/ 6350 h 176327"/>
              <a:gd name="connsiteX3" fmla="*/ 6350 w 176026"/>
              <a:gd name="connsiteY3" fmla="*/ 88163 h 176327"/>
              <a:gd name="connsiteX4" fmla="*/ 88013 w 176026"/>
              <a:gd name="connsiteY4" fmla="*/ 169977 h 1763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026" h="176327">
                <a:moveTo>
                  <a:pt x="88013" y="169977"/>
                </a:moveTo>
                <a:cubicBezTo>
                  <a:pt x="133108" y="169977"/>
                  <a:pt x="169676" y="133341"/>
                  <a:pt x="169676" y="88163"/>
                </a:cubicBezTo>
                <a:cubicBezTo>
                  <a:pt x="169676" y="42985"/>
                  <a:pt x="133108" y="6350"/>
                  <a:pt x="88013" y="6350"/>
                </a:cubicBezTo>
                <a:cubicBezTo>
                  <a:pt x="42917" y="6350"/>
                  <a:pt x="6350" y="42985"/>
                  <a:pt x="6350" y="88163"/>
                </a:cubicBezTo>
                <a:cubicBezTo>
                  <a:pt x="6350" y="133341"/>
                  <a:pt x="42917" y="169977"/>
                  <a:pt x="88013" y="169977"/>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7944562" y="3269946"/>
            <a:ext cx="345253" cy="156505"/>
          </a:xfrm>
          <a:custGeom>
            <a:avLst/>
            <a:gdLst>
              <a:gd name="connsiteX0" fmla="*/ 0 w 345253"/>
              <a:gd name="connsiteY0" fmla="*/ 66758 h 156505"/>
              <a:gd name="connsiteX1" fmla="*/ 45095 w 345253"/>
              <a:gd name="connsiteY1" fmla="*/ 89239 h 156505"/>
              <a:gd name="connsiteX2" fmla="*/ 254999 w 345253"/>
              <a:gd name="connsiteY2" fmla="*/ 0 h 156505"/>
              <a:gd name="connsiteX3" fmla="*/ 345253 w 345253"/>
              <a:gd name="connsiteY3" fmla="*/ 44860 h 156505"/>
              <a:gd name="connsiteX4" fmla="*/ 135247 w 345253"/>
              <a:gd name="connsiteY4" fmla="*/ 134049 h 156505"/>
              <a:gd name="connsiteX5" fmla="*/ 180330 w 345253"/>
              <a:gd name="connsiteY5" fmla="*/ 156505 h 156505"/>
              <a:gd name="connsiteX6" fmla="*/ 20298 w 345253"/>
              <a:gd name="connsiteY6" fmla="*/ 141425 h 156505"/>
              <a:gd name="connsiteX7" fmla="*/ 0 w 345253"/>
              <a:gd name="connsiteY7" fmla="*/ 66758 h 1565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45253" h="156505">
                <a:moveTo>
                  <a:pt x="0" y="66758"/>
                </a:moveTo>
                <a:lnTo>
                  <a:pt x="45095" y="89239"/>
                </a:lnTo>
                <a:lnTo>
                  <a:pt x="254999" y="0"/>
                </a:lnTo>
                <a:lnTo>
                  <a:pt x="345253" y="44860"/>
                </a:lnTo>
                <a:lnTo>
                  <a:pt x="135247" y="134049"/>
                </a:lnTo>
                <a:lnTo>
                  <a:pt x="180330" y="156505"/>
                </a:lnTo>
                <a:lnTo>
                  <a:pt x="20298" y="141425"/>
                </a:lnTo>
                <a:lnTo>
                  <a:pt x="0" y="66758"/>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7938212" y="3263596"/>
            <a:ext cx="357953" cy="169205"/>
          </a:xfrm>
          <a:custGeom>
            <a:avLst/>
            <a:gdLst>
              <a:gd name="connsiteX0" fmla="*/ 6350 w 357953"/>
              <a:gd name="connsiteY0" fmla="*/ 73108 h 169205"/>
              <a:gd name="connsiteX1" fmla="*/ 51445 w 357953"/>
              <a:gd name="connsiteY1" fmla="*/ 95589 h 169205"/>
              <a:gd name="connsiteX2" fmla="*/ 261349 w 357953"/>
              <a:gd name="connsiteY2" fmla="*/ 6350 h 169205"/>
              <a:gd name="connsiteX3" fmla="*/ 351603 w 357953"/>
              <a:gd name="connsiteY3" fmla="*/ 51210 h 169205"/>
              <a:gd name="connsiteX4" fmla="*/ 141597 w 357953"/>
              <a:gd name="connsiteY4" fmla="*/ 140399 h 169205"/>
              <a:gd name="connsiteX5" fmla="*/ 186680 w 357953"/>
              <a:gd name="connsiteY5" fmla="*/ 162855 h 169205"/>
              <a:gd name="connsiteX6" fmla="*/ 26648 w 357953"/>
              <a:gd name="connsiteY6" fmla="*/ 147775 h 169205"/>
              <a:gd name="connsiteX7" fmla="*/ 6350 w 357953"/>
              <a:gd name="connsiteY7" fmla="*/ 73108 h 1692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57953" h="169205">
                <a:moveTo>
                  <a:pt x="6350" y="73108"/>
                </a:moveTo>
                <a:lnTo>
                  <a:pt x="51445" y="95589"/>
                </a:lnTo>
                <a:lnTo>
                  <a:pt x="261349" y="6350"/>
                </a:lnTo>
                <a:lnTo>
                  <a:pt x="351603" y="51210"/>
                </a:lnTo>
                <a:lnTo>
                  <a:pt x="141597" y="140399"/>
                </a:lnTo>
                <a:lnTo>
                  <a:pt x="186680" y="162855"/>
                </a:lnTo>
                <a:lnTo>
                  <a:pt x="26648" y="147775"/>
                </a:lnTo>
                <a:lnTo>
                  <a:pt x="6350" y="73108"/>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3"/>
          <p:cNvPicPr>
            <a:picLocks noChangeAspect="1" noChangeArrowheads="1"/>
          </p:cNvPicPr>
          <p:nvPr/>
        </p:nvPicPr>
        <p:blipFill>
          <a:blip r:embed="rId2"/>
          <a:srcRect/>
          <a:stretch>
            <a:fillRect/>
          </a:stretch>
        </p:blipFill>
        <p:spPr bwMode="auto">
          <a:xfrm>
            <a:off x="6817519" y="622300"/>
            <a:ext cx="1485900" cy="1295400"/>
          </a:xfrm>
          <a:prstGeom prst="rect">
            <a:avLst/>
          </a:prstGeom>
          <a:noFill/>
        </p:spPr>
      </p:pic>
      <p:pic>
        <p:nvPicPr>
          <p:cNvPr id="23" name="Picture 3"/>
          <p:cNvPicPr>
            <a:picLocks noChangeAspect="1" noChangeArrowheads="1"/>
          </p:cNvPicPr>
          <p:nvPr/>
        </p:nvPicPr>
        <p:blipFill>
          <a:blip r:embed="rId3"/>
          <a:srcRect/>
          <a:stretch>
            <a:fillRect/>
          </a:stretch>
        </p:blipFill>
        <p:spPr bwMode="auto">
          <a:xfrm>
            <a:off x="5839619" y="2679700"/>
            <a:ext cx="2387600" cy="1968500"/>
          </a:xfrm>
          <a:prstGeom prst="rect">
            <a:avLst/>
          </a:prstGeom>
          <a:noFill/>
        </p:spPr>
      </p:pic>
      <p:sp>
        <p:nvSpPr>
          <p:cNvPr id="24" name="TextBox 23"/>
          <p:cNvSpPr txBox="1"/>
          <p:nvPr/>
        </p:nvSpPr>
        <p:spPr>
          <a:xfrm>
            <a:off x="5407819" y="61341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10</a:t>
            </a:r>
          </a:p>
        </p:txBody>
      </p:sp>
      <p:sp>
        <p:nvSpPr>
          <p:cNvPr id="25" name="TextBox 1"/>
          <p:cNvSpPr txBox="1"/>
          <p:nvPr/>
        </p:nvSpPr>
        <p:spPr>
          <a:xfrm>
            <a:off x="5217319" y="1371600"/>
            <a:ext cx="2689582" cy="1230337"/>
          </a:xfrm>
          <a:prstGeom prst="rect">
            <a:avLst/>
          </a:prstGeom>
          <a:noFill/>
        </p:spPr>
        <p:txBody>
          <a:bodyPr wrap="square" lIns="0" tIns="0" rIns="0" rtlCol="0">
            <a:spAutoFit/>
          </a:bodyPr>
          <a:lstStyle/>
          <a:p>
            <a:pPr>
              <a:lnSpc>
                <a:spcPts val="800"/>
              </a:lnSpc>
              <a:tabLst>
                <a:tab pos="419100" algn="l"/>
              </a:tabLst>
            </a:pPr>
            <a:r>
              <a:rPr lang="en-US" altLang="zh-CN" dirty="0"/>
              <a:t>	   </a:t>
            </a:r>
            <a:r>
              <a:rPr lang="en-US" altLang="zh-CN" sz="699" dirty="0">
                <a:solidFill>
                  <a:srgbClr val="231F20"/>
                </a:solidFill>
                <a:latin typeface="Arial" pitchFamily="18" charset="0"/>
                <a:cs typeface="Arial" pitchFamily="18" charset="0"/>
              </a:rPr>
              <a:t>Porta USB</a:t>
            </a:r>
            <a:r>
              <a:rPr lang="en-US" altLang="zh-CN" sz="599" dirty="0">
                <a:latin typeface="Times New Roman" pitchFamily="18" charset="0"/>
                <a:cs typeface="Times New Roman" pitchFamily="18" charset="0"/>
              </a:rPr>
              <a:t> </a:t>
            </a:r>
            <a:endParaRPr lang="en-US" altLang="zh-CN" sz="599" dirty="0">
              <a:solidFill>
                <a:srgbClr val="030303"/>
              </a:solidFill>
              <a:latin typeface="Arial" pitchFamily="18" charset="0"/>
              <a:cs typeface="Arial" pitchFamily="18" charset="0"/>
            </a:endParaRPr>
          </a:p>
          <a:p>
            <a:pPr>
              <a:lnSpc>
                <a:spcPts val="1600"/>
              </a:lnSpc>
              <a:tabLst>
                <a:tab pos="419100" algn="l"/>
              </a:tabLst>
            </a:pPr>
            <a:r>
              <a:rPr lang="it-IT" altLang="zh-CN" sz="699" dirty="0">
                <a:solidFill>
                  <a:srgbClr val="231F20"/>
                </a:solidFill>
                <a:latin typeface="Arial" pitchFamily="18" charset="0"/>
                <a:cs typeface="Arial" pitchFamily="18" charset="0"/>
              </a:rPr>
              <a:t>Porta di carica della batteria</a:t>
            </a:r>
            <a:endParaRPr lang="it-IT" altLang="zh-CN" dirty="0"/>
          </a:p>
          <a:p>
            <a:pPr>
              <a:lnSpc>
                <a:spcPts val="1000"/>
              </a:lnSpc>
            </a:pPr>
            <a:endParaRPr lang="en-US" altLang="zh-CN" dirty="0"/>
          </a:p>
          <a:p>
            <a:pPr>
              <a:lnSpc>
                <a:spcPts val="1000"/>
              </a:lnSpc>
            </a:pPr>
            <a:endParaRPr lang="en-US" altLang="zh-CN" dirty="0"/>
          </a:p>
          <a:p>
            <a:pPr>
              <a:lnSpc>
                <a:spcPts val="1700"/>
              </a:lnSpc>
              <a:tabLst>
                <a:tab pos="419100" algn="l"/>
              </a:tabLst>
            </a:pPr>
            <a:r>
              <a:rPr lang="en-US" altLang="zh-CN" sz="749" dirty="0">
                <a:solidFill>
                  <a:srgbClr val="F1592F"/>
                </a:solidFill>
                <a:latin typeface="Arial" pitchFamily="18" charset="0"/>
                <a:cs typeface="Arial" pitchFamily="18" charset="0"/>
              </a:rPr>
              <a:t>2.7</a:t>
            </a:r>
            <a:r>
              <a:rPr lang="en-US" altLang="zh-CN" sz="749" dirty="0">
                <a:latin typeface="Times New Roman" pitchFamily="18" charset="0"/>
                <a:cs typeface="Times New Roman" pitchFamily="18" charset="0"/>
              </a:rPr>
              <a:t> </a:t>
            </a:r>
            <a:r>
              <a:rPr lang="it-IT" sz="749" dirty="0">
                <a:solidFill>
                  <a:srgbClr val="F1592F"/>
                </a:solidFill>
                <a:latin typeface="Arial" pitchFamily="18" charset="0"/>
                <a:cs typeface="Arial" pitchFamily="18" charset="0"/>
              </a:rPr>
              <a:t>Sorgente di alimentazione </a:t>
            </a:r>
            <a:br>
              <a:rPr lang="it-IT" sz="749" dirty="0">
                <a:solidFill>
                  <a:srgbClr val="F1592F"/>
                </a:solidFill>
                <a:latin typeface="Arial" pitchFamily="18" charset="0"/>
                <a:cs typeface="Arial" pitchFamily="18" charset="0"/>
              </a:rPr>
            </a:br>
            <a:r>
              <a:rPr lang="it-IT" sz="699" dirty="0">
                <a:solidFill>
                  <a:srgbClr val="231F20"/>
                </a:solidFill>
                <a:latin typeface="Arial" pitchFamily="18" charset="0"/>
                <a:cs typeface="Arial" pitchFamily="18" charset="0"/>
              </a:rPr>
              <a:t>Di seguito è descritta la modalità di installazione della batteria.</a:t>
            </a:r>
          </a:p>
          <a:p>
            <a:pPr>
              <a:lnSpc>
                <a:spcPts val="1700"/>
              </a:lnSpc>
              <a:tabLst>
                <a:tab pos="419100" algn="l"/>
              </a:tabLst>
            </a:pPr>
            <a:r>
              <a:rPr lang="en-US" altLang="zh-CN" sz="699" dirty="0">
                <a:solidFill>
                  <a:srgbClr val="231F20"/>
                </a:solidFill>
                <a:latin typeface="Arial" pitchFamily="18" charset="0"/>
                <a:cs typeface="Arial" pitchFamily="18" charset="0"/>
              </a:rPr>
              <a:t>.</a:t>
            </a:r>
          </a:p>
        </p:txBody>
      </p:sp>
      <p:sp>
        <p:nvSpPr>
          <p:cNvPr id="26" name="TextBox 1"/>
          <p:cNvSpPr txBox="1"/>
          <p:nvPr/>
        </p:nvSpPr>
        <p:spPr>
          <a:xfrm>
            <a:off x="5293519" y="4102100"/>
            <a:ext cx="1612900" cy="499945"/>
          </a:xfrm>
          <a:prstGeom prst="rect">
            <a:avLst/>
          </a:prstGeom>
          <a:noFill/>
        </p:spPr>
        <p:txBody>
          <a:bodyPr wrap="squar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Estrarre la batteria</a:t>
            </a:r>
          </a:p>
          <a:p>
            <a:pPr>
              <a:lnSpc>
                <a:spcPts val="700"/>
              </a:lnSpc>
            </a:pPr>
            <a:r>
              <a:rPr lang="it-IT" sz="499" dirty="0">
                <a:solidFill>
                  <a:srgbClr val="57585A"/>
                </a:solidFill>
                <a:latin typeface="Arial" pitchFamily="18" charset="0"/>
                <a:cs typeface="Arial" pitchFamily="18" charset="0"/>
              </a:rPr>
              <a:t>Spegnere la giuntatrice di fusione.</a:t>
            </a:r>
            <a:br>
              <a:rPr lang="it-IT" sz="499" dirty="0">
                <a:solidFill>
                  <a:srgbClr val="57585A"/>
                </a:solidFill>
                <a:latin typeface="Arial" pitchFamily="18" charset="0"/>
                <a:cs typeface="Arial" pitchFamily="18" charset="0"/>
              </a:rPr>
            </a:br>
            <a:r>
              <a:rPr lang="it-IT" sz="499" dirty="0">
                <a:solidFill>
                  <a:srgbClr val="57585A"/>
                </a:solidFill>
                <a:latin typeface="Arial" pitchFamily="18" charset="0"/>
                <a:cs typeface="Arial" pitchFamily="18" charset="0"/>
              </a:rPr>
              <a:t>Premere il pulsante di rilascio</a:t>
            </a:r>
            <a:br>
              <a:rPr lang="it-IT" sz="499" dirty="0">
                <a:solidFill>
                  <a:srgbClr val="57585A"/>
                </a:solidFill>
                <a:latin typeface="Arial" pitchFamily="18" charset="0"/>
                <a:cs typeface="Arial" pitchFamily="18" charset="0"/>
              </a:rPr>
            </a:br>
            <a:r>
              <a:rPr lang="it-IT" sz="499" dirty="0">
                <a:solidFill>
                  <a:srgbClr val="57585A"/>
                </a:solidFill>
                <a:latin typeface="Arial" pitchFamily="18" charset="0"/>
                <a:cs typeface="Arial" pitchFamily="18" charset="0"/>
              </a:rPr>
              <a:t>sul lato ed estrarre l’unità di alimentazione dalla </a:t>
            </a:r>
            <a:br>
              <a:rPr lang="it-IT" sz="499" dirty="0">
                <a:solidFill>
                  <a:srgbClr val="57585A"/>
                </a:solidFill>
                <a:latin typeface="Arial" pitchFamily="18" charset="0"/>
                <a:cs typeface="Arial" pitchFamily="18" charset="0"/>
              </a:rPr>
            </a:br>
            <a:r>
              <a:rPr lang="it-IT" sz="499" dirty="0">
                <a:solidFill>
                  <a:srgbClr val="57585A"/>
                </a:solidFill>
                <a:latin typeface="Arial" pitchFamily="18" charset="0"/>
                <a:cs typeface="Arial" pitchFamily="18" charset="0"/>
              </a:rPr>
              <a:t>giuntatrice a fusione.</a:t>
            </a:r>
            <a:endParaRPr lang="en-US" altLang="zh-CN" sz="499" dirty="0">
              <a:solidFill>
                <a:srgbClr val="57585A"/>
              </a:solidFill>
              <a:latin typeface="Arial" pitchFamily="18" charset="0"/>
              <a:cs typeface="Arial" pitchFamily="18" charset="0"/>
            </a:endParaRPr>
          </a:p>
        </p:txBody>
      </p:sp>
      <p:sp>
        <p:nvSpPr>
          <p:cNvPr id="27" name="TextBox 1"/>
          <p:cNvSpPr txBox="1"/>
          <p:nvPr/>
        </p:nvSpPr>
        <p:spPr>
          <a:xfrm>
            <a:off x="8036719" y="2667533"/>
            <a:ext cx="965200" cy="589713"/>
          </a:xfrm>
          <a:prstGeom prst="rect">
            <a:avLst/>
          </a:prstGeom>
          <a:noFill/>
        </p:spPr>
        <p:txBody>
          <a:bodyPr wrap="squar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Inserire la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batteria</a:t>
            </a:r>
          </a:p>
          <a:p>
            <a:pPr>
              <a:lnSpc>
                <a:spcPts val="700"/>
              </a:lnSpc>
              <a:tabLst/>
            </a:pPr>
            <a:r>
              <a:rPr lang="it-IT" altLang="zh-CN" sz="499" dirty="0">
                <a:solidFill>
                  <a:srgbClr val="57585A"/>
                </a:solidFill>
                <a:latin typeface="Arial" pitchFamily="18" charset="0"/>
                <a:cs typeface="Arial" pitchFamily="18" charset="0"/>
              </a:rPr>
              <a:t>Inserire la batteria nello slot </a:t>
            </a:r>
            <a:br>
              <a:rPr lang="it-IT" altLang="zh-CN" sz="499" dirty="0">
                <a:solidFill>
                  <a:srgbClr val="57585A"/>
                </a:solidFill>
                <a:latin typeface="Arial" pitchFamily="18" charset="0"/>
                <a:cs typeface="Arial" pitchFamily="18" charset="0"/>
              </a:rPr>
            </a:br>
            <a:r>
              <a:rPr lang="it-IT" altLang="zh-CN" sz="499" dirty="0">
                <a:solidFill>
                  <a:srgbClr val="57585A"/>
                </a:solidFill>
                <a:latin typeface="Arial" pitchFamily="18" charset="0"/>
                <a:cs typeface="Arial" pitchFamily="18" charset="0"/>
              </a:rPr>
              <a:t>dell’unità di alimentazione finché non si sente un clic che indica l’inserimento nella posizione corretta.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296233" y="3644894"/>
            <a:ext cx="16289" cy="200103"/>
          </a:xfrm>
          <a:custGeom>
            <a:avLst/>
            <a:gdLst>
              <a:gd name="connsiteX0" fmla="*/ 6350 w 16289"/>
              <a:gd name="connsiteY0" fmla="*/ 6350 h 200103"/>
              <a:gd name="connsiteX1" fmla="*/ 6350 w 16289"/>
              <a:gd name="connsiteY1" fmla="*/ 193753 h 200103"/>
            </a:gdLst>
            <a:ahLst/>
            <a:cxnLst>
              <a:cxn ang="0">
                <a:pos x="connsiteX0" y="connsiteY0"/>
              </a:cxn>
              <a:cxn ang="1">
                <a:pos x="connsiteX1" y="connsiteY1"/>
              </a:cxn>
            </a:cxnLst>
            <a:rect l="l" t="t" r="r" b="b"/>
            <a:pathLst>
              <a:path w="16289" h="200103">
                <a:moveTo>
                  <a:pt x="6350" y="6350"/>
                </a:moveTo>
                <a:lnTo>
                  <a:pt x="6350" y="193753"/>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020233" y="857630"/>
            <a:ext cx="645246" cy="871654"/>
          </a:xfrm>
          <a:custGeom>
            <a:avLst/>
            <a:gdLst>
              <a:gd name="connsiteX0" fmla="*/ 602089 w 645246"/>
              <a:gd name="connsiteY0" fmla="*/ 871654 h 871654"/>
              <a:gd name="connsiteX1" fmla="*/ 43144 w 645246"/>
              <a:gd name="connsiteY1" fmla="*/ 871654 h 871654"/>
              <a:gd name="connsiteX2" fmla="*/ 0 w 645246"/>
              <a:gd name="connsiteY2" fmla="*/ 827263 h 871654"/>
              <a:gd name="connsiteX3" fmla="*/ 0 w 645246"/>
              <a:gd name="connsiteY3" fmla="*/ 44378 h 871654"/>
              <a:gd name="connsiteX4" fmla="*/ 43144 w 645246"/>
              <a:gd name="connsiteY4" fmla="*/ 0 h 871654"/>
              <a:gd name="connsiteX5" fmla="*/ 602089 w 645246"/>
              <a:gd name="connsiteY5" fmla="*/ 0 h 871654"/>
              <a:gd name="connsiteX6" fmla="*/ 645246 w 645246"/>
              <a:gd name="connsiteY6" fmla="*/ 44378 h 871654"/>
              <a:gd name="connsiteX7" fmla="*/ 645246 w 645246"/>
              <a:gd name="connsiteY7" fmla="*/ 827263 h 871654"/>
              <a:gd name="connsiteX8" fmla="*/ 602089 w 645246"/>
              <a:gd name="connsiteY8" fmla="*/ 871654 h 8716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645246" h="871654">
                <a:moveTo>
                  <a:pt x="602089" y="871654"/>
                </a:moveTo>
                <a:lnTo>
                  <a:pt x="43144" y="871654"/>
                </a:lnTo>
                <a:cubicBezTo>
                  <a:pt x="19310" y="871654"/>
                  <a:pt x="0" y="851788"/>
                  <a:pt x="0" y="827263"/>
                </a:cubicBezTo>
                <a:lnTo>
                  <a:pt x="0" y="44378"/>
                </a:lnTo>
                <a:cubicBezTo>
                  <a:pt x="0" y="19878"/>
                  <a:pt x="19310" y="0"/>
                  <a:pt x="43144" y="0"/>
                </a:cubicBezTo>
                <a:lnTo>
                  <a:pt x="602089" y="0"/>
                </a:lnTo>
                <a:cubicBezTo>
                  <a:pt x="625923" y="0"/>
                  <a:pt x="645246" y="19878"/>
                  <a:pt x="645246" y="44378"/>
                </a:cubicBezTo>
                <a:lnTo>
                  <a:pt x="645246" y="827263"/>
                </a:lnTo>
                <a:cubicBezTo>
                  <a:pt x="645246" y="851788"/>
                  <a:pt x="625923" y="871654"/>
                  <a:pt x="602089" y="871654"/>
                </a:cubicBezTo>
              </a:path>
            </a:pathLst>
          </a:custGeom>
          <a:solidFill>
            <a:srgbClr val="80828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3186072" y="1130099"/>
            <a:ext cx="215732" cy="221918"/>
          </a:xfrm>
          <a:custGeom>
            <a:avLst/>
            <a:gdLst>
              <a:gd name="connsiteX0" fmla="*/ 215732 w 215732"/>
              <a:gd name="connsiteY0" fmla="*/ 110959 h 221918"/>
              <a:gd name="connsiteX1" fmla="*/ 107866 w 215732"/>
              <a:gd name="connsiteY1" fmla="*/ 221918 h 221918"/>
              <a:gd name="connsiteX2" fmla="*/ 0 w 215732"/>
              <a:gd name="connsiteY2" fmla="*/ 110959 h 221918"/>
              <a:gd name="connsiteX3" fmla="*/ 107866 w 215732"/>
              <a:gd name="connsiteY3" fmla="*/ 0 h 221918"/>
              <a:gd name="connsiteX4" fmla="*/ 215732 w 215732"/>
              <a:gd name="connsiteY4" fmla="*/ 110959 h 22191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5732" h="221918">
                <a:moveTo>
                  <a:pt x="215732" y="110959"/>
                </a:moveTo>
                <a:cubicBezTo>
                  <a:pt x="215732" y="172246"/>
                  <a:pt x="167444" y="221918"/>
                  <a:pt x="107866" y="221918"/>
                </a:cubicBezTo>
                <a:cubicBezTo>
                  <a:pt x="48288" y="221918"/>
                  <a:pt x="0" y="172246"/>
                  <a:pt x="0" y="110959"/>
                </a:cubicBezTo>
                <a:cubicBezTo>
                  <a:pt x="0" y="49672"/>
                  <a:pt x="48288" y="0"/>
                  <a:pt x="107866" y="0"/>
                </a:cubicBezTo>
                <a:cubicBezTo>
                  <a:pt x="167444" y="0"/>
                  <a:pt x="215732" y="49672"/>
                  <a:pt x="215732" y="110959"/>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480915" y="1119002"/>
            <a:ext cx="57525" cy="59179"/>
          </a:xfrm>
          <a:custGeom>
            <a:avLst/>
            <a:gdLst>
              <a:gd name="connsiteX0" fmla="*/ 57525 w 57525"/>
              <a:gd name="connsiteY0" fmla="*/ 29589 h 59179"/>
              <a:gd name="connsiteX1" fmla="*/ 28749 w 57525"/>
              <a:gd name="connsiteY1" fmla="*/ 59179 h 59179"/>
              <a:gd name="connsiteX2" fmla="*/ 0 w 57525"/>
              <a:gd name="connsiteY2" fmla="*/ 29589 h 59179"/>
              <a:gd name="connsiteX3" fmla="*/ 28749 w 57525"/>
              <a:gd name="connsiteY3" fmla="*/ 0 h 59179"/>
              <a:gd name="connsiteX4" fmla="*/ 57525 w 57525"/>
              <a:gd name="connsiteY4" fmla="*/ 29589 h 591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79">
                <a:moveTo>
                  <a:pt x="57525" y="29589"/>
                </a:moveTo>
                <a:cubicBezTo>
                  <a:pt x="57525" y="45927"/>
                  <a:pt x="44639" y="59179"/>
                  <a:pt x="28749" y="59179"/>
                </a:cubicBezTo>
                <a:cubicBezTo>
                  <a:pt x="12886" y="59179"/>
                  <a:pt x="0" y="45927"/>
                  <a:pt x="0" y="29589"/>
                </a:cubicBezTo>
                <a:cubicBezTo>
                  <a:pt x="0" y="13239"/>
                  <a:pt x="12886" y="0"/>
                  <a:pt x="28749" y="0"/>
                </a:cubicBezTo>
                <a:cubicBezTo>
                  <a:pt x="44639" y="0"/>
                  <a:pt x="57525" y="13239"/>
                  <a:pt x="57525" y="295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3480915" y="1242289"/>
            <a:ext cx="57525" cy="59179"/>
          </a:xfrm>
          <a:custGeom>
            <a:avLst/>
            <a:gdLst>
              <a:gd name="connsiteX0" fmla="*/ 57525 w 57525"/>
              <a:gd name="connsiteY0" fmla="*/ 29589 h 59179"/>
              <a:gd name="connsiteX1" fmla="*/ 28749 w 57525"/>
              <a:gd name="connsiteY1" fmla="*/ 59179 h 59179"/>
              <a:gd name="connsiteX2" fmla="*/ 0 w 57525"/>
              <a:gd name="connsiteY2" fmla="*/ 29589 h 59179"/>
              <a:gd name="connsiteX3" fmla="*/ 28749 w 57525"/>
              <a:gd name="connsiteY3" fmla="*/ 0 h 59179"/>
              <a:gd name="connsiteX4" fmla="*/ 57525 w 57525"/>
              <a:gd name="connsiteY4" fmla="*/ 29589 h 591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79">
                <a:moveTo>
                  <a:pt x="57525" y="29589"/>
                </a:moveTo>
                <a:cubicBezTo>
                  <a:pt x="57525" y="45927"/>
                  <a:pt x="44639" y="59179"/>
                  <a:pt x="28749" y="59179"/>
                </a:cubicBezTo>
                <a:cubicBezTo>
                  <a:pt x="12886" y="59179"/>
                  <a:pt x="0" y="45927"/>
                  <a:pt x="0" y="29589"/>
                </a:cubicBezTo>
                <a:cubicBezTo>
                  <a:pt x="0" y="13239"/>
                  <a:pt x="12886" y="0"/>
                  <a:pt x="28749" y="0"/>
                </a:cubicBezTo>
                <a:cubicBezTo>
                  <a:pt x="44639" y="0"/>
                  <a:pt x="57525" y="13239"/>
                  <a:pt x="57525" y="295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480915" y="1365575"/>
            <a:ext cx="57525" cy="59179"/>
          </a:xfrm>
          <a:custGeom>
            <a:avLst/>
            <a:gdLst>
              <a:gd name="connsiteX0" fmla="*/ 57525 w 57525"/>
              <a:gd name="connsiteY0" fmla="*/ 29589 h 59179"/>
              <a:gd name="connsiteX1" fmla="*/ 28749 w 57525"/>
              <a:gd name="connsiteY1" fmla="*/ 59179 h 59179"/>
              <a:gd name="connsiteX2" fmla="*/ 0 w 57525"/>
              <a:gd name="connsiteY2" fmla="*/ 29589 h 59179"/>
              <a:gd name="connsiteX3" fmla="*/ 28749 w 57525"/>
              <a:gd name="connsiteY3" fmla="*/ 0 h 59179"/>
              <a:gd name="connsiteX4" fmla="*/ 57525 w 57525"/>
              <a:gd name="connsiteY4" fmla="*/ 29589 h 591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79">
                <a:moveTo>
                  <a:pt x="57525" y="29589"/>
                </a:moveTo>
                <a:cubicBezTo>
                  <a:pt x="57525" y="45927"/>
                  <a:pt x="44639" y="59179"/>
                  <a:pt x="28749" y="59179"/>
                </a:cubicBezTo>
                <a:cubicBezTo>
                  <a:pt x="12886" y="59179"/>
                  <a:pt x="0" y="45927"/>
                  <a:pt x="0" y="29589"/>
                </a:cubicBezTo>
                <a:cubicBezTo>
                  <a:pt x="0" y="13239"/>
                  <a:pt x="12886" y="0"/>
                  <a:pt x="28749" y="0"/>
                </a:cubicBezTo>
                <a:cubicBezTo>
                  <a:pt x="44639" y="0"/>
                  <a:pt x="57525" y="13239"/>
                  <a:pt x="57525" y="295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480915" y="1488870"/>
            <a:ext cx="57525" cy="59179"/>
          </a:xfrm>
          <a:custGeom>
            <a:avLst/>
            <a:gdLst>
              <a:gd name="connsiteX0" fmla="*/ 57525 w 57525"/>
              <a:gd name="connsiteY0" fmla="*/ 29589 h 59179"/>
              <a:gd name="connsiteX1" fmla="*/ 28749 w 57525"/>
              <a:gd name="connsiteY1" fmla="*/ 59179 h 59179"/>
              <a:gd name="connsiteX2" fmla="*/ 0 w 57525"/>
              <a:gd name="connsiteY2" fmla="*/ 29589 h 59179"/>
              <a:gd name="connsiteX3" fmla="*/ 28749 w 57525"/>
              <a:gd name="connsiteY3" fmla="*/ 0 h 59179"/>
              <a:gd name="connsiteX4" fmla="*/ 57525 w 57525"/>
              <a:gd name="connsiteY4" fmla="*/ 29589 h 591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79">
                <a:moveTo>
                  <a:pt x="57525" y="29589"/>
                </a:moveTo>
                <a:cubicBezTo>
                  <a:pt x="57525" y="45927"/>
                  <a:pt x="44639" y="59179"/>
                  <a:pt x="28749" y="59179"/>
                </a:cubicBezTo>
                <a:cubicBezTo>
                  <a:pt x="12886" y="59179"/>
                  <a:pt x="0" y="45927"/>
                  <a:pt x="0" y="29589"/>
                </a:cubicBezTo>
                <a:cubicBezTo>
                  <a:pt x="0" y="13239"/>
                  <a:pt x="12886" y="0"/>
                  <a:pt x="28749" y="0"/>
                </a:cubicBezTo>
                <a:cubicBezTo>
                  <a:pt x="44639" y="0"/>
                  <a:pt x="57525" y="13239"/>
                  <a:pt x="57525" y="295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3201698" y="1433757"/>
            <a:ext cx="106333" cy="197964"/>
          </a:xfrm>
          <a:custGeom>
            <a:avLst/>
            <a:gdLst>
              <a:gd name="connsiteX0" fmla="*/ 76898 w 106333"/>
              <a:gd name="connsiteY0" fmla="*/ 0 h 197964"/>
              <a:gd name="connsiteX1" fmla="*/ 0 w 106333"/>
              <a:gd name="connsiteY1" fmla="*/ 102670 h 197964"/>
              <a:gd name="connsiteX2" fmla="*/ 54927 w 106333"/>
              <a:gd name="connsiteY2" fmla="*/ 106008 h 197964"/>
              <a:gd name="connsiteX3" fmla="*/ 7184 w 106333"/>
              <a:gd name="connsiteY3" fmla="*/ 197964 h 197964"/>
              <a:gd name="connsiteX4" fmla="*/ 106333 w 106333"/>
              <a:gd name="connsiteY4" fmla="*/ 81102 h 197964"/>
              <a:gd name="connsiteX5" fmla="*/ 51417 w 106333"/>
              <a:gd name="connsiteY5" fmla="*/ 84834 h 197964"/>
              <a:gd name="connsiteX6" fmla="*/ 76898 w 106333"/>
              <a:gd name="connsiteY6" fmla="*/ 0 h 1979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6333" h="197964">
                <a:moveTo>
                  <a:pt x="76898" y="0"/>
                </a:moveTo>
                <a:lnTo>
                  <a:pt x="0" y="102670"/>
                </a:lnTo>
                <a:lnTo>
                  <a:pt x="54927" y="106008"/>
                </a:lnTo>
                <a:lnTo>
                  <a:pt x="7184" y="197964"/>
                </a:lnTo>
                <a:lnTo>
                  <a:pt x="106333" y="81102"/>
                </a:lnTo>
                <a:lnTo>
                  <a:pt x="51417" y="84834"/>
                </a:lnTo>
                <a:lnTo>
                  <a:pt x="76898"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255221" y="1216399"/>
            <a:ext cx="36897" cy="50560"/>
          </a:xfrm>
          <a:custGeom>
            <a:avLst/>
            <a:gdLst>
              <a:gd name="connsiteX0" fmla="*/ 4396 w 36897"/>
              <a:gd name="connsiteY0" fmla="*/ 0 h 50560"/>
              <a:gd name="connsiteX1" fmla="*/ 13367 w 36897"/>
              <a:gd name="connsiteY1" fmla="*/ 0 h 50560"/>
              <a:gd name="connsiteX2" fmla="*/ 9350 w 36897"/>
              <a:gd name="connsiteY2" fmla="*/ 30427 h 50560"/>
              <a:gd name="connsiteX3" fmla="*/ 8818 w 36897"/>
              <a:gd name="connsiteY3" fmla="*/ 36076 h 50560"/>
              <a:gd name="connsiteX4" fmla="*/ 10504 w 36897"/>
              <a:gd name="connsiteY4" fmla="*/ 40405 h 50560"/>
              <a:gd name="connsiteX5" fmla="*/ 15382 w 36897"/>
              <a:gd name="connsiteY5" fmla="*/ 41979 h 50560"/>
              <a:gd name="connsiteX6" fmla="*/ 19867 w 36897"/>
              <a:gd name="connsiteY6" fmla="*/ 40786 h 50560"/>
              <a:gd name="connsiteX7" fmla="*/ 22186 w 36897"/>
              <a:gd name="connsiteY7" fmla="*/ 37904 h 50560"/>
              <a:gd name="connsiteX8" fmla="*/ 23846 w 36897"/>
              <a:gd name="connsiteY8" fmla="*/ 29831 h 50560"/>
              <a:gd name="connsiteX9" fmla="*/ 27837 w 36897"/>
              <a:gd name="connsiteY9" fmla="*/ 0 h 50560"/>
              <a:gd name="connsiteX10" fmla="*/ 36897 w 36897"/>
              <a:gd name="connsiteY10" fmla="*/ 0 h 50560"/>
              <a:gd name="connsiteX11" fmla="*/ 33020 w 36897"/>
              <a:gd name="connsiteY11" fmla="*/ 29437 h 50560"/>
              <a:gd name="connsiteX12" fmla="*/ 29852 w 36897"/>
              <a:gd name="connsiteY12" fmla="*/ 42474 h 50560"/>
              <a:gd name="connsiteX13" fmla="*/ 24213 w 36897"/>
              <a:gd name="connsiteY13" fmla="*/ 48491 h 50560"/>
              <a:gd name="connsiteX14" fmla="*/ 15179 w 36897"/>
              <a:gd name="connsiteY14" fmla="*/ 50560 h 50560"/>
              <a:gd name="connsiteX15" fmla="*/ 4016 w 36897"/>
              <a:gd name="connsiteY15" fmla="*/ 46638 h 50560"/>
              <a:gd name="connsiteX16" fmla="*/ 0 w 36897"/>
              <a:gd name="connsiteY16" fmla="*/ 35911 h 50560"/>
              <a:gd name="connsiteX17" fmla="*/ 798 w 36897"/>
              <a:gd name="connsiteY17" fmla="*/ 27190 h 50560"/>
              <a:gd name="connsiteX18" fmla="*/ 4396 w 36897"/>
              <a:gd name="connsiteY18" fmla="*/ 0 h 5056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36897" h="50560">
                <a:moveTo>
                  <a:pt x="4396" y="0"/>
                </a:moveTo>
                <a:lnTo>
                  <a:pt x="13367" y="0"/>
                </a:lnTo>
                <a:lnTo>
                  <a:pt x="9350" y="30427"/>
                </a:lnTo>
                <a:cubicBezTo>
                  <a:pt x="9021" y="33093"/>
                  <a:pt x="8818" y="34984"/>
                  <a:pt x="8818" y="36076"/>
                </a:cubicBezTo>
                <a:cubicBezTo>
                  <a:pt x="8818" y="37917"/>
                  <a:pt x="9401" y="39377"/>
                  <a:pt x="10504" y="40405"/>
                </a:cubicBezTo>
                <a:cubicBezTo>
                  <a:pt x="11631" y="41459"/>
                  <a:pt x="13253" y="41979"/>
                  <a:pt x="15382" y="41979"/>
                </a:cubicBezTo>
                <a:cubicBezTo>
                  <a:pt x="17092" y="41979"/>
                  <a:pt x="18600" y="41585"/>
                  <a:pt x="19867" y="40786"/>
                </a:cubicBezTo>
                <a:cubicBezTo>
                  <a:pt x="20843" y="40214"/>
                  <a:pt x="21603" y="39262"/>
                  <a:pt x="22186" y="37904"/>
                </a:cubicBezTo>
                <a:cubicBezTo>
                  <a:pt x="22756" y="36546"/>
                  <a:pt x="23301" y="33855"/>
                  <a:pt x="23846" y="29831"/>
                </a:cubicBezTo>
                <a:lnTo>
                  <a:pt x="27837" y="0"/>
                </a:lnTo>
                <a:lnTo>
                  <a:pt x="36897" y="0"/>
                </a:lnTo>
                <a:lnTo>
                  <a:pt x="33020" y="29437"/>
                </a:lnTo>
                <a:cubicBezTo>
                  <a:pt x="32208" y="35505"/>
                  <a:pt x="31169" y="39834"/>
                  <a:pt x="29852" y="42474"/>
                </a:cubicBezTo>
                <a:cubicBezTo>
                  <a:pt x="28547" y="45114"/>
                  <a:pt x="26659" y="47107"/>
                  <a:pt x="24213" y="48491"/>
                </a:cubicBezTo>
                <a:cubicBezTo>
                  <a:pt x="21742" y="49887"/>
                  <a:pt x="18727" y="50560"/>
                  <a:pt x="15179" y="50560"/>
                </a:cubicBezTo>
                <a:cubicBezTo>
                  <a:pt x="10415" y="50560"/>
                  <a:pt x="6677" y="49240"/>
                  <a:pt x="4016" y="46638"/>
                </a:cubicBezTo>
                <a:cubicBezTo>
                  <a:pt x="1342" y="44023"/>
                  <a:pt x="0" y="40443"/>
                  <a:pt x="0" y="35911"/>
                </a:cubicBezTo>
                <a:cubicBezTo>
                  <a:pt x="0" y="33931"/>
                  <a:pt x="253" y="31037"/>
                  <a:pt x="798" y="27190"/>
                </a:cubicBezTo>
                <a:lnTo>
                  <a:pt x="4396" y="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293359" y="1215160"/>
            <a:ext cx="33628" cy="51804"/>
          </a:xfrm>
          <a:custGeom>
            <a:avLst/>
            <a:gdLst>
              <a:gd name="connsiteX0" fmla="*/ 33628 w 33628"/>
              <a:gd name="connsiteY0" fmla="*/ 8111 h 51804"/>
              <a:gd name="connsiteX1" fmla="*/ 27077 w 33628"/>
              <a:gd name="connsiteY1" fmla="*/ 14077 h 51804"/>
              <a:gd name="connsiteX2" fmla="*/ 19538 w 33628"/>
              <a:gd name="connsiteY2" fmla="*/ 8708 h 51804"/>
              <a:gd name="connsiteX3" fmla="*/ 16687 w 33628"/>
              <a:gd name="connsiteY3" fmla="*/ 9761 h 51804"/>
              <a:gd name="connsiteX4" fmla="*/ 15547 w 33628"/>
              <a:gd name="connsiteY4" fmla="*/ 12300 h 51804"/>
              <a:gd name="connsiteX5" fmla="*/ 16573 w 33628"/>
              <a:gd name="connsiteY5" fmla="*/ 15359 h 51804"/>
              <a:gd name="connsiteX6" fmla="*/ 22895 w 33628"/>
              <a:gd name="connsiteY6" fmla="*/ 22760 h 51804"/>
              <a:gd name="connsiteX7" fmla="*/ 26570 w 33628"/>
              <a:gd name="connsiteY7" fmla="*/ 27089 h 51804"/>
              <a:gd name="connsiteX8" fmla="*/ 29636 w 33628"/>
              <a:gd name="connsiteY8" fmla="*/ 32598 h 51804"/>
              <a:gd name="connsiteX9" fmla="*/ 30561 w 33628"/>
              <a:gd name="connsiteY9" fmla="*/ 37815 h 51804"/>
              <a:gd name="connsiteX10" fmla="*/ 26443 w 33628"/>
              <a:gd name="connsiteY10" fmla="*/ 47767 h 51804"/>
              <a:gd name="connsiteX11" fmla="*/ 15926 w 33628"/>
              <a:gd name="connsiteY11" fmla="*/ 51804 h 51804"/>
              <a:gd name="connsiteX12" fmla="*/ 0 w 33628"/>
              <a:gd name="connsiteY12" fmla="*/ 42245 h 51804"/>
              <a:gd name="connsiteX13" fmla="*/ 6905 w 33628"/>
              <a:gd name="connsiteY13" fmla="*/ 36508 h 51804"/>
              <a:gd name="connsiteX14" fmla="*/ 15926 w 33628"/>
              <a:gd name="connsiteY14" fmla="*/ 43045 h 51804"/>
              <a:gd name="connsiteX15" fmla="*/ 19817 w 33628"/>
              <a:gd name="connsiteY15" fmla="*/ 41509 h 51804"/>
              <a:gd name="connsiteX16" fmla="*/ 21401 w 33628"/>
              <a:gd name="connsiteY16" fmla="*/ 37777 h 51804"/>
              <a:gd name="connsiteX17" fmla="*/ 20450 w 33628"/>
              <a:gd name="connsiteY17" fmla="*/ 34299 h 51804"/>
              <a:gd name="connsiteX18" fmla="*/ 14951 w 33628"/>
              <a:gd name="connsiteY18" fmla="*/ 27584 h 51804"/>
              <a:gd name="connsiteX19" fmla="*/ 8654 w 33628"/>
              <a:gd name="connsiteY19" fmla="*/ 19751 h 51804"/>
              <a:gd name="connsiteX20" fmla="*/ 6639 w 33628"/>
              <a:gd name="connsiteY20" fmla="*/ 12694 h 51804"/>
              <a:gd name="connsiteX21" fmla="*/ 9528 w 33628"/>
              <a:gd name="connsiteY21" fmla="*/ 4519 h 51804"/>
              <a:gd name="connsiteX22" fmla="*/ 19373 w 33628"/>
              <a:gd name="connsiteY22" fmla="*/ 0 h 51804"/>
              <a:gd name="connsiteX23" fmla="*/ 33628 w 33628"/>
              <a:gd name="connsiteY23" fmla="*/ 8111 h 518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33628" h="51804">
                <a:moveTo>
                  <a:pt x="33628" y="8111"/>
                </a:moveTo>
                <a:lnTo>
                  <a:pt x="27077" y="14077"/>
                </a:lnTo>
                <a:cubicBezTo>
                  <a:pt x="24378" y="10510"/>
                  <a:pt x="21869" y="8708"/>
                  <a:pt x="19538" y="8708"/>
                </a:cubicBezTo>
                <a:cubicBezTo>
                  <a:pt x="18385" y="8708"/>
                  <a:pt x="17447" y="9050"/>
                  <a:pt x="16687" y="9761"/>
                </a:cubicBezTo>
                <a:cubicBezTo>
                  <a:pt x="15901" y="10485"/>
                  <a:pt x="15547" y="11323"/>
                  <a:pt x="15547" y="12300"/>
                </a:cubicBezTo>
                <a:cubicBezTo>
                  <a:pt x="15547" y="13214"/>
                  <a:pt x="15876" y="14230"/>
                  <a:pt x="16573" y="15359"/>
                </a:cubicBezTo>
                <a:cubicBezTo>
                  <a:pt x="17283" y="16464"/>
                  <a:pt x="19373" y="18939"/>
                  <a:pt x="22895" y="22760"/>
                </a:cubicBezTo>
                <a:cubicBezTo>
                  <a:pt x="24758" y="24791"/>
                  <a:pt x="26000" y="26238"/>
                  <a:pt x="26570" y="27089"/>
                </a:cubicBezTo>
                <a:cubicBezTo>
                  <a:pt x="27976" y="29056"/>
                  <a:pt x="29003" y="30884"/>
                  <a:pt x="29636" y="32598"/>
                </a:cubicBezTo>
                <a:cubicBezTo>
                  <a:pt x="30245" y="34324"/>
                  <a:pt x="30561" y="36051"/>
                  <a:pt x="30561" y="37815"/>
                </a:cubicBezTo>
                <a:cubicBezTo>
                  <a:pt x="30561" y="41776"/>
                  <a:pt x="29180" y="45089"/>
                  <a:pt x="26443" y="47767"/>
                </a:cubicBezTo>
                <a:cubicBezTo>
                  <a:pt x="23719" y="50446"/>
                  <a:pt x="20222" y="51804"/>
                  <a:pt x="15926" y="51804"/>
                </a:cubicBezTo>
                <a:cubicBezTo>
                  <a:pt x="9401" y="51804"/>
                  <a:pt x="4092" y="48618"/>
                  <a:pt x="0" y="42245"/>
                </a:cubicBezTo>
                <a:lnTo>
                  <a:pt x="6905" y="36508"/>
                </a:lnTo>
                <a:cubicBezTo>
                  <a:pt x="9680" y="40862"/>
                  <a:pt x="12683" y="43045"/>
                  <a:pt x="15926" y="43045"/>
                </a:cubicBezTo>
                <a:cubicBezTo>
                  <a:pt x="17460" y="43045"/>
                  <a:pt x="18777" y="42538"/>
                  <a:pt x="19817" y="41509"/>
                </a:cubicBezTo>
                <a:cubicBezTo>
                  <a:pt x="20881" y="40481"/>
                  <a:pt x="21401" y="39224"/>
                  <a:pt x="21401" y="37777"/>
                </a:cubicBezTo>
                <a:cubicBezTo>
                  <a:pt x="21401" y="36647"/>
                  <a:pt x="21096" y="35492"/>
                  <a:pt x="20450" y="34299"/>
                </a:cubicBezTo>
                <a:cubicBezTo>
                  <a:pt x="19791" y="33106"/>
                  <a:pt x="17967" y="30872"/>
                  <a:pt x="14951" y="27584"/>
                </a:cubicBezTo>
                <a:cubicBezTo>
                  <a:pt x="11745" y="24118"/>
                  <a:pt x="9667" y="21503"/>
                  <a:pt x="8654" y="19751"/>
                </a:cubicBezTo>
                <a:cubicBezTo>
                  <a:pt x="7323" y="17340"/>
                  <a:pt x="6639" y="15004"/>
                  <a:pt x="6639" y="12694"/>
                </a:cubicBezTo>
                <a:cubicBezTo>
                  <a:pt x="6639" y="9660"/>
                  <a:pt x="7602" y="6930"/>
                  <a:pt x="9528" y="4519"/>
                </a:cubicBezTo>
                <a:cubicBezTo>
                  <a:pt x="11973" y="1497"/>
                  <a:pt x="15242" y="0"/>
                  <a:pt x="19373" y="0"/>
                </a:cubicBezTo>
                <a:cubicBezTo>
                  <a:pt x="25050" y="0"/>
                  <a:pt x="29801" y="2703"/>
                  <a:pt x="33628" y="8111"/>
                </a:cubicBez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3330771" y="1216399"/>
            <a:ext cx="41053" cy="49316"/>
          </a:xfrm>
          <a:custGeom>
            <a:avLst/>
            <a:gdLst>
              <a:gd name="connsiteX0" fmla="*/ 6537 w 41053"/>
              <a:gd name="connsiteY0" fmla="*/ 0 h 49316"/>
              <a:gd name="connsiteX1" fmla="*/ 15572 w 41053"/>
              <a:gd name="connsiteY1" fmla="*/ 0 h 49316"/>
              <a:gd name="connsiteX2" fmla="*/ 13075 w 41053"/>
              <a:gd name="connsiteY2" fmla="*/ 18609 h 49316"/>
              <a:gd name="connsiteX3" fmla="*/ 29510 w 41053"/>
              <a:gd name="connsiteY3" fmla="*/ 18609 h 49316"/>
              <a:gd name="connsiteX4" fmla="*/ 31993 w 41053"/>
              <a:gd name="connsiteY4" fmla="*/ 0 h 49316"/>
              <a:gd name="connsiteX5" fmla="*/ 41053 w 41053"/>
              <a:gd name="connsiteY5" fmla="*/ 0 h 49316"/>
              <a:gd name="connsiteX6" fmla="*/ 34438 w 41053"/>
              <a:gd name="connsiteY6" fmla="*/ 49316 h 49316"/>
              <a:gd name="connsiteX7" fmla="*/ 25430 w 41053"/>
              <a:gd name="connsiteY7" fmla="*/ 49316 h 49316"/>
              <a:gd name="connsiteX8" fmla="*/ 28420 w 41053"/>
              <a:gd name="connsiteY8" fmla="*/ 26911 h 49316"/>
              <a:gd name="connsiteX9" fmla="*/ 11973 w 41053"/>
              <a:gd name="connsiteY9" fmla="*/ 26911 h 49316"/>
              <a:gd name="connsiteX10" fmla="*/ 8945 w 41053"/>
              <a:gd name="connsiteY10" fmla="*/ 49316 h 49316"/>
              <a:gd name="connsiteX11" fmla="*/ 0 w 41053"/>
              <a:gd name="connsiteY11" fmla="*/ 49316 h 49316"/>
              <a:gd name="connsiteX12" fmla="*/ 6537 w 41053"/>
              <a:gd name="connsiteY12" fmla="*/ 0 h 493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1053" h="49316">
                <a:moveTo>
                  <a:pt x="6537" y="0"/>
                </a:moveTo>
                <a:lnTo>
                  <a:pt x="15572" y="0"/>
                </a:lnTo>
                <a:lnTo>
                  <a:pt x="13075" y="18609"/>
                </a:lnTo>
                <a:lnTo>
                  <a:pt x="29510" y="18609"/>
                </a:lnTo>
                <a:lnTo>
                  <a:pt x="31993" y="0"/>
                </a:lnTo>
                <a:lnTo>
                  <a:pt x="41053" y="0"/>
                </a:lnTo>
                <a:lnTo>
                  <a:pt x="34438" y="49316"/>
                </a:lnTo>
                <a:lnTo>
                  <a:pt x="25430" y="49316"/>
                </a:lnTo>
                <a:lnTo>
                  <a:pt x="28420" y="26911"/>
                </a:lnTo>
                <a:lnTo>
                  <a:pt x="11973" y="26911"/>
                </a:lnTo>
                <a:lnTo>
                  <a:pt x="8945" y="49316"/>
                </a:lnTo>
                <a:lnTo>
                  <a:pt x="0" y="49316"/>
                </a:lnTo>
                <a:lnTo>
                  <a:pt x="6537" y="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3341558" y="4913792"/>
            <a:ext cx="645246" cy="871654"/>
          </a:xfrm>
          <a:custGeom>
            <a:avLst/>
            <a:gdLst>
              <a:gd name="connsiteX0" fmla="*/ 602090 w 645246"/>
              <a:gd name="connsiteY0" fmla="*/ 871654 h 871654"/>
              <a:gd name="connsiteX1" fmla="*/ 43144 w 645246"/>
              <a:gd name="connsiteY1" fmla="*/ 871654 h 871654"/>
              <a:gd name="connsiteX2" fmla="*/ 0 w 645246"/>
              <a:gd name="connsiteY2" fmla="*/ 827263 h 871654"/>
              <a:gd name="connsiteX3" fmla="*/ 0 w 645246"/>
              <a:gd name="connsiteY3" fmla="*/ 44378 h 871654"/>
              <a:gd name="connsiteX4" fmla="*/ 43144 w 645246"/>
              <a:gd name="connsiteY4" fmla="*/ 0 h 871654"/>
              <a:gd name="connsiteX5" fmla="*/ 602090 w 645246"/>
              <a:gd name="connsiteY5" fmla="*/ 0 h 871654"/>
              <a:gd name="connsiteX6" fmla="*/ 645246 w 645246"/>
              <a:gd name="connsiteY6" fmla="*/ 44378 h 871654"/>
              <a:gd name="connsiteX7" fmla="*/ 645246 w 645246"/>
              <a:gd name="connsiteY7" fmla="*/ 827263 h 871654"/>
              <a:gd name="connsiteX8" fmla="*/ 602090 w 645246"/>
              <a:gd name="connsiteY8" fmla="*/ 871654 h 8716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645246" h="871654">
                <a:moveTo>
                  <a:pt x="602090" y="871654"/>
                </a:moveTo>
                <a:lnTo>
                  <a:pt x="43144" y="871654"/>
                </a:lnTo>
                <a:cubicBezTo>
                  <a:pt x="19310" y="871654"/>
                  <a:pt x="0" y="851788"/>
                  <a:pt x="0" y="827263"/>
                </a:cubicBezTo>
                <a:lnTo>
                  <a:pt x="0" y="44378"/>
                </a:lnTo>
                <a:cubicBezTo>
                  <a:pt x="0" y="19879"/>
                  <a:pt x="19310" y="0"/>
                  <a:pt x="43144" y="0"/>
                </a:cubicBezTo>
                <a:lnTo>
                  <a:pt x="602090" y="0"/>
                </a:lnTo>
                <a:cubicBezTo>
                  <a:pt x="625923" y="0"/>
                  <a:pt x="645246" y="19879"/>
                  <a:pt x="645246" y="44378"/>
                </a:cubicBezTo>
                <a:lnTo>
                  <a:pt x="645246" y="827263"/>
                </a:lnTo>
                <a:cubicBezTo>
                  <a:pt x="645246" y="851788"/>
                  <a:pt x="625923" y="871654"/>
                  <a:pt x="602090" y="871654"/>
                </a:cubicBezTo>
              </a:path>
            </a:pathLst>
          </a:custGeom>
          <a:solidFill>
            <a:srgbClr val="80828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3507395" y="5186261"/>
            <a:ext cx="215732" cy="221919"/>
          </a:xfrm>
          <a:custGeom>
            <a:avLst/>
            <a:gdLst>
              <a:gd name="connsiteX0" fmla="*/ 215732 w 215732"/>
              <a:gd name="connsiteY0" fmla="*/ 110959 h 221919"/>
              <a:gd name="connsiteX1" fmla="*/ 107866 w 215732"/>
              <a:gd name="connsiteY1" fmla="*/ 221919 h 221919"/>
              <a:gd name="connsiteX2" fmla="*/ 0 w 215732"/>
              <a:gd name="connsiteY2" fmla="*/ 110959 h 221919"/>
              <a:gd name="connsiteX3" fmla="*/ 107866 w 215732"/>
              <a:gd name="connsiteY3" fmla="*/ 0 h 221919"/>
              <a:gd name="connsiteX4" fmla="*/ 215732 w 215732"/>
              <a:gd name="connsiteY4" fmla="*/ 110959 h 2219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5732" h="221919">
                <a:moveTo>
                  <a:pt x="215732" y="110959"/>
                </a:moveTo>
                <a:cubicBezTo>
                  <a:pt x="215732" y="172246"/>
                  <a:pt x="167444" y="221919"/>
                  <a:pt x="107866" y="221919"/>
                </a:cubicBezTo>
                <a:cubicBezTo>
                  <a:pt x="48288" y="221919"/>
                  <a:pt x="0" y="172246"/>
                  <a:pt x="0" y="110959"/>
                </a:cubicBezTo>
                <a:cubicBezTo>
                  <a:pt x="0" y="49672"/>
                  <a:pt x="48288" y="0"/>
                  <a:pt x="107866" y="0"/>
                </a:cubicBezTo>
                <a:cubicBezTo>
                  <a:pt x="167444" y="0"/>
                  <a:pt x="215732" y="49672"/>
                  <a:pt x="215732" y="110959"/>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3802239" y="5175164"/>
            <a:ext cx="57525" cy="59180"/>
          </a:xfrm>
          <a:custGeom>
            <a:avLst/>
            <a:gdLst>
              <a:gd name="connsiteX0" fmla="*/ 57525 w 57525"/>
              <a:gd name="connsiteY0" fmla="*/ 29590 h 59180"/>
              <a:gd name="connsiteX1" fmla="*/ 28749 w 57525"/>
              <a:gd name="connsiteY1" fmla="*/ 59180 h 59180"/>
              <a:gd name="connsiteX2" fmla="*/ 0 w 57525"/>
              <a:gd name="connsiteY2" fmla="*/ 29590 h 59180"/>
              <a:gd name="connsiteX3" fmla="*/ 28749 w 57525"/>
              <a:gd name="connsiteY3" fmla="*/ 0 h 59180"/>
              <a:gd name="connsiteX4" fmla="*/ 57525 w 57525"/>
              <a:gd name="connsiteY4" fmla="*/ 29590 h 59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80">
                <a:moveTo>
                  <a:pt x="57525" y="29590"/>
                </a:moveTo>
                <a:cubicBezTo>
                  <a:pt x="57525" y="45927"/>
                  <a:pt x="44639" y="59180"/>
                  <a:pt x="28749" y="59180"/>
                </a:cubicBezTo>
                <a:cubicBezTo>
                  <a:pt x="12886" y="59180"/>
                  <a:pt x="0" y="45927"/>
                  <a:pt x="0" y="29590"/>
                </a:cubicBezTo>
                <a:cubicBezTo>
                  <a:pt x="0" y="13239"/>
                  <a:pt x="12886" y="0"/>
                  <a:pt x="28749" y="0"/>
                </a:cubicBezTo>
                <a:cubicBezTo>
                  <a:pt x="44639" y="0"/>
                  <a:pt x="57525" y="13239"/>
                  <a:pt x="57525" y="2959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3802239" y="5298450"/>
            <a:ext cx="57525" cy="59180"/>
          </a:xfrm>
          <a:custGeom>
            <a:avLst/>
            <a:gdLst>
              <a:gd name="connsiteX0" fmla="*/ 57525 w 57525"/>
              <a:gd name="connsiteY0" fmla="*/ 29590 h 59180"/>
              <a:gd name="connsiteX1" fmla="*/ 28749 w 57525"/>
              <a:gd name="connsiteY1" fmla="*/ 59180 h 59180"/>
              <a:gd name="connsiteX2" fmla="*/ 0 w 57525"/>
              <a:gd name="connsiteY2" fmla="*/ 29590 h 59180"/>
              <a:gd name="connsiteX3" fmla="*/ 28749 w 57525"/>
              <a:gd name="connsiteY3" fmla="*/ 0 h 59180"/>
              <a:gd name="connsiteX4" fmla="*/ 57525 w 57525"/>
              <a:gd name="connsiteY4" fmla="*/ 29590 h 59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80">
                <a:moveTo>
                  <a:pt x="57525" y="29590"/>
                </a:moveTo>
                <a:cubicBezTo>
                  <a:pt x="57525" y="45927"/>
                  <a:pt x="44639" y="59180"/>
                  <a:pt x="28749" y="59180"/>
                </a:cubicBezTo>
                <a:cubicBezTo>
                  <a:pt x="12886" y="59180"/>
                  <a:pt x="0" y="45927"/>
                  <a:pt x="0" y="29590"/>
                </a:cubicBezTo>
                <a:cubicBezTo>
                  <a:pt x="0" y="13239"/>
                  <a:pt x="12886" y="0"/>
                  <a:pt x="28749" y="0"/>
                </a:cubicBezTo>
                <a:cubicBezTo>
                  <a:pt x="44639" y="0"/>
                  <a:pt x="57525" y="13239"/>
                  <a:pt x="57525" y="2959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3802239" y="5421737"/>
            <a:ext cx="57525" cy="59180"/>
          </a:xfrm>
          <a:custGeom>
            <a:avLst/>
            <a:gdLst>
              <a:gd name="connsiteX0" fmla="*/ 57525 w 57525"/>
              <a:gd name="connsiteY0" fmla="*/ 29590 h 59180"/>
              <a:gd name="connsiteX1" fmla="*/ 28749 w 57525"/>
              <a:gd name="connsiteY1" fmla="*/ 59180 h 59180"/>
              <a:gd name="connsiteX2" fmla="*/ 0 w 57525"/>
              <a:gd name="connsiteY2" fmla="*/ 29590 h 59180"/>
              <a:gd name="connsiteX3" fmla="*/ 28749 w 57525"/>
              <a:gd name="connsiteY3" fmla="*/ 0 h 59180"/>
              <a:gd name="connsiteX4" fmla="*/ 57525 w 57525"/>
              <a:gd name="connsiteY4" fmla="*/ 29590 h 59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80">
                <a:moveTo>
                  <a:pt x="57525" y="29590"/>
                </a:moveTo>
                <a:cubicBezTo>
                  <a:pt x="57525" y="45927"/>
                  <a:pt x="44639" y="59180"/>
                  <a:pt x="28749" y="59180"/>
                </a:cubicBezTo>
                <a:cubicBezTo>
                  <a:pt x="12886" y="59180"/>
                  <a:pt x="0" y="45927"/>
                  <a:pt x="0" y="29590"/>
                </a:cubicBezTo>
                <a:cubicBezTo>
                  <a:pt x="0" y="13239"/>
                  <a:pt x="12886" y="0"/>
                  <a:pt x="28749" y="0"/>
                </a:cubicBezTo>
                <a:cubicBezTo>
                  <a:pt x="44639" y="0"/>
                  <a:pt x="57525" y="13239"/>
                  <a:pt x="57525" y="2959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3802239" y="5545031"/>
            <a:ext cx="57525" cy="59180"/>
          </a:xfrm>
          <a:custGeom>
            <a:avLst/>
            <a:gdLst>
              <a:gd name="connsiteX0" fmla="*/ 57525 w 57525"/>
              <a:gd name="connsiteY0" fmla="*/ 29590 h 59180"/>
              <a:gd name="connsiteX1" fmla="*/ 28749 w 57525"/>
              <a:gd name="connsiteY1" fmla="*/ 59180 h 59180"/>
              <a:gd name="connsiteX2" fmla="*/ 0 w 57525"/>
              <a:gd name="connsiteY2" fmla="*/ 29590 h 59180"/>
              <a:gd name="connsiteX3" fmla="*/ 28749 w 57525"/>
              <a:gd name="connsiteY3" fmla="*/ 0 h 59180"/>
              <a:gd name="connsiteX4" fmla="*/ 57525 w 57525"/>
              <a:gd name="connsiteY4" fmla="*/ 29590 h 59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80">
                <a:moveTo>
                  <a:pt x="57525" y="29590"/>
                </a:moveTo>
                <a:cubicBezTo>
                  <a:pt x="57525" y="45927"/>
                  <a:pt x="44639" y="59180"/>
                  <a:pt x="28749" y="59180"/>
                </a:cubicBezTo>
                <a:cubicBezTo>
                  <a:pt x="12886" y="59180"/>
                  <a:pt x="0" y="45927"/>
                  <a:pt x="0" y="29590"/>
                </a:cubicBezTo>
                <a:cubicBezTo>
                  <a:pt x="0" y="13239"/>
                  <a:pt x="12886" y="0"/>
                  <a:pt x="28749" y="0"/>
                </a:cubicBezTo>
                <a:cubicBezTo>
                  <a:pt x="44639" y="0"/>
                  <a:pt x="57525" y="13239"/>
                  <a:pt x="57525" y="2959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3523021" y="5489919"/>
            <a:ext cx="106333" cy="197964"/>
          </a:xfrm>
          <a:custGeom>
            <a:avLst/>
            <a:gdLst>
              <a:gd name="connsiteX0" fmla="*/ 76898 w 106333"/>
              <a:gd name="connsiteY0" fmla="*/ 0 h 197964"/>
              <a:gd name="connsiteX1" fmla="*/ 0 w 106333"/>
              <a:gd name="connsiteY1" fmla="*/ 102670 h 197964"/>
              <a:gd name="connsiteX2" fmla="*/ 54927 w 106333"/>
              <a:gd name="connsiteY2" fmla="*/ 106008 h 197964"/>
              <a:gd name="connsiteX3" fmla="*/ 7184 w 106333"/>
              <a:gd name="connsiteY3" fmla="*/ 197964 h 197964"/>
              <a:gd name="connsiteX4" fmla="*/ 106333 w 106333"/>
              <a:gd name="connsiteY4" fmla="*/ 81102 h 197964"/>
              <a:gd name="connsiteX5" fmla="*/ 51417 w 106333"/>
              <a:gd name="connsiteY5" fmla="*/ 84834 h 197964"/>
              <a:gd name="connsiteX6" fmla="*/ 76898 w 106333"/>
              <a:gd name="connsiteY6" fmla="*/ 0 h 1979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6333" h="197964">
                <a:moveTo>
                  <a:pt x="76898" y="0"/>
                </a:moveTo>
                <a:lnTo>
                  <a:pt x="0" y="102670"/>
                </a:lnTo>
                <a:lnTo>
                  <a:pt x="54927" y="106008"/>
                </a:lnTo>
                <a:lnTo>
                  <a:pt x="7184" y="197964"/>
                </a:lnTo>
                <a:lnTo>
                  <a:pt x="106333" y="81102"/>
                </a:lnTo>
                <a:lnTo>
                  <a:pt x="51417" y="84834"/>
                </a:lnTo>
                <a:lnTo>
                  <a:pt x="76898"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3576546" y="5272561"/>
            <a:ext cx="36896" cy="50560"/>
          </a:xfrm>
          <a:custGeom>
            <a:avLst/>
            <a:gdLst>
              <a:gd name="connsiteX0" fmla="*/ 4396 w 36896"/>
              <a:gd name="connsiteY0" fmla="*/ 0 h 50560"/>
              <a:gd name="connsiteX1" fmla="*/ 13367 w 36896"/>
              <a:gd name="connsiteY1" fmla="*/ 0 h 50560"/>
              <a:gd name="connsiteX2" fmla="*/ 9350 w 36896"/>
              <a:gd name="connsiteY2" fmla="*/ 30427 h 50560"/>
              <a:gd name="connsiteX3" fmla="*/ 8818 w 36896"/>
              <a:gd name="connsiteY3" fmla="*/ 36076 h 50560"/>
              <a:gd name="connsiteX4" fmla="*/ 10504 w 36896"/>
              <a:gd name="connsiteY4" fmla="*/ 40405 h 50560"/>
              <a:gd name="connsiteX5" fmla="*/ 15382 w 36896"/>
              <a:gd name="connsiteY5" fmla="*/ 41979 h 50560"/>
              <a:gd name="connsiteX6" fmla="*/ 19867 w 36896"/>
              <a:gd name="connsiteY6" fmla="*/ 40786 h 50560"/>
              <a:gd name="connsiteX7" fmla="*/ 22186 w 36896"/>
              <a:gd name="connsiteY7" fmla="*/ 37904 h 50560"/>
              <a:gd name="connsiteX8" fmla="*/ 23846 w 36896"/>
              <a:gd name="connsiteY8" fmla="*/ 29831 h 50560"/>
              <a:gd name="connsiteX9" fmla="*/ 27837 w 36896"/>
              <a:gd name="connsiteY9" fmla="*/ 0 h 50560"/>
              <a:gd name="connsiteX10" fmla="*/ 36896 w 36896"/>
              <a:gd name="connsiteY10" fmla="*/ 0 h 50560"/>
              <a:gd name="connsiteX11" fmla="*/ 33020 w 36896"/>
              <a:gd name="connsiteY11" fmla="*/ 29437 h 50560"/>
              <a:gd name="connsiteX12" fmla="*/ 29852 w 36896"/>
              <a:gd name="connsiteY12" fmla="*/ 42474 h 50560"/>
              <a:gd name="connsiteX13" fmla="*/ 24213 w 36896"/>
              <a:gd name="connsiteY13" fmla="*/ 48491 h 50560"/>
              <a:gd name="connsiteX14" fmla="*/ 15179 w 36896"/>
              <a:gd name="connsiteY14" fmla="*/ 50560 h 50560"/>
              <a:gd name="connsiteX15" fmla="*/ 4016 w 36896"/>
              <a:gd name="connsiteY15" fmla="*/ 46638 h 50560"/>
              <a:gd name="connsiteX16" fmla="*/ 0 w 36896"/>
              <a:gd name="connsiteY16" fmla="*/ 35911 h 50560"/>
              <a:gd name="connsiteX17" fmla="*/ 798 w 36896"/>
              <a:gd name="connsiteY17" fmla="*/ 27190 h 50560"/>
              <a:gd name="connsiteX18" fmla="*/ 4396 w 36896"/>
              <a:gd name="connsiteY18" fmla="*/ 0 h 5056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36896" h="50560">
                <a:moveTo>
                  <a:pt x="4396" y="0"/>
                </a:moveTo>
                <a:lnTo>
                  <a:pt x="13367" y="0"/>
                </a:lnTo>
                <a:lnTo>
                  <a:pt x="9350" y="30427"/>
                </a:lnTo>
                <a:cubicBezTo>
                  <a:pt x="9021" y="33093"/>
                  <a:pt x="8818" y="34985"/>
                  <a:pt x="8818" y="36076"/>
                </a:cubicBezTo>
                <a:cubicBezTo>
                  <a:pt x="8818" y="37917"/>
                  <a:pt x="9401" y="39377"/>
                  <a:pt x="10504" y="40405"/>
                </a:cubicBezTo>
                <a:cubicBezTo>
                  <a:pt x="11631" y="41459"/>
                  <a:pt x="13253" y="41979"/>
                  <a:pt x="15382" y="41979"/>
                </a:cubicBezTo>
                <a:cubicBezTo>
                  <a:pt x="17092" y="41979"/>
                  <a:pt x="18600" y="41585"/>
                  <a:pt x="19867" y="40786"/>
                </a:cubicBezTo>
                <a:cubicBezTo>
                  <a:pt x="20843" y="40214"/>
                  <a:pt x="21603" y="39263"/>
                  <a:pt x="22186" y="37904"/>
                </a:cubicBezTo>
                <a:cubicBezTo>
                  <a:pt x="22756" y="36546"/>
                  <a:pt x="23301" y="33855"/>
                  <a:pt x="23846" y="29831"/>
                </a:cubicBezTo>
                <a:lnTo>
                  <a:pt x="27837" y="0"/>
                </a:lnTo>
                <a:lnTo>
                  <a:pt x="36896" y="0"/>
                </a:lnTo>
                <a:lnTo>
                  <a:pt x="33020" y="29437"/>
                </a:lnTo>
                <a:cubicBezTo>
                  <a:pt x="32208" y="35505"/>
                  <a:pt x="31169" y="39834"/>
                  <a:pt x="29852" y="42474"/>
                </a:cubicBezTo>
                <a:cubicBezTo>
                  <a:pt x="28547" y="45115"/>
                  <a:pt x="26659" y="47107"/>
                  <a:pt x="24213" y="48491"/>
                </a:cubicBezTo>
                <a:cubicBezTo>
                  <a:pt x="21742" y="49888"/>
                  <a:pt x="18727" y="50560"/>
                  <a:pt x="15179" y="50560"/>
                </a:cubicBezTo>
                <a:cubicBezTo>
                  <a:pt x="10415" y="50560"/>
                  <a:pt x="6677" y="49240"/>
                  <a:pt x="4016" y="46638"/>
                </a:cubicBezTo>
                <a:cubicBezTo>
                  <a:pt x="1342" y="44023"/>
                  <a:pt x="0" y="40443"/>
                  <a:pt x="0" y="35911"/>
                </a:cubicBezTo>
                <a:cubicBezTo>
                  <a:pt x="0" y="33931"/>
                  <a:pt x="253" y="31037"/>
                  <a:pt x="798" y="27190"/>
                </a:cubicBezTo>
                <a:lnTo>
                  <a:pt x="4396" y="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3614683" y="5271322"/>
            <a:ext cx="33628" cy="51804"/>
          </a:xfrm>
          <a:custGeom>
            <a:avLst/>
            <a:gdLst>
              <a:gd name="connsiteX0" fmla="*/ 33628 w 33628"/>
              <a:gd name="connsiteY0" fmla="*/ 8111 h 51804"/>
              <a:gd name="connsiteX1" fmla="*/ 27077 w 33628"/>
              <a:gd name="connsiteY1" fmla="*/ 14077 h 51804"/>
              <a:gd name="connsiteX2" fmla="*/ 19538 w 33628"/>
              <a:gd name="connsiteY2" fmla="*/ 8707 h 51804"/>
              <a:gd name="connsiteX3" fmla="*/ 16687 w 33628"/>
              <a:gd name="connsiteY3" fmla="*/ 9761 h 51804"/>
              <a:gd name="connsiteX4" fmla="*/ 15547 w 33628"/>
              <a:gd name="connsiteY4" fmla="*/ 12300 h 51804"/>
              <a:gd name="connsiteX5" fmla="*/ 16573 w 33628"/>
              <a:gd name="connsiteY5" fmla="*/ 15359 h 51804"/>
              <a:gd name="connsiteX6" fmla="*/ 22895 w 33628"/>
              <a:gd name="connsiteY6" fmla="*/ 22760 h 51804"/>
              <a:gd name="connsiteX7" fmla="*/ 26570 w 33628"/>
              <a:gd name="connsiteY7" fmla="*/ 27089 h 51804"/>
              <a:gd name="connsiteX8" fmla="*/ 29636 w 33628"/>
              <a:gd name="connsiteY8" fmla="*/ 32598 h 51804"/>
              <a:gd name="connsiteX9" fmla="*/ 30561 w 33628"/>
              <a:gd name="connsiteY9" fmla="*/ 37815 h 51804"/>
              <a:gd name="connsiteX10" fmla="*/ 26443 w 33628"/>
              <a:gd name="connsiteY10" fmla="*/ 47768 h 51804"/>
              <a:gd name="connsiteX11" fmla="*/ 15926 w 33628"/>
              <a:gd name="connsiteY11" fmla="*/ 51804 h 51804"/>
              <a:gd name="connsiteX12" fmla="*/ 0 w 33628"/>
              <a:gd name="connsiteY12" fmla="*/ 42245 h 51804"/>
              <a:gd name="connsiteX13" fmla="*/ 6905 w 33628"/>
              <a:gd name="connsiteY13" fmla="*/ 36508 h 51804"/>
              <a:gd name="connsiteX14" fmla="*/ 15926 w 33628"/>
              <a:gd name="connsiteY14" fmla="*/ 43045 h 51804"/>
              <a:gd name="connsiteX15" fmla="*/ 19817 w 33628"/>
              <a:gd name="connsiteY15" fmla="*/ 41509 h 51804"/>
              <a:gd name="connsiteX16" fmla="*/ 21401 w 33628"/>
              <a:gd name="connsiteY16" fmla="*/ 37777 h 51804"/>
              <a:gd name="connsiteX17" fmla="*/ 20450 w 33628"/>
              <a:gd name="connsiteY17" fmla="*/ 34299 h 51804"/>
              <a:gd name="connsiteX18" fmla="*/ 14951 w 33628"/>
              <a:gd name="connsiteY18" fmla="*/ 27584 h 51804"/>
              <a:gd name="connsiteX19" fmla="*/ 8654 w 33628"/>
              <a:gd name="connsiteY19" fmla="*/ 19751 h 51804"/>
              <a:gd name="connsiteX20" fmla="*/ 6639 w 33628"/>
              <a:gd name="connsiteY20" fmla="*/ 12694 h 51804"/>
              <a:gd name="connsiteX21" fmla="*/ 9528 w 33628"/>
              <a:gd name="connsiteY21" fmla="*/ 4519 h 51804"/>
              <a:gd name="connsiteX22" fmla="*/ 19373 w 33628"/>
              <a:gd name="connsiteY22" fmla="*/ 0 h 51804"/>
              <a:gd name="connsiteX23" fmla="*/ 33628 w 33628"/>
              <a:gd name="connsiteY23" fmla="*/ 8111 h 518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33628" h="51804">
                <a:moveTo>
                  <a:pt x="33628" y="8111"/>
                </a:moveTo>
                <a:lnTo>
                  <a:pt x="27077" y="14077"/>
                </a:lnTo>
                <a:cubicBezTo>
                  <a:pt x="24378" y="10510"/>
                  <a:pt x="21869" y="8707"/>
                  <a:pt x="19538" y="8707"/>
                </a:cubicBezTo>
                <a:cubicBezTo>
                  <a:pt x="18385" y="8707"/>
                  <a:pt x="17447" y="9050"/>
                  <a:pt x="16687" y="9761"/>
                </a:cubicBezTo>
                <a:cubicBezTo>
                  <a:pt x="15901" y="10485"/>
                  <a:pt x="15547" y="11322"/>
                  <a:pt x="15547" y="12300"/>
                </a:cubicBezTo>
                <a:cubicBezTo>
                  <a:pt x="15547" y="13214"/>
                  <a:pt x="15876" y="14230"/>
                  <a:pt x="16573" y="15359"/>
                </a:cubicBezTo>
                <a:cubicBezTo>
                  <a:pt x="17283" y="16464"/>
                  <a:pt x="19373" y="18939"/>
                  <a:pt x="22895" y="22760"/>
                </a:cubicBezTo>
                <a:cubicBezTo>
                  <a:pt x="24758" y="24791"/>
                  <a:pt x="26000" y="26238"/>
                  <a:pt x="26570" y="27089"/>
                </a:cubicBezTo>
                <a:cubicBezTo>
                  <a:pt x="27976" y="29056"/>
                  <a:pt x="29003" y="30884"/>
                  <a:pt x="29636" y="32598"/>
                </a:cubicBezTo>
                <a:cubicBezTo>
                  <a:pt x="30245" y="34325"/>
                  <a:pt x="30561" y="36051"/>
                  <a:pt x="30561" y="37815"/>
                </a:cubicBezTo>
                <a:cubicBezTo>
                  <a:pt x="30561" y="41776"/>
                  <a:pt x="29180" y="45089"/>
                  <a:pt x="26443" y="47768"/>
                </a:cubicBezTo>
                <a:cubicBezTo>
                  <a:pt x="23719" y="50446"/>
                  <a:pt x="20222" y="51804"/>
                  <a:pt x="15926" y="51804"/>
                </a:cubicBezTo>
                <a:cubicBezTo>
                  <a:pt x="9401" y="51804"/>
                  <a:pt x="4092" y="48618"/>
                  <a:pt x="0" y="42245"/>
                </a:cubicBezTo>
                <a:lnTo>
                  <a:pt x="6905" y="36508"/>
                </a:lnTo>
                <a:cubicBezTo>
                  <a:pt x="9680" y="40862"/>
                  <a:pt x="12683" y="43045"/>
                  <a:pt x="15926" y="43045"/>
                </a:cubicBezTo>
                <a:cubicBezTo>
                  <a:pt x="17460" y="43045"/>
                  <a:pt x="18777" y="42538"/>
                  <a:pt x="19817" y="41509"/>
                </a:cubicBezTo>
                <a:cubicBezTo>
                  <a:pt x="20881" y="40481"/>
                  <a:pt x="21401" y="39224"/>
                  <a:pt x="21401" y="37777"/>
                </a:cubicBezTo>
                <a:cubicBezTo>
                  <a:pt x="21401" y="36647"/>
                  <a:pt x="21096" y="35492"/>
                  <a:pt x="20450" y="34299"/>
                </a:cubicBezTo>
                <a:cubicBezTo>
                  <a:pt x="19791" y="33106"/>
                  <a:pt x="17967" y="30872"/>
                  <a:pt x="14951" y="27584"/>
                </a:cubicBezTo>
                <a:cubicBezTo>
                  <a:pt x="11745" y="24118"/>
                  <a:pt x="9667" y="21503"/>
                  <a:pt x="8654" y="19751"/>
                </a:cubicBezTo>
                <a:cubicBezTo>
                  <a:pt x="7323" y="17340"/>
                  <a:pt x="6639" y="15004"/>
                  <a:pt x="6639" y="12694"/>
                </a:cubicBezTo>
                <a:cubicBezTo>
                  <a:pt x="6639" y="9660"/>
                  <a:pt x="7602" y="6930"/>
                  <a:pt x="9528" y="4519"/>
                </a:cubicBezTo>
                <a:cubicBezTo>
                  <a:pt x="11973" y="1497"/>
                  <a:pt x="15242" y="0"/>
                  <a:pt x="19373" y="0"/>
                </a:cubicBezTo>
                <a:cubicBezTo>
                  <a:pt x="25050" y="0"/>
                  <a:pt x="29801" y="2703"/>
                  <a:pt x="33628" y="8111"/>
                </a:cubicBez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3652096" y="5272561"/>
            <a:ext cx="41053" cy="49316"/>
          </a:xfrm>
          <a:custGeom>
            <a:avLst/>
            <a:gdLst>
              <a:gd name="connsiteX0" fmla="*/ 6537 w 41053"/>
              <a:gd name="connsiteY0" fmla="*/ 0 h 49316"/>
              <a:gd name="connsiteX1" fmla="*/ 15572 w 41053"/>
              <a:gd name="connsiteY1" fmla="*/ 0 h 49316"/>
              <a:gd name="connsiteX2" fmla="*/ 13075 w 41053"/>
              <a:gd name="connsiteY2" fmla="*/ 18609 h 49316"/>
              <a:gd name="connsiteX3" fmla="*/ 29510 w 41053"/>
              <a:gd name="connsiteY3" fmla="*/ 18609 h 49316"/>
              <a:gd name="connsiteX4" fmla="*/ 31993 w 41053"/>
              <a:gd name="connsiteY4" fmla="*/ 0 h 49316"/>
              <a:gd name="connsiteX5" fmla="*/ 41053 w 41053"/>
              <a:gd name="connsiteY5" fmla="*/ 0 h 49316"/>
              <a:gd name="connsiteX6" fmla="*/ 34438 w 41053"/>
              <a:gd name="connsiteY6" fmla="*/ 49316 h 49316"/>
              <a:gd name="connsiteX7" fmla="*/ 25430 w 41053"/>
              <a:gd name="connsiteY7" fmla="*/ 49316 h 49316"/>
              <a:gd name="connsiteX8" fmla="*/ 28420 w 41053"/>
              <a:gd name="connsiteY8" fmla="*/ 26911 h 49316"/>
              <a:gd name="connsiteX9" fmla="*/ 11973 w 41053"/>
              <a:gd name="connsiteY9" fmla="*/ 26911 h 49316"/>
              <a:gd name="connsiteX10" fmla="*/ 8945 w 41053"/>
              <a:gd name="connsiteY10" fmla="*/ 49316 h 49316"/>
              <a:gd name="connsiteX11" fmla="*/ 0 w 41053"/>
              <a:gd name="connsiteY11" fmla="*/ 49316 h 49316"/>
              <a:gd name="connsiteX12" fmla="*/ 6537 w 41053"/>
              <a:gd name="connsiteY12" fmla="*/ 0 h 493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1053" h="49316">
                <a:moveTo>
                  <a:pt x="6537" y="0"/>
                </a:moveTo>
                <a:lnTo>
                  <a:pt x="15572" y="0"/>
                </a:lnTo>
                <a:lnTo>
                  <a:pt x="13075" y="18609"/>
                </a:lnTo>
                <a:lnTo>
                  <a:pt x="29510" y="18609"/>
                </a:lnTo>
                <a:lnTo>
                  <a:pt x="31993" y="0"/>
                </a:lnTo>
                <a:lnTo>
                  <a:pt x="41053" y="0"/>
                </a:lnTo>
                <a:lnTo>
                  <a:pt x="34438" y="49316"/>
                </a:lnTo>
                <a:lnTo>
                  <a:pt x="25430" y="49316"/>
                </a:lnTo>
                <a:lnTo>
                  <a:pt x="28420" y="26911"/>
                </a:lnTo>
                <a:lnTo>
                  <a:pt x="11973" y="26911"/>
                </a:lnTo>
                <a:lnTo>
                  <a:pt x="8945" y="49316"/>
                </a:lnTo>
                <a:lnTo>
                  <a:pt x="0" y="49316"/>
                </a:lnTo>
                <a:lnTo>
                  <a:pt x="6537" y="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3298027" y="2722047"/>
            <a:ext cx="16289" cy="200103"/>
          </a:xfrm>
          <a:custGeom>
            <a:avLst/>
            <a:gdLst>
              <a:gd name="connsiteX0" fmla="*/ 6350 w 16289"/>
              <a:gd name="connsiteY0" fmla="*/ 6350 h 200103"/>
              <a:gd name="connsiteX1" fmla="*/ 6350 w 16289"/>
              <a:gd name="connsiteY1" fmla="*/ 193753 h 200103"/>
            </a:gdLst>
            <a:ahLst/>
            <a:cxnLst>
              <a:cxn ang="0">
                <a:pos x="connsiteX0" y="connsiteY0"/>
              </a:cxn>
              <a:cxn ang="1">
                <a:pos x="connsiteX1" y="connsiteY1"/>
              </a:cxn>
            </a:cxnLst>
            <a:rect l="l" t="t" r="r" b="b"/>
            <a:pathLst>
              <a:path w="16289" h="200103">
                <a:moveTo>
                  <a:pt x="6350" y="6350"/>
                </a:moveTo>
                <a:lnTo>
                  <a:pt x="6350" y="193753"/>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213100" y="1206500"/>
            <a:ext cx="38100" cy="63500"/>
          </a:xfrm>
          <a:prstGeom prst="rect">
            <a:avLst/>
          </a:prstGeom>
          <a:noFill/>
        </p:spPr>
      </p:pic>
      <p:pic>
        <p:nvPicPr>
          <p:cNvPr id="25" name="Picture 3"/>
          <p:cNvPicPr>
            <a:picLocks noChangeAspect="1" noChangeArrowheads="1"/>
          </p:cNvPicPr>
          <p:nvPr/>
        </p:nvPicPr>
        <p:blipFill>
          <a:blip r:embed="rId3"/>
          <a:srcRect/>
          <a:stretch>
            <a:fillRect/>
          </a:stretch>
        </p:blipFill>
        <p:spPr bwMode="auto">
          <a:xfrm>
            <a:off x="3149600" y="1485900"/>
            <a:ext cx="203200" cy="101600"/>
          </a:xfrm>
          <a:prstGeom prst="rect">
            <a:avLst/>
          </a:prstGeom>
          <a:noFill/>
        </p:spPr>
      </p:pic>
      <p:pic>
        <p:nvPicPr>
          <p:cNvPr id="26" name="Picture 3"/>
          <p:cNvPicPr>
            <a:picLocks noChangeAspect="1" noChangeArrowheads="1"/>
          </p:cNvPicPr>
          <p:nvPr/>
        </p:nvPicPr>
        <p:blipFill>
          <a:blip r:embed="rId4"/>
          <a:srcRect/>
          <a:stretch>
            <a:fillRect/>
          </a:stretch>
        </p:blipFill>
        <p:spPr bwMode="auto">
          <a:xfrm>
            <a:off x="3479800" y="1117600"/>
            <a:ext cx="63500" cy="63500"/>
          </a:xfrm>
          <a:prstGeom prst="rect">
            <a:avLst/>
          </a:prstGeom>
          <a:noFill/>
        </p:spPr>
      </p:pic>
      <p:pic>
        <p:nvPicPr>
          <p:cNvPr id="27" name="Picture 3"/>
          <p:cNvPicPr>
            <a:picLocks noChangeAspect="1" noChangeArrowheads="1"/>
          </p:cNvPicPr>
          <p:nvPr/>
        </p:nvPicPr>
        <p:blipFill>
          <a:blip r:embed="rId5"/>
          <a:srcRect/>
          <a:stretch>
            <a:fillRect/>
          </a:stretch>
        </p:blipFill>
        <p:spPr bwMode="auto">
          <a:xfrm>
            <a:off x="3479800" y="1231900"/>
            <a:ext cx="63500" cy="76200"/>
          </a:xfrm>
          <a:prstGeom prst="rect">
            <a:avLst/>
          </a:prstGeom>
          <a:noFill/>
        </p:spPr>
      </p:pic>
      <p:pic>
        <p:nvPicPr>
          <p:cNvPr id="28" name="Picture 3"/>
          <p:cNvPicPr>
            <a:picLocks noChangeAspect="1" noChangeArrowheads="1"/>
          </p:cNvPicPr>
          <p:nvPr/>
        </p:nvPicPr>
        <p:blipFill>
          <a:blip r:embed="rId6"/>
          <a:srcRect/>
          <a:stretch>
            <a:fillRect/>
          </a:stretch>
        </p:blipFill>
        <p:spPr bwMode="auto">
          <a:xfrm>
            <a:off x="3479800" y="1358900"/>
            <a:ext cx="63500" cy="76200"/>
          </a:xfrm>
          <a:prstGeom prst="rect">
            <a:avLst/>
          </a:prstGeom>
          <a:noFill/>
        </p:spPr>
      </p:pic>
      <p:pic>
        <p:nvPicPr>
          <p:cNvPr id="29" name="Picture 3"/>
          <p:cNvPicPr>
            <a:picLocks noChangeAspect="1" noChangeArrowheads="1"/>
          </p:cNvPicPr>
          <p:nvPr/>
        </p:nvPicPr>
        <p:blipFill>
          <a:blip r:embed="rId7"/>
          <a:srcRect/>
          <a:stretch>
            <a:fillRect/>
          </a:stretch>
        </p:blipFill>
        <p:spPr bwMode="auto">
          <a:xfrm>
            <a:off x="3479800" y="1485900"/>
            <a:ext cx="63500" cy="63500"/>
          </a:xfrm>
          <a:prstGeom prst="rect">
            <a:avLst/>
          </a:prstGeom>
          <a:noFill/>
        </p:spPr>
      </p:pic>
      <p:pic>
        <p:nvPicPr>
          <p:cNvPr id="30" name="Picture 3"/>
          <p:cNvPicPr>
            <a:picLocks noChangeAspect="1" noChangeArrowheads="1"/>
          </p:cNvPicPr>
          <p:nvPr/>
        </p:nvPicPr>
        <p:blipFill>
          <a:blip r:embed="rId8"/>
          <a:srcRect/>
          <a:stretch>
            <a:fillRect/>
          </a:stretch>
        </p:blipFill>
        <p:spPr bwMode="auto">
          <a:xfrm>
            <a:off x="1181100" y="2286000"/>
            <a:ext cx="2146300" cy="876300"/>
          </a:xfrm>
          <a:prstGeom prst="rect">
            <a:avLst/>
          </a:prstGeom>
          <a:noFill/>
        </p:spPr>
      </p:pic>
      <p:pic>
        <p:nvPicPr>
          <p:cNvPr id="31" name="Picture 3"/>
          <p:cNvPicPr>
            <a:picLocks noChangeAspect="1" noChangeArrowheads="1"/>
          </p:cNvPicPr>
          <p:nvPr/>
        </p:nvPicPr>
        <p:blipFill>
          <a:blip r:embed="rId9"/>
          <a:srcRect/>
          <a:stretch>
            <a:fillRect/>
          </a:stretch>
        </p:blipFill>
        <p:spPr bwMode="auto">
          <a:xfrm>
            <a:off x="1143000" y="3517900"/>
            <a:ext cx="2171700" cy="558800"/>
          </a:xfrm>
          <a:prstGeom prst="rect">
            <a:avLst/>
          </a:prstGeom>
          <a:noFill/>
        </p:spPr>
      </p:pic>
      <p:pic>
        <p:nvPicPr>
          <p:cNvPr id="32" name="Picture 3"/>
          <p:cNvPicPr>
            <a:picLocks noChangeAspect="1" noChangeArrowheads="1"/>
          </p:cNvPicPr>
          <p:nvPr/>
        </p:nvPicPr>
        <p:blipFill>
          <a:blip r:embed="rId10"/>
          <a:srcRect/>
          <a:stretch>
            <a:fillRect/>
          </a:stretch>
        </p:blipFill>
        <p:spPr bwMode="auto">
          <a:xfrm>
            <a:off x="3530600" y="5270500"/>
            <a:ext cx="50800" cy="63500"/>
          </a:xfrm>
          <a:prstGeom prst="rect">
            <a:avLst/>
          </a:prstGeom>
          <a:noFill/>
        </p:spPr>
      </p:pic>
      <p:pic>
        <p:nvPicPr>
          <p:cNvPr id="33" name="Picture 3"/>
          <p:cNvPicPr>
            <a:picLocks noChangeAspect="1" noChangeArrowheads="1"/>
          </p:cNvPicPr>
          <p:nvPr/>
        </p:nvPicPr>
        <p:blipFill>
          <a:blip r:embed="rId11"/>
          <a:srcRect/>
          <a:stretch>
            <a:fillRect/>
          </a:stretch>
        </p:blipFill>
        <p:spPr bwMode="auto">
          <a:xfrm>
            <a:off x="3467100" y="5537200"/>
            <a:ext cx="203200" cy="114300"/>
          </a:xfrm>
          <a:prstGeom prst="rect">
            <a:avLst/>
          </a:prstGeom>
          <a:noFill/>
        </p:spPr>
      </p:pic>
      <p:pic>
        <p:nvPicPr>
          <p:cNvPr id="34" name="Picture 3"/>
          <p:cNvPicPr>
            <a:picLocks noChangeAspect="1" noChangeArrowheads="1"/>
          </p:cNvPicPr>
          <p:nvPr/>
        </p:nvPicPr>
        <p:blipFill>
          <a:blip r:embed="rId12"/>
          <a:srcRect/>
          <a:stretch>
            <a:fillRect/>
          </a:stretch>
        </p:blipFill>
        <p:spPr bwMode="auto">
          <a:xfrm>
            <a:off x="3797300" y="5168900"/>
            <a:ext cx="63500" cy="76200"/>
          </a:xfrm>
          <a:prstGeom prst="rect">
            <a:avLst/>
          </a:prstGeom>
          <a:noFill/>
        </p:spPr>
      </p:pic>
      <p:pic>
        <p:nvPicPr>
          <p:cNvPr id="35" name="Picture 3"/>
          <p:cNvPicPr>
            <a:picLocks noChangeAspect="1" noChangeArrowheads="1"/>
          </p:cNvPicPr>
          <p:nvPr/>
        </p:nvPicPr>
        <p:blipFill>
          <a:blip r:embed="rId13"/>
          <a:srcRect/>
          <a:stretch>
            <a:fillRect/>
          </a:stretch>
        </p:blipFill>
        <p:spPr bwMode="auto">
          <a:xfrm>
            <a:off x="3797300" y="5295900"/>
            <a:ext cx="63500" cy="63500"/>
          </a:xfrm>
          <a:prstGeom prst="rect">
            <a:avLst/>
          </a:prstGeom>
          <a:noFill/>
        </p:spPr>
      </p:pic>
      <p:pic>
        <p:nvPicPr>
          <p:cNvPr id="36" name="Picture 3"/>
          <p:cNvPicPr>
            <a:picLocks noChangeAspect="1" noChangeArrowheads="1"/>
          </p:cNvPicPr>
          <p:nvPr/>
        </p:nvPicPr>
        <p:blipFill>
          <a:blip r:embed="rId14"/>
          <a:srcRect/>
          <a:stretch>
            <a:fillRect/>
          </a:stretch>
        </p:blipFill>
        <p:spPr bwMode="auto">
          <a:xfrm>
            <a:off x="3797300" y="5410200"/>
            <a:ext cx="63500" cy="76200"/>
          </a:xfrm>
          <a:prstGeom prst="rect">
            <a:avLst/>
          </a:prstGeom>
          <a:noFill/>
        </p:spPr>
      </p:pic>
      <p:pic>
        <p:nvPicPr>
          <p:cNvPr id="37" name="Picture 3"/>
          <p:cNvPicPr>
            <a:picLocks noChangeAspect="1" noChangeArrowheads="1"/>
          </p:cNvPicPr>
          <p:nvPr/>
        </p:nvPicPr>
        <p:blipFill>
          <a:blip r:embed="rId15"/>
          <a:srcRect/>
          <a:stretch>
            <a:fillRect/>
          </a:stretch>
        </p:blipFill>
        <p:spPr bwMode="auto">
          <a:xfrm>
            <a:off x="3797300" y="5537200"/>
            <a:ext cx="63500" cy="76200"/>
          </a:xfrm>
          <a:prstGeom prst="rect">
            <a:avLst/>
          </a:prstGeom>
          <a:noFill/>
        </p:spPr>
      </p:pic>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11</a:t>
            </a:r>
          </a:p>
        </p:txBody>
      </p:sp>
      <p:sp>
        <p:nvSpPr>
          <p:cNvPr id="38" name="TextBox 1"/>
          <p:cNvSpPr txBox="1"/>
          <p:nvPr/>
        </p:nvSpPr>
        <p:spPr>
          <a:xfrm>
            <a:off x="609599" y="685799"/>
            <a:ext cx="2044700" cy="669735"/>
          </a:xfrm>
          <a:prstGeom prst="rect">
            <a:avLst/>
          </a:prstGeom>
          <a:noFill/>
        </p:spPr>
        <p:txBody>
          <a:bodyPr wrap="square" lIns="0" tIns="0" rIns="0" rtlCol="0">
            <a:spAutoFit/>
          </a:bodyPr>
          <a:lstStyle/>
          <a:p>
            <a:pPr>
              <a:lnSpc>
                <a:spcPts val="1500"/>
              </a:lnSpc>
            </a:pPr>
            <a:r>
              <a:rPr lang="en-US" altLang="zh-CN" sz="749" dirty="0">
                <a:solidFill>
                  <a:srgbClr val="F1592F"/>
                </a:solidFill>
                <a:latin typeface="Arial" pitchFamily="18" charset="0"/>
                <a:cs typeface="Arial" pitchFamily="18" charset="0"/>
              </a:rPr>
              <a:t>2.8</a:t>
            </a:r>
            <a:r>
              <a:rPr lang="en-US" altLang="zh-CN" sz="749" dirty="0">
                <a:latin typeface="Times New Roman" pitchFamily="18" charset="0"/>
                <a:cs typeface="Times New Roman" pitchFamily="18" charset="0"/>
              </a:rPr>
              <a:t> </a:t>
            </a:r>
            <a:r>
              <a:rPr lang="it-IT" sz="749" dirty="0" err="1">
                <a:solidFill>
                  <a:srgbClr val="F1592F"/>
                </a:solidFill>
                <a:latin typeface="Arial" pitchFamily="18" charset="0"/>
                <a:cs typeface="Arial" pitchFamily="18" charset="0"/>
              </a:rPr>
              <a:t>Charging</a:t>
            </a:r>
            <a:r>
              <a:rPr lang="it-IT" sz="749" dirty="0">
                <a:solidFill>
                  <a:srgbClr val="F1592F"/>
                </a:solidFill>
                <a:latin typeface="Arial" pitchFamily="18" charset="0"/>
                <a:cs typeface="Arial" pitchFamily="18" charset="0"/>
              </a:rPr>
              <a:t> </a:t>
            </a:r>
            <a:r>
              <a:rPr lang="it-IT" sz="749" dirty="0" err="1">
                <a:solidFill>
                  <a:srgbClr val="F1592F"/>
                </a:solidFill>
                <a:latin typeface="Arial" pitchFamily="18" charset="0"/>
                <a:cs typeface="Arial" pitchFamily="18" charset="0"/>
              </a:rPr>
              <a:t>Process</a:t>
            </a:r>
            <a:endParaRPr lang="it-IT" sz="749" dirty="0">
              <a:solidFill>
                <a:srgbClr val="F1592F"/>
              </a:solidFill>
              <a:latin typeface="Arial" pitchFamily="18" charset="0"/>
              <a:cs typeface="Arial" pitchFamily="18" charset="0"/>
            </a:endParaRPr>
          </a:p>
          <a:p>
            <a:r>
              <a:rPr lang="it-IT" sz="699" dirty="0">
                <a:solidFill>
                  <a:srgbClr val="231F20"/>
                </a:solidFill>
                <a:latin typeface="Arial" pitchFamily="18" charset="0"/>
                <a:cs typeface="Arial" pitchFamily="18" charset="0"/>
              </a:rPr>
              <a:t>The </a:t>
            </a:r>
            <a:r>
              <a:rPr lang="it-IT" sz="699" dirty="0" err="1">
                <a:solidFill>
                  <a:srgbClr val="231F20"/>
                </a:solidFill>
                <a:latin typeface="Arial" pitchFamily="18" charset="0"/>
                <a:cs typeface="Arial" pitchFamily="18" charset="0"/>
              </a:rPr>
              <a:t>battery</a:t>
            </a:r>
            <a:r>
              <a:rPr lang="it-IT" sz="699" dirty="0">
                <a:solidFill>
                  <a:srgbClr val="231F20"/>
                </a:solidFill>
                <a:latin typeface="Arial" pitchFamily="18" charset="0"/>
                <a:cs typeface="Arial" pitchFamily="18" charset="0"/>
              </a:rPr>
              <a:t> </a:t>
            </a:r>
            <a:r>
              <a:rPr lang="it-IT" sz="699" dirty="0" err="1">
                <a:solidFill>
                  <a:srgbClr val="231F20"/>
                </a:solidFill>
                <a:latin typeface="Arial" pitchFamily="18" charset="0"/>
                <a:cs typeface="Arial" pitchFamily="18" charset="0"/>
              </a:rPr>
              <a:t>indicator</a:t>
            </a:r>
            <a:r>
              <a:rPr lang="it-IT" sz="699" dirty="0">
                <a:solidFill>
                  <a:srgbClr val="231F20"/>
                </a:solidFill>
                <a:latin typeface="Arial" pitchFamily="18" charset="0"/>
                <a:cs typeface="Arial" pitchFamily="18" charset="0"/>
              </a:rPr>
              <a:t> </a:t>
            </a:r>
            <a:r>
              <a:rPr lang="it-IT" sz="699" dirty="0" err="1">
                <a:solidFill>
                  <a:srgbClr val="231F20"/>
                </a:solidFill>
                <a:latin typeface="Arial" pitchFamily="18" charset="0"/>
                <a:cs typeface="Arial" pitchFamily="18" charset="0"/>
              </a:rPr>
              <a:t>will</a:t>
            </a:r>
            <a:r>
              <a:rPr lang="it-IT" sz="699" dirty="0">
                <a:solidFill>
                  <a:srgbClr val="231F20"/>
                </a:solidFill>
                <a:latin typeface="Arial" pitchFamily="18" charset="0"/>
                <a:cs typeface="Arial" pitchFamily="18" charset="0"/>
              </a:rPr>
              <a:t> be </a:t>
            </a:r>
            <a:r>
              <a:rPr lang="it-IT" sz="699" dirty="0" err="1">
                <a:solidFill>
                  <a:srgbClr val="231F20"/>
                </a:solidFill>
                <a:latin typeface="Arial" pitchFamily="18" charset="0"/>
                <a:cs typeface="Arial" pitchFamily="18" charset="0"/>
              </a:rPr>
              <a:t>illuminated</a:t>
            </a:r>
            <a:r>
              <a:rPr lang="it-IT" sz="699" dirty="0">
                <a:solidFill>
                  <a:srgbClr val="231F20"/>
                </a:solidFill>
                <a:latin typeface="Arial" pitchFamily="18" charset="0"/>
                <a:cs typeface="Arial" pitchFamily="18" charset="0"/>
              </a:rPr>
              <a:t> </a:t>
            </a:r>
            <a:r>
              <a:rPr lang="it-IT" sz="699" dirty="0" err="1">
                <a:solidFill>
                  <a:srgbClr val="231F20"/>
                </a:solidFill>
                <a:latin typeface="Arial" pitchFamily="18" charset="0"/>
                <a:cs typeface="Arial" pitchFamily="18" charset="0"/>
              </a:rPr>
              <a:t>one</a:t>
            </a:r>
            <a:r>
              <a:rPr lang="it-IT" sz="699" dirty="0">
                <a:solidFill>
                  <a:srgbClr val="231F20"/>
                </a:solidFill>
                <a:latin typeface="Arial" pitchFamily="18" charset="0"/>
                <a:cs typeface="Arial" pitchFamily="18" charset="0"/>
              </a:rPr>
              <a:t> by </a:t>
            </a:r>
            <a:r>
              <a:rPr lang="it-IT" sz="699" dirty="0" err="1">
                <a:solidFill>
                  <a:srgbClr val="231F20"/>
                </a:solidFill>
                <a:latin typeface="Arial" pitchFamily="18" charset="0"/>
                <a:cs typeface="Arial" pitchFamily="18" charset="0"/>
              </a:rPr>
              <a:t>one</a:t>
            </a:r>
            <a:endParaRPr lang="it-IT" sz="699" dirty="0">
              <a:solidFill>
                <a:srgbClr val="231F20"/>
              </a:solidFill>
              <a:latin typeface="Arial" pitchFamily="18" charset="0"/>
              <a:cs typeface="Arial" pitchFamily="18" charset="0"/>
            </a:endParaRPr>
          </a:p>
          <a:p>
            <a:r>
              <a:rPr lang="it-IT" sz="699" dirty="0" err="1">
                <a:solidFill>
                  <a:srgbClr val="231F20"/>
                </a:solidFill>
                <a:latin typeface="Arial" pitchFamily="18" charset="0"/>
                <a:cs typeface="Arial" pitchFamily="18" charset="0"/>
              </a:rPr>
              <a:t>along</a:t>
            </a:r>
            <a:r>
              <a:rPr lang="it-IT" sz="699" dirty="0">
                <a:solidFill>
                  <a:srgbClr val="231F20"/>
                </a:solidFill>
                <a:latin typeface="Arial" pitchFamily="18" charset="0"/>
                <a:cs typeface="Arial" pitchFamily="18" charset="0"/>
              </a:rPr>
              <a:t> with </a:t>
            </a:r>
            <a:r>
              <a:rPr lang="it-IT" sz="699" dirty="0" err="1">
                <a:solidFill>
                  <a:srgbClr val="231F20"/>
                </a:solidFill>
                <a:latin typeface="Arial" pitchFamily="18" charset="0"/>
                <a:cs typeface="Arial" pitchFamily="18" charset="0"/>
              </a:rPr>
              <a:t>increasing</a:t>
            </a:r>
            <a:r>
              <a:rPr lang="it-IT" sz="699" dirty="0">
                <a:solidFill>
                  <a:srgbClr val="231F20"/>
                </a:solidFill>
                <a:latin typeface="Arial" pitchFamily="18" charset="0"/>
                <a:cs typeface="Arial" pitchFamily="18" charset="0"/>
              </a:rPr>
              <a:t> </a:t>
            </a:r>
            <a:r>
              <a:rPr lang="it-IT" sz="699" dirty="0" err="1">
                <a:solidFill>
                  <a:srgbClr val="231F20"/>
                </a:solidFill>
                <a:latin typeface="Arial" pitchFamily="18" charset="0"/>
                <a:cs typeface="Arial" pitchFamily="18" charset="0"/>
              </a:rPr>
              <a:t>electric</a:t>
            </a:r>
            <a:r>
              <a:rPr lang="it-IT" sz="699" dirty="0">
                <a:solidFill>
                  <a:srgbClr val="231F20"/>
                </a:solidFill>
                <a:latin typeface="Arial" pitchFamily="18" charset="0"/>
                <a:cs typeface="Arial" pitchFamily="18" charset="0"/>
              </a:rPr>
              <a:t> </a:t>
            </a:r>
            <a:r>
              <a:rPr lang="it-IT" sz="699" dirty="0" err="1">
                <a:solidFill>
                  <a:srgbClr val="231F20"/>
                </a:solidFill>
                <a:latin typeface="Arial" pitchFamily="18" charset="0"/>
                <a:cs typeface="Arial" pitchFamily="18" charset="0"/>
              </a:rPr>
              <a:t>quality</a:t>
            </a:r>
            <a:r>
              <a:rPr lang="it-IT" sz="699" dirty="0">
                <a:solidFill>
                  <a:srgbClr val="231F20"/>
                </a:solidFill>
                <a:latin typeface="Arial" pitchFamily="18" charset="0"/>
                <a:cs typeface="Arial" pitchFamily="18" charset="0"/>
              </a:rPr>
              <a:t> </a:t>
            </a:r>
            <a:r>
              <a:rPr lang="it-IT" sz="699" dirty="0" err="1">
                <a:solidFill>
                  <a:srgbClr val="231F20"/>
                </a:solidFill>
                <a:latin typeface="Arial" pitchFamily="18" charset="0"/>
                <a:cs typeface="Arial" pitchFamily="18" charset="0"/>
              </a:rPr>
              <a:t>until</a:t>
            </a:r>
            <a:r>
              <a:rPr lang="it-IT" sz="699" dirty="0">
                <a:solidFill>
                  <a:srgbClr val="231F20"/>
                </a:solidFill>
                <a:latin typeface="Arial" pitchFamily="18" charset="0"/>
                <a:cs typeface="Arial" pitchFamily="18" charset="0"/>
              </a:rPr>
              <a:t> </a:t>
            </a:r>
            <a:r>
              <a:rPr lang="it-IT" sz="699" dirty="0" err="1">
                <a:solidFill>
                  <a:srgbClr val="231F20"/>
                </a:solidFill>
                <a:latin typeface="Arial" pitchFamily="18" charset="0"/>
                <a:cs typeface="Arial" pitchFamily="18" charset="0"/>
              </a:rPr>
              <a:t>battery</a:t>
            </a:r>
            <a:r>
              <a:rPr lang="it-IT" sz="699" dirty="0">
                <a:solidFill>
                  <a:srgbClr val="231F20"/>
                </a:solidFill>
                <a:latin typeface="Arial" pitchFamily="18" charset="0"/>
                <a:cs typeface="Arial" pitchFamily="18" charset="0"/>
              </a:rPr>
              <a:t> </a:t>
            </a:r>
            <a:r>
              <a:rPr lang="it-IT" sz="699" dirty="0" err="1">
                <a:solidFill>
                  <a:srgbClr val="231F20"/>
                </a:solidFill>
                <a:latin typeface="Arial" pitchFamily="18" charset="0"/>
                <a:cs typeface="Arial" pitchFamily="18" charset="0"/>
              </a:rPr>
              <a:t>is</a:t>
            </a:r>
            <a:endParaRPr lang="it-IT" sz="699" dirty="0">
              <a:solidFill>
                <a:srgbClr val="231F20"/>
              </a:solidFill>
              <a:latin typeface="Arial" pitchFamily="18" charset="0"/>
              <a:cs typeface="Arial" pitchFamily="18" charset="0"/>
            </a:endParaRPr>
          </a:p>
          <a:p>
            <a:r>
              <a:rPr lang="it-IT" sz="699" dirty="0" err="1">
                <a:solidFill>
                  <a:srgbClr val="231F20"/>
                </a:solidFill>
                <a:latin typeface="Arial" pitchFamily="18" charset="0"/>
                <a:cs typeface="Arial" pitchFamily="18" charset="0"/>
              </a:rPr>
              <a:t>fully</a:t>
            </a:r>
            <a:r>
              <a:rPr lang="it-IT" sz="699" dirty="0">
                <a:solidFill>
                  <a:srgbClr val="231F20"/>
                </a:solidFill>
                <a:latin typeface="Arial" pitchFamily="18" charset="0"/>
                <a:cs typeface="Arial" pitchFamily="18" charset="0"/>
              </a:rPr>
              <a:t> </a:t>
            </a:r>
            <a:r>
              <a:rPr lang="it-IT" sz="699" dirty="0" err="1">
                <a:solidFill>
                  <a:srgbClr val="231F20"/>
                </a:solidFill>
                <a:latin typeface="Arial" pitchFamily="18" charset="0"/>
                <a:cs typeface="Arial" pitchFamily="18" charset="0"/>
              </a:rPr>
              <a:t>charged</a:t>
            </a:r>
            <a:r>
              <a:rPr lang="it-IT" sz="699" dirty="0">
                <a:solidFill>
                  <a:srgbClr val="231F20"/>
                </a:solidFill>
                <a:latin typeface="Arial" pitchFamily="18" charset="0"/>
                <a:cs typeface="Arial" pitchFamily="18" charset="0"/>
              </a:rPr>
              <a:t> </a:t>
            </a:r>
            <a:r>
              <a:rPr lang="it-IT" sz="699" dirty="0" err="1">
                <a:solidFill>
                  <a:srgbClr val="231F20"/>
                </a:solidFill>
                <a:latin typeface="Arial" pitchFamily="18" charset="0"/>
                <a:cs typeface="Arial" pitchFamily="18" charset="0"/>
              </a:rPr>
              <a:t>upto</a:t>
            </a:r>
            <a:r>
              <a:rPr lang="it-IT" sz="699" dirty="0">
                <a:solidFill>
                  <a:srgbClr val="231F20"/>
                </a:solidFill>
                <a:latin typeface="Arial" pitchFamily="18" charset="0"/>
                <a:cs typeface="Arial" pitchFamily="18" charset="0"/>
              </a:rPr>
              <a:t> 100%.</a:t>
            </a:r>
            <a:endParaRPr lang="it-IT" dirty="0"/>
          </a:p>
          <a:p>
            <a:pPr>
              <a:lnSpc>
                <a:spcPts val="900"/>
              </a:lnSpc>
              <a:tabLst/>
            </a:pPr>
            <a:endParaRPr lang="en-US" altLang="zh-CN" sz="749" dirty="0">
              <a:solidFill>
                <a:srgbClr val="F1592F"/>
              </a:solidFill>
              <a:latin typeface="Arial" pitchFamily="18" charset="0"/>
              <a:cs typeface="Arial" pitchFamily="18" charset="0"/>
            </a:endParaRPr>
          </a:p>
        </p:txBody>
      </p:sp>
      <p:sp>
        <p:nvSpPr>
          <p:cNvPr id="39" name="TextBox 1"/>
          <p:cNvSpPr txBox="1"/>
          <p:nvPr/>
        </p:nvSpPr>
        <p:spPr>
          <a:xfrm>
            <a:off x="609601" y="1396994"/>
            <a:ext cx="2913420" cy="1086067"/>
          </a:xfrm>
          <a:prstGeom prst="rect">
            <a:avLst/>
          </a:prstGeom>
          <a:noFill/>
        </p:spPr>
        <p:txBody>
          <a:bodyPr wrap="square" lIns="0" tIns="0" rIns="0" rtlCol="0">
            <a:spAutoFit/>
          </a:bodyPr>
          <a:lstStyle/>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pPr>
            <a:r>
              <a:rPr lang="en-US" altLang="zh-CN" sz="749" dirty="0">
                <a:solidFill>
                  <a:srgbClr val="F1592F"/>
                </a:solidFill>
                <a:latin typeface="Arial" pitchFamily="18" charset="0"/>
                <a:cs typeface="Arial" pitchFamily="18" charset="0"/>
              </a:rPr>
              <a:t>2.9</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Charging</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Methods</a:t>
            </a:r>
          </a:p>
          <a:p>
            <a:pPr>
              <a:lnSpc>
                <a:spcPts val="1400"/>
              </a:lnSpc>
              <a:tabLst/>
            </a:pP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connected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charging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method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follows:</a:t>
            </a:r>
          </a:p>
        </p:txBody>
      </p:sp>
      <p:sp>
        <p:nvSpPr>
          <p:cNvPr id="40" name="TextBox 1"/>
          <p:cNvSpPr txBox="1"/>
          <p:nvPr/>
        </p:nvSpPr>
        <p:spPr>
          <a:xfrm>
            <a:off x="609600" y="3352800"/>
            <a:ext cx="3263900" cy="15367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separated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charging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method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pP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Try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your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best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charge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working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p>
          <a:p>
            <a:pPr>
              <a:lnSpc>
                <a:spcPts val="1000"/>
              </a:lnSpc>
              <a:tabLst/>
            </a:pPr>
            <a:r>
              <a:rPr lang="en-US" altLang="zh-CN" sz="699" dirty="0">
                <a:solidFill>
                  <a:srgbClr val="6C6D70"/>
                </a:solidFill>
                <a:latin typeface="Arial" pitchFamily="18" charset="0"/>
                <a:cs typeface="Arial" pitchFamily="18" charset="0"/>
              </a:rPr>
              <a:t>running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which</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fear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shortening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p>
          <a:p>
            <a:pPr>
              <a:lnSpc>
                <a:spcPts val="1000"/>
              </a:lnSpc>
              <a:tabLst/>
            </a:pPr>
            <a:r>
              <a:rPr lang="en-US" altLang="zh-CN" sz="699" dirty="0">
                <a:solidFill>
                  <a:srgbClr val="6C6D70"/>
                </a:solidFill>
                <a:latin typeface="Arial" pitchFamily="18" charset="0"/>
                <a:cs typeface="Arial" pitchFamily="18" charset="0"/>
              </a:rPr>
              <a:t>battery’s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life.</a:t>
            </a:r>
          </a:p>
          <a:p>
            <a:pPr>
              <a:lnSpc>
                <a:spcPts val="1000"/>
              </a:lnSpc>
            </a:pPr>
            <a:endParaRPr lang="en-US" altLang="zh-CN" dirty="0"/>
          </a:p>
          <a:p>
            <a:pPr>
              <a:lnSpc>
                <a:spcPts val="1400"/>
              </a:lnSpc>
              <a:tabLst/>
            </a:pPr>
            <a:r>
              <a:rPr lang="en-US" altLang="zh-CN" sz="749" dirty="0">
                <a:solidFill>
                  <a:srgbClr val="F1592F"/>
                </a:solidFill>
                <a:latin typeface="Arial" pitchFamily="18" charset="0"/>
                <a:cs typeface="Arial" pitchFamily="18" charset="0"/>
              </a:rPr>
              <a:t>2.10</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Battery</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Status</a:t>
            </a:r>
          </a:p>
        </p:txBody>
      </p:sp>
      <p:sp>
        <p:nvSpPr>
          <p:cNvPr id="41" name="TextBox 1"/>
          <p:cNvSpPr txBox="1"/>
          <p:nvPr/>
        </p:nvSpPr>
        <p:spPr>
          <a:xfrm>
            <a:off x="609600" y="4914900"/>
            <a:ext cx="2527300" cy="6604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There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viewing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level.</a:t>
            </a:r>
          </a:p>
          <a:p>
            <a:pPr>
              <a:lnSpc>
                <a:spcPts val="10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connected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level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p>
          <a:p>
            <a:pPr>
              <a:lnSpc>
                <a:spcPts val="1000"/>
              </a:lnSpc>
              <a:tabLst/>
            </a:pPr>
            <a:r>
              <a:rPr lang="en-US" altLang="zh-CN" sz="699" dirty="0">
                <a:solidFill>
                  <a:srgbClr val="231F20"/>
                </a:solidFill>
                <a:latin typeface="Arial" pitchFamily="18" charset="0"/>
                <a:cs typeface="Arial" pitchFamily="18" charset="0"/>
              </a:rPr>
              <a:t>displayed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upper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right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p>
          <a:p>
            <a:pPr>
              <a:lnSpc>
                <a:spcPts val="10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level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indicated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indicator.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shown</a:t>
            </a:r>
          </a:p>
          <a:p>
            <a:pPr>
              <a:lnSpc>
                <a:spcPts val="1000"/>
              </a:lnSpc>
              <a:tabLst/>
            </a:pPr>
            <a:r>
              <a:rPr lang="en-US" altLang="zh-CN" sz="699" dirty="0">
                <a:solidFill>
                  <a:srgbClr val="231F20"/>
                </a:solidFill>
                <a:latin typeface="Arial" pitchFamily="18" charset="0"/>
                <a:cs typeface="Arial" pitchFamily="18" charset="0"/>
              </a:rPr>
              <a:t>below:</a:t>
            </a:r>
          </a:p>
        </p:txBody>
      </p:sp>
      <p:sp>
        <p:nvSpPr>
          <p:cNvPr id="42" name="TextBox 1"/>
          <p:cNvSpPr txBox="1"/>
          <p:nvPr/>
        </p:nvSpPr>
        <p:spPr>
          <a:xfrm>
            <a:off x="3073400" y="901700"/>
            <a:ext cx="393700" cy="165100"/>
          </a:xfrm>
          <a:prstGeom prst="rect">
            <a:avLst/>
          </a:prstGeom>
          <a:noFill/>
        </p:spPr>
        <p:txBody>
          <a:bodyPr wrap="none" lIns="0" tIns="0" rIns="0" rtlCol="0">
            <a:spAutoFit/>
          </a:bodyPr>
          <a:lstStyle/>
          <a:p>
            <a:pPr>
              <a:lnSpc>
                <a:spcPts val="800"/>
              </a:lnSpc>
              <a:tabLst/>
            </a:pPr>
            <a:r>
              <a:rPr lang="en-US" altLang="zh-CN" sz="610" b="1" dirty="0">
                <a:solidFill>
                  <a:srgbClr val="231F20"/>
                </a:solidFill>
                <a:latin typeface="Arial" pitchFamily="18" charset="0"/>
                <a:cs typeface="Arial" pitchFamily="18" charset="0"/>
              </a:rPr>
              <a:t>BATTERY</a:t>
            </a:r>
          </a:p>
          <a:p>
            <a:pPr>
              <a:lnSpc>
                <a:spcPts val="500"/>
              </a:lnSpc>
              <a:tabLst/>
            </a:pPr>
            <a:r>
              <a:rPr lang="en-US" altLang="zh-CN" sz="610" b="1" dirty="0">
                <a:solidFill>
                  <a:srgbClr val="231F20"/>
                </a:solidFill>
                <a:latin typeface="Arial" pitchFamily="18" charset="0"/>
                <a:cs typeface="Arial" pitchFamily="18" charset="0"/>
              </a:rPr>
              <a:t>INDICATOR</a:t>
            </a:r>
          </a:p>
        </p:txBody>
      </p:sp>
      <p:sp>
        <p:nvSpPr>
          <p:cNvPr id="43" name="TextBox 1"/>
          <p:cNvSpPr txBox="1"/>
          <p:nvPr/>
        </p:nvSpPr>
        <p:spPr>
          <a:xfrm>
            <a:off x="3390900" y="4965700"/>
            <a:ext cx="393700" cy="165100"/>
          </a:xfrm>
          <a:prstGeom prst="rect">
            <a:avLst/>
          </a:prstGeom>
          <a:noFill/>
        </p:spPr>
        <p:txBody>
          <a:bodyPr wrap="none" lIns="0" tIns="0" rIns="0" rtlCol="0">
            <a:spAutoFit/>
          </a:bodyPr>
          <a:lstStyle/>
          <a:p>
            <a:pPr>
              <a:lnSpc>
                <a:spcPts val="800"/>
              </a:lnSpc>
              <a:tabLst/>
            </a:pPr>
            <a:r>
              <a:rPr lang="en-US" altLang="zh-CN" sz="610" b="1" dirty="0">
                <a:solidFill>
                  <a:srgbClr val="231F20"/>
                </a:solidFill>
                <a:latin typeface="Arial" pitchFamily="18" charset="0"/>
                <a:cs typeface="Arial" pitchFamily="18" charset="0"/>
              </a:rPr>
              <a:t>BATTERY</a:t>
            </a:r>
          </a:p>
          <a:p>
            <a:pPr>
              <a:lnSpc>
                <a:spcPts val="500"/>
              </a:lnSpc>
              <a:tabLst/>
            </a:pPr>
            <a:r>
              <a:rPr lang="en-US" altLang="zh-CN" sz="610" b="1" dirty="0">
                <a:solidFill>
                  <a:srgbClr val="231F20"/>
                </a:solidFill>
                <a:latin typeface="Arial" pitchFamily="18" charset="0"/>
                <a:cs typeface="Arial" pitchFamily="18" charset="0"/>
              </a:rPr>
              <a:t>INDICATOR</a:t>
            </a:r>
          </a:p>
        </p:txBody>
      </p:sp>
      <p:sp>
        <p:nvSpPr>
          <p:cNvPr id="45" name="Freeform 3"/>
          <p:cNvSpPr/>
          <p:nvPr/>
        </p:nvSpPr>
        <p:spPr>
          <a:xfrm>
            <a:off x="7980152" y="3695694"/>
            <a:ext cx="16289" cy="200103"/>
          </a:xfrm>
          <a:custGeom>
            <a:avLst/>
            <a:gdLst>
              <a:gd name="connsiteX0" fmla="*/ 6350 w 16289"/>
              <a:gd name="connsiteY0" fmla="*/ 6350 h 200103"/>
              <a:gd name="connsiteX1" fmla="*/ 6350 w 16289"/>
              <a:gd name="connsiteY1" fmla="*/ 193753 h 200103"/>
            </a:gdLst>
            <a:ahLst/>
            <a:cxnLst>
              <a:cxn ang="0">
                <a:pos x="connsiteX0" y="connsiteY0"/>
              </a:cxn>
              <a:cxn ang="1">
                <a:pos x="connsiteX1" y="connsiteY1"/>
              </a:cxn>
            </a:cxnLst>
            <a:rect l="l" t="t" r="r" b="b"/>
            <a:pathLst>
              <a:path w="16289" h="200103">
                <a:moveTo>
                  <a:pt x="6350" y="6350"/>
                </a:moveTo>
                <a:lnTo>
                  <a:pt x="6350" y="193753"/>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Freeform 3"/>
          <p:cNvSpPr/>
          <p:nvPr/>
        </p:nvSpPr>
        <p:spPr>
          <a:xfrm>
            <a:off x="7704152" y="908430"/>
            <a:ext cx="645246" cy="871654"/>
          </a:xfrm>
          <a:custGeom>
            <a:avLst/>
            <a:gdLst>
              <a:gd name="connsiteX0" fmla="*/ 602089 w 645246"/>
              <a:gd name="connsiteY0" fmla="*/ 871654 h 871654"/>
              <a:gd name="connsiteX1" fmla="*/ 43144 w 645246"/>
              <a:gd name="connsiteY1" fmla="*/ 871654 h 871654"/>
              <a:gd name="connsiteX2" fmla="*/ 0 w 645246"/>
              <a:gd name="connsiteY2" fmla="*/ 827263 h 871654"/>
              <a:gd name="connsiteX3" fmla="*/ 0 w 645246"/>
              <a:gd name="connsiteY3" fmla="*/ 44378 h 871654"/>
              <a:gd name="connsiteX4" fmla="*/ 43144 w 645246"/>
              <a:gd name="connsiteY4" fmla="*/ 0 h 871654"/>
              <a:gd name="connsiteX5" fmla="*/ 602089 w 645246"/>
              <a:gd name="connsiteY5" fmla="*/ 0 h 871654"/>
              <a:gd name="connsiteX6" fmla="*/ 645246 w 645246"/>
              <a:gd name="connsiteY6" fmla="*/ 44378 h 871654"/>
              <a:gd name="connsiteX7" fmla="*/ 645246 w 645246"/>
              <a:gd name="connsiteY7" fmla="*/ 827263 h 871654"/>
              <a:gd name="connsiteX8" fmla="*/ 602089 w 645246"/>
              <a:gd name="connsiteY8" fmla="*/ 871654 h 8716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645246" h="871654">
                <a:moveTo>
                  <a:pt x="602089" y="871654"/>
                </a:moveTo>
                <a:lnTo>
                  <a:pt x="43144" y="871654"/>
                </a:lnTo>
                <a:cubicBezTo>
                  <a:pt x="19310" y="871654"/>
                  <a:pt x="0" y="851788"/>
                  <a:pt x="0" y="827263"/>
                </a:cubicBezTo>
                <a:lnTo>
                  <a:pt x="0" y="44378"/>
                </a:lnTo>
                <a:cubicBezTo>
                  <a:pt x="0" y="19878"/>
                  <a:pt x="19310" y="0"/>
                  <a:pt x="43144" y="0"/>
                </a:cubicBezTo>
                <a:lnTo>
                  <a:pt x="602089" y="0"/>
                </a:lnTo>
                <a:cubicBezTo>
                  <a:pt x="625923" y="0"/>
                  <a:pt x="645246" y="19878"/>
                  <a:pt x="645246" y="44378"/>
                </a:cubicBezTo>
                <a:lnTo>
                  <a:pt x="645246" y="827263"/>
                </a:lnTo>
                <a:cubicBezTo>
                  <a:pt x="645246" y="851788"/>
                  <a:pt x="625923" y="871654"/>
                  <a:pt x="602089" y="871654"/>
                </a:cubicBezTo>
              </a:path>
            </a:pathLst>
          </a:custGeom>
          <a:solidFill>
            <a:srgbClr val="80828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3"/>
          <p:cNvSpPr/>
          <p:nvPr/>
        </p:nvSpPr>
        <p:spPr>
          <a:xfrm>
            <a:off x="7869991" y="1180899"/>
            <a:ext cx="215732" cy="221918"/>
          </a:xfrm>
          <a:custGeom>
            <a:avLst/>
            <a:gdLst>
              <a:gd name="connsiteX0" fmla="*/ 215732 w 215732"/>
              <a:gd name="connsiteY0" fmla="*/ 110959 h 221918"/>
              <a:gd name="connsiteX1" fmla="*/ 107866 w 215732"/>
              <a:gd name="connsiteY1" fmla="*/ 221918 h 221918"/>
              <a:gd name="connsiteX2" fmla="*/ 0 w 215732"/>
              <a:gd name="connsiteY2" fmla="*/ 110959 h 221918"/>
              <a:gd name="connsiteX3" fmla="*/ 107866 w 215732"/>
              <a:gd name="connsiteY3" fmla="*/ 0 h 221918"/>
              <a:gd name="connsiteX4" fmla="*/ 215732 w 215732"/>
              <a:gd name="connsiteY4" fmla="*/ 110959 h 22191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5732" h="221918">
                <a:moveTo>
                  <a:pt x="215732" y="110959"/>
                </a:moveTo>
                <a:cubicBezTo>
                  <a:pt x="215732" y="172246"/>
                  <a:pt x="167444" y="221918"/>
                  <a:pt x="107866" y="221918"/>
                </a:cubicBezTo>
                <a:cubicBezTo>
                  <a:pt x="48288" y="221918"/>
                  <a:pt x="0" y="172246"/>
                  <a:pt x="0" y="110959"/>
                </a:cubicBezTo>
                <a:cubicBezTo>
                  <a:pt x="0" y="49672"/>
                  <a:pt x="48288" y="0"/>
                  <a:pt x="107866" y="0"/>
                </a:cubicBezTo>
                <a:cubicBezTo>
                  <a:pt x="167444" y="0"/>
                  <a:pt x="215732" y="49672"/>
                  <a:pt x="215732" y="110959"/>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p:cNvSpPr/>
          <p:nvPr/>
        </p:nvSpPr>
        <p:spPr>
          <a:xfrm>
            <a:off x="8164834" y="1169802"/>
            <a:ext cx="57525" cy="59179"/>
          </a:xfrm>
          <a:custGeom>
            <a:avLst/>
            <a:gdLst>
              <a:gd name="connsiteX0" fmla="*/ 57525 w 57525"/>
              <a:gd name="connsiteY0" fmla="*/ 29589 h 59179"/>
              <a:gd name="connsiteX1" fmla="*/ 28749 w 57525"/>
              <a:gd name="connsiteY1" fmla="*/ 59179 h 59179"/>
              <a:gd name="connsiteX2" fmla="*/ 0 w 57525"/>
              <a:gd name="connsiteY2" fmla="*/ 29589 h 59179"/>
              <a:gd name="connsiteX3" fmla="*/ 28749 w 57525"/>
              <a:gd name="connsiteY3" fmla="*/ 0 h 59179"/>
              <a:gd name="connsiteX4" fmla="*/ 57525 w 57525"/>
              <a:gd name="connsiteY4" fmla="*/ 29589 h 591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79">
                <a:moveTo>
                  <a:pt x="57525" y="29589"/>
                </a:moveTo>
                <a:cubicBezTo>
                  <a:pt x="57525" y="45927"/>
                  <a:pt x="44639" y="59179"/>
                  <a:pt x="28749" y="59179"/>
                </a:cubicBezTo>
                <a:cubicBezTo>
                  <a:pt x="12886" y="59179"/>
                  <a:pt x="0" y="45927"/>
                  <a:pt x="0" y="29589"/>
                </a:cubicBezTo>
                <a:cubicBezTo>
                  <a:pt x="0" y="13239"/>
                  <a:pt x="12886" y="0"/>
                  <a:pt x="28749" y="0"/>
                </a:cubicBezTo>
                <a:cubicBezTo>
                  <a:pt x="44639" y="0"/>
                  <a:pt x="57525" y="13239"/>
                  <a:pt x="57525" y="295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3"/>
          <p:cNvSpPr/>
          <p:nvPr/>
        </p:nvSpPr>
        <p:spPr>
          <a:xfrm>
            <a:off x="8164834" y="1293089"/>
            <a:ext cx="57525" cy="59179"/>
          </a:xfrm>
          <a:custGeom>
            <a:avLst/>
            <a:gdLst>
              <a:gd name="connsiteX0" fmla="*/ 57525 w 57525"/>
              <a:gd name="connsiteY0" fmla="*/ 29589 h 59179"/>
              <a:gd name="connsiteX1" fmla="*/ 28749 w 57525"/>
              <a:gd name="connsiteY1" fmla="*/ 59179 h 59179"/>
              <a:gd name="connsiteX2" fmla="*/ 0 w 57525"/>
              <a:gd name="connsiteY2" fmla="*/ 29589 h 59179"/>
              <a:gd name="connsiteX3" fmla="*/ 28749 w 57525"/>
              <a:gd name="connsiteY3" fmla="*/ 0 h 59179"/>
              <a:gd name="connsiteX4" fmla="*/ 57525 w 57525"/>
              <a:gd name="connsiteY4" fmla="*/ 29589 h 591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79">
                <a:moveTo>
                  <a:pt x="57525" y="29589"/>
                </a:moveTo>
                <a:cubicBezTo>
                  <a:pt x="57525" y="45927"/>
                  <a:pt x="44639" y="59179"/>
                  <a:pt x="28749" y="59179"/>
                </a:cubicBezTo>
                <a:cubicBezTo>
                  <a:pt x="12886" y="59179"/>
                  <a:pt x="0" y="45927"/>
                  <a:pt x="0" y="29589"/>
                </a:cubicBezTo>
                <a:cubicBezTo>
                  <a:pt x="0" y="13239"/>
                  <a:pt x="12886" y="0"/>
                  <a:pt x="28749" y="0"/>
                </a:cubicBezTo>
                <a:cubicBezTo>
                  <a:pt x="44639" y="0"/>
                  <a:pt x="57525" y="13239"/>
                  <a:pt x="57525" y="295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
          <p:cNvSpPr/>
          <p:nvPr/>
        </p:nvSpPr>
        <p:spPr>
          <a:xfrm>
            <a:off x="8164834" y="1416375"/>
            <a:ext cx="57525" cy="59179"/>
          </a:xfrm>
          <a:custGeom>
            <a:avLst/>
            <a:gdLst>
              <a:gd name="connsiteX0" fmla="*/ 57525 w 57525"/>
              <a:gd name="connsiteY0" fmla="*/ 29589 h 59179"/>
              <a:gd name="connsiteX1" fmla="*/ 28749 w 57525"/>
              <a:gd name="connsiteY1" fmla="*/ 59179 h 59179"/>
              <a:gd name="connsiteX2" fmla="*/ 0 w 57525"/>
              <a:gd name="connsiteY2" fmla="*/ 29589 h 59179"/>
              <a:gd name="connsiteX3" fmla="*/ 28749 w 57525"/>
              <a:gd name="connsiteY3" fmla="*/ 0 h 59179"/>
              <a:gd name="connsiteX4" fmla="*/ 57525 w 57525"/>
              <a:gd name="connsiteY4" fmla="*/ 29589 h 591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79">
                <a:moveTo>
                  <a:pt x="57525" y="29589"/>
                </a:moveTo>
                <a:cubicBezTo>
                  <a:pt x="57525" y="45927"/>
                  <a:pt x="44639" y="59179"/>
                  <a:pt x="28749" y="59179"/>
                </a:cubicBezTo>
                <a:cubicBezTo>
                  <a:pt x="12886" y="59179"/>
                  <a:pt x="0" y="45927"/>
                  <a:pt x="0" y="29589"/>
                </a:cubicBezTo>
                <a:cubicBezTo>
                  <a:pt x="0" y="13239"/>
                  <a:pt x="12886" y="0"/>
                  <a:pt x="28749" y="0"/>
                </a:cubicBezTo>
                <a:cubicBezTo>
                  <a:pt x="44639" y="0"/>
                  <a:pt x="57525" y="13239"/>
                  <a:pt x="57525" y="295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
          <p:cNvSpPr/>
          <p:nvPr/>
        </p:nvSpPr>
        <p:spPr>
          <a:xfrm>
            <a:off x="8164834" y="1539670"/>
            <a:ext cx="57525" cy="59179"/>
          </a:xfrm>
          <a:custGeom>
            <a:avLst/>
            <a:gdLst>
              <a:gd name="connsiteX0" fmla="*/ 57525 w 57525"/>
              <a:gd name="connsiteY0" fmla="*/ 29589 h 59179"/>
              <a:gd name="connsiteX1" fmla="*/ 28749 w 57525"/>
              <a:gd name="connsiteY1" fmla="*/ 59179 h 59179"/>
              <a:gd name="connsiteX2" fmla="*/ 0 w 57525"/>
              <a:gd name="connsiteY2" fmla="*/ 29589 h 59179"/>
              <a:gd name="connsiteX3" fmla="*/ 28749 w 57525"/>
              <a:gd name="connsiteY3" fmla="*/ 0 h 59179"/>
              <a:gd name="connsiteX4" fmla="*/ 57525 w 57525"/>
              <a:gd name="connsiteY4" fmla="*/ 29589 h 591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79">
                <a:moveTo>
                  <a:pt x="57525" y="29589"/>
                </a:moveTo>
                <a:cubicBezTo>
                  <a:pt x="57525" y="45927"/>
                  <a:pt x="44639" y="59179"/>
                  <a:pt x="28749" y="59179"/>
                </a:cubicBezTo>
                <a:cubicBezTo>
                  <a:pt x="12886" y="59179"/>
                  <a:pt x="0" y="45927"/>
                  <a:pt x="0" y="29589"/>
                </a:cubicBezTo>
                <a:cubicBezTo>
                  <a:pt x="0" y="13239"/>
                  <a:pt x="12886" y="0"/>
                  <a:pt x="28749" y="0"/>
                </a:cubicBezTo>
                <a:cubicBezTo>
                  <a:pt x="44639" y="0"/>
                  <a:pt x="57525" y="13239"/>
                  <a:pt x="57525" y="295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3"/>
          <p:cNvSpPr/>
          <p:nvPr/>
        </p:nvSpPr>
        <p:spPr>
          <a:xfrm>
            <a:off x="7885617" y="1484557"/>
            <a:ext cx="106333" cy="197964"/>
          </a:xfrm>
          <a:custGeom>
            <a:avLst/>
            <a:gdLst>
              <a:gd name="connsiteX0" fmla="*/ 76898 w 106333"/>
              <a:gd name="connsiteY0" fmla="*/ 0 h 197964"/>
              <a:gd name="connsiteX1" fmla="*/ 0 w 106333"/>
              <a:gd name="connsiteY1" fmla="*/ 102670 h 197964"/>
              <a:gd name="connsiteX2" fmla="*/ 54927 w 106333"/>
              <a:gd name="connsiteY2" fmla="*/ 106008 h 197964"/>
              <a:gd name="connsiteX3" fmla="*/ 7184 w 106333"/>
              <a:gd name="connsiteY3" fmla="*/ 197964 h 197964"/>
              <a:gd name="connsiteX4" fmla="*/ 106333 w 106333"/>
              <a:gd name="connsiteY4" fmla="*/ 81102 h 197964"/>
              <a:gd name="connsiteX5" fmla="*/ 51417 w 106333"/>
              <a:gd name="connsiteY5" fmla="*/ 84834 h 197964"/>
              <a:gd name="connsiteX6" fmla="*/ 76898 w 106333"/>
              <a:gd name="connsiteY6" fmla="*/ 0 h 1979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6333" h="197964">
                <a:moveTo>
                  <a:pt x="76898" y="0"/>
                </a:moveTo>
                <a:lnTo>
                  <a:pt x="0" y="102670"/>
                </a:lnTo>
                <a:lnTo>
                  <a:pt x="54927" y="106008"/>
                </a:lnTo>
                <a:lnTo>
                  <a:pt x="7184" y="197964"/>
                </a:lnTo>
                <a:lnTo>
                  <a:pt x="106333" y="81102"/>
                </a:lnTo>
                <a:lnTo>
                  <a:pt x="51417" y="84834"/>
                </a:lnTo>
                <a:lnTo>
                  <a:pt x="76898"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3"/>
          <p:cNvSpPr/>
          <p:nvPr/>
        </p:nvSpPr>
        <p:spPr>
          <a:xfrm>
            <a:off x="7939140" y="1267199"/>
            <a:ext cx="36897" cy="50560"/>
          </a:xfrm>
          <a:custGeom>
            <a:avLst/>
            <a:gdLst>
              <a:gd name="connsiteX0" fmla="*/ 4396 w 36897"/>
              <a:gd name="connsiteY0" fmla="*/ 0 h 50560"/>
              <a:gd name="connsiteX1" fmla="*/ 13367 w 36897"/>
              <a:gd name="connsiteY1" fmla="*/ 0 h 50560"/>
              <a:gd name="connsiteX2" fmla="*/ 9350 w 36897"/>
              <a:gd name="connsiteY2" fmla="*/ 30427 h 50560"/>
              <a:gd name="connsiteX3" fmla="*/ 8818 w 36897"/>
              <a:gd name="connsiteY3" fmla="*/ 36076 h 50560"/>
              <a:gd name="connsiteX4" fmla="*/ 10504 w 36897"/>
              <a:gd name="connsiteY4" fmla="*/ 40405 h 50560"/>
              <a:gd name="connsiteX5" fmla="*/ 15382 w 36897"/>
              <a:gd name="connsiteY5" fmla="*/ 41979 h 50560"/>
              <a:gd name="connsiteX6" fmla="*/ 19867 w 36897"/>
              <a:gd name="connsiteY6" fmla="*/ 40786 h 50560"/>
              <a:gd name="connsiteX7" fmla="*/ 22186 w 36897"/>
              <a:gd name="connsiteY7" fmla="*/ 37904 h 50560"/>
              <a:gd name="connsiteX8" fmla="*/ 23846 w 36897"/>
              <a:gd name="connsiteY8" fmla="*/ 29831 h 50560"/>
              <a:gd name="connsiteX9" fmla="*/ 27837 w 36897"/>
              <a:gd name="connsiteY9" fmla="*/ 0 h 50560"/>
              <a:gd name="connsiteX10" fmla="*/ 36897 w 36897"/>
              <a:gd name="connsiteY10" fmla="*/ 0 h 50560"/>
              <a:gd name="connsiteX11" fmla="*/ 33020 w 36897"/>
              <a:gd name="connsiteY11" fmla="*/ 29437 h 50560"/>
              <a:gd name="connsiteX12" fmla="*/ 29852 w 36897"/>
              <a:gd name="connsiteY12" fmla="*/ 42474 h 50560"/>
              <a:gd name="connsiteX13" fmla="*/ 24213 w 36897"/>
              <a:gd name="connsiteY13" fmla="*/ 48491 h 50560"/>
              <a:gd name="connsiteX14" fmla="*/ 15179 w 36897"/>
              <a:gd name="connsiteY14" fmla="*/ 50560 h 50560"/>
              <a:gd name="connsiteX15" fmla="*/ 4016 w 36897"/>
              <a:gd name="connsiteY15" fmla="*/ 46638 h 50560"/>
              <a:gd name="connsiteX16" fmla="*/ 0 w 36897"/>
              <a:gd name="connsiteY16" fmla="*/ 35911 h 50560"/>
              <a:gd name="connsiteX17" fmla="*/ 798 w 36897"/>
              <a:gd name="connsiteY17" fmla="*/ 27190 h 50560"/>
              <a:gd name="connsiteX18" fmla="*/ 4396 w 36897"/>
              <a:gd name="connsiteY18" fmla="*/ 0 h 5056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36897" h="50560">
                <a:moveTo>
                  <a:pt x="4396" y="0"/>
                </a:moveTo>
                <a:lnTo>
                  <a:pt x="13367" y="0"/>
                </a:lnTo>
                <a:lnTo>
                  <a:pt x="9350" y="30427"/>
                </a:lnTo>
                <a:cubicBezTo>
                  <a:pt x="9021" y="33093"/>
                  <a:pt x="8818" y="34984"/>
                  <a:pt x="8818" y="36076"/>
                </a:cubicBezTo>
                <a:cubicBezTo>
                  <a:pt x="8818" y="37917"/>
                  <a:pt x="9401" y="39377"/>
                  <a:pt x="10504" y="40405"/>
                </a:cubicBezTo>
                <a:cubicBezTo>
                  <a:pt x="11631" y="41459"/>
                  <a:pt x="13253" y="41979"/>
                  <a:pt x="15382" y="41979"/>
                </a:cubicBezTo>
                <a:cubicBezTo>
                  <a:pt x="17092" y="41979"/>
                  <a:pt x="18600" y="41585"/>
                  <a:pt x="19867" y="40786"/>
                </a:cubicBezTo>
                <a:cubicBezTo>
                  <a:pt x="20843" y="40214"/>
                  <a:pt x="21603" y="39262"/>
                  <a:pt x="22186" y="37904"/>
                </a:cubicBezTo>
                <a:cubicBezTo>
                  <a:pt x="22756" y="36546"/>
                  <a:pt x="23301" y="33855"/>
                  <a:pt x="23846" y="29831"/>
                </a:cubicBezTo>
                <a:lnTo>
                  <a:pt x="27837" y="0"/>
                </a:lnTo>
                <a:lnTo>
                  <a:pt x="36897" y="0"/>
                </a:lnTo>
                <a:lnTo>
                  <a:pt x="33020" y="29437"/>
                </a:lnTo>
                <a:cubicBezTo>
                  <a:pt x="32208" y="35505"/>
                  <a:pt x="31169" y="39834"/>
                  <a:pt x="29852" y="42474"/>
                </a:cubicBezTo>
                <a:cubicBezTo>
                  <a:pt x="28547" y="45114"/>
                  <a:pt x="26659" y="47107"/>
                  <a:pt x="24213" y="48491"/>
                </a:cubicBezTo>
                <a:cubicBezTo>
                  <a:pt x="21742" y="49887"/>
                  <a:pt x="18727" y="50560"/>
                  <a:pt x="15179" y="50560"/>
                </a:cubicBezTo>
                <a:cubicBezTo>
                  <a:pt x="10415" y="50560"/>
                  <a:pt x="6677" y="49240"/>
                  <a:pt x="4016" y="46638"/>
                </a:cubicBezTo>
                <a:cubicBezTo>
                  <a:pt x="1342" y="44023"/>
                  <a:pt x="0" y="40443"/>
                  <a:pt x="0" y="35911"/>
                </a:cubicBezTo>
                <a:cubicBezTo>
                  <a:pt x="0" y="33931"/>
                  <a:pt x="253" y="31037"/>
                  <a:pt x="798" y="27190"/>
                </a:cubicBezTo>
                <a:lnTo>
                  <a:pt x="4396" y="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
          <p:cNvSpPr/>
          <p:nvPr/>
        </p:nvSpPr>
        <p:spPr>
          <a:xfrm>
            <a:off x="7977278" y="1265960"/>
            <a:ext cx="33628" cy="51804"/>
          </a:xfrm>
          <a:custGeom>
            <a:avLst/>
            <a:gdLst>
              <a:gd name="connsiteX0" fmla="*/ 33628 w 33628"/>
              <a:gd name="connsiteY0" fmla="*/ 8111 h 51804"/>
              <a:gd name="connsiteX1" fmla="*/ 27077 w 33628"/>
              <a:gd name="connsiteY1" fmla="*/ 14077 h 51804"/>
              <a:gd name="connsiteX2" fmla="*/ 19538 w 33628"/>
              <a:gd name="connsiteY2" fmla="*/ 8708 h 51804"/>
              <a:gd name="connsiteX3" fmla="*/ 16687 w 33628"/>
              <a:gd name="connsiteY3" fmla="*/ 9761 h 51804"/>
              <a:gd name="connsiteX4" fmla="*/ 15547 w 33628"/>
              <a:gd name="connsiteY4" fmla="*/ 12300 h 51804"/>
              <a:gd name="connsiteX5" fmla="*/ 16573 w 33628"/>
              <a:gd name="connsiteY5" fmla="*/ 15359 h 51804"/>
              <a:gd name="connsiteX6" fmla="*/ 22895 w 33628"/>
              <a:gd name="connsiteY6" fmla="*/ 22760 h 51804"/>
              <a:gd name="connsiteX7" fmla="*/ 26570 w 33628"/>
              <a:gd name="connsiteY7" fmla="*/ 27089 h 51804"/>
              <a:gd name="connsiteX8" fmla="*/ 29636 w 33628"/>
              <a:gd name="connsiteY8" fmla="*/ 32598 h 51804"/>
              <a:gd name="connsiteX9" fmla="*/ 30561 w 33628"/>
              <a:gd name="connsiteY9" fmla="*/ 37815 h 51804"/>
              <a:gd name="connsiteX10" fmla="*/ 26443 w 33628"/>
              <a:gd name="connsiteY10" fmla="*/ 47767 h 51804"/>
              <a:gd name="connsiteX11" fmla="*/ 15926 w 33628"/>
              <a:gd name="connsiteY11" fmla="*/ 51804 h 51804"/>
              <a:gd name="connsiteX12" fmla="*/ 0 w 33628"/>
              <a:gd name="connsiteY12" fmla="*/ 42245 h 51804"/>
              <a:gd name="connsiteX13" fmla="*/ 6905 w 33628"/>
              <a:gd name="connsiteY13" fmla="*/ 36508 h 51804"/>
              <a:gd name="connsiteX14" fmla="*/ 15926 w 33628"/>
              <a:gd name="connsiteY14" fmla="*/ 43045 h 51804"/>
              <a:gd name="connsiteX15" fmla="*/ 19817 w 33628"/>
              <a:gd name="connsiteY15" fmla="*/ 41509 h 51804"/>
              <a:gd name="connsiteX16" fmla="*/ 21401 w 33628"/>
              <a:gd name="connsiteY16" fmla="*/ 37777 h 51804"/>
              <a:gd name="connsiteX17" fmla="*/ 20450 w 33628"/>
              <a:gd name="connsiteY17" fmla="*/ 34299 h 51804"/>
              <a:gd name="connsiteX18" fmla="*/ 14951 w 33628"/>
              <a:gd name="connsiteY18" fmla="*/ 27584 h 51804"/>
              <a:gd name="connsiteX19" fmla="*/ 8654 w 33628"/>
              <a:gd name="connsiteY19" fmla="*/ 19751 h 51804"/>
              <a:gd name="connsiteX20" fmla="*/ 6639 w 33628"/>
              <a:gd name="connsiteY20" fmla="*/ 12694 h 51804"/>
              <a:gd name="connsiteX21" fmla="*/ 9528 w 33628"/>
              <a:gd name="connsiteY21" fmla="*/ 4519 h 51804"/>
              <a:gd name="connsiteX22" fmla="*/ 19373 w 33628"/>
              <a:gd name="connsiteY22" fmla="*/ 0 h 51804"/>
              <a:gd name="connsiteX23" fmla="*/ 33628 w 33628"/>
              <a:gd name="connsiteY23" fmla="*/ 8111 h 518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33628" h="51804">
                <a:moveTo>
                  <a:pt x="33628" y="8111"/>
                </a:moveTo>
                <a:lnTo>
                  <a:pt x="27077" y="14077"/>
                </a:lnTo>
                <a:cubicBezTo>
                  <a:pt x="24378" y="10510"/>
                  <a:pt x="21869" y="8708"/>
                  <a:pt x="19538" y="8708"/>
                </a:cubicBezTo>
                <a:cubicBezTo>
                  <a:pt x="18385" y="8708"/>
                  <a:pt x="17447" y="9050"/>
                  <a:pt x="16687" y="9761"/>
                </a:cubicBezTo>
                <a:cubicBezTo>
                  <a:pt x="15901" y="10485"/>
                  <a:pt x="15547" y="11323"/>
                  <a:pt x="15547" y="12300"/>
                </a:cubicBezTo>
                <a:cubicBezTo>
                  <a:pt x="15547" y="13214"/>
                  <a:pt x="15876" y="14230"/>
                  <a:pt x="16573" y="15359"/>
                </a:cubicBezTo>
                <a:cubicBezTo>
                  <a:pt x="17283" y="16464"/>
                  <a:pt x="19373" y="18939"/>
                  <a:pt x="22895" y="22760"/>
                </a:cubicBezTo>
                <a:cubicBezTo>
                  <a:pt x="24758" y="24791"/>
                  <a:pt x="26000" y="26238"/>
                  <a:pt x="26570" y="27089"/>
                </a:cubicBezTo>
                <a:cubicBezTo>
                  <a:pt x="27976" y="29056"/>
                  <a:pt x="29003" y="30884"/>
                  <a:pt x="29636" y="32598"/>
                </a:cubicBezTo>
                <a:cubicBezTo>
                  <a:pt x="30245" y="34324"/>
                  <a:pt x="30561" y="36051"/>
                  <a:pt x="30561" y="37815"/>
                </a:cubicBezTo>
                <a:cubicBezTo>
                  <a:pt x="30561" y="41776"/>
                  <a:pt x="29180" y="45089"/>
                  <a:pt x="26443" y="47767"/>
                </a:cubicBezTo>
                <a:cubicBezTo>
                  <a:pt x="23719" y="50446"/>
                  <a:pt x="20222" y="51804"/>
                  <a:pt x="15926" y="51804"/>
                </a:cubicBezTo>
                <a:cubicBezTo>
                  <a:pt x="9401" y="51804"/>
                  <a:pt x="4092" y="48618"/>
                  <a:pt x="0" y="42245"/>
                </a:cubicBezTo>
                <a:lnTo>
                  <a:pt x="6905" y="36508"/>
                </a:lnTo>
                <a:cubicBezTo>
                  <a:pt x="9680" y="40862"/>
                  <a:pt x="12683" y="43045"/>
                  <a:pt x="15926" y="43045"/>
                </a:cubicBezTo>
                <a:cubicBezTo>
                  <a:pt x="17460" y="43045"/>
                  <a:pt x="18777" y="42538"/>
                  <a:pt x="19817" y="41509"/>
                </a:cubicBezTo>
                <a:cubicBezTo>
                  <a:pt x="20881" y="40481"/>
                  <a:pt x="21401" y="39224"/>
                  <a:pt x="21401" y="37777"/>
                </a:cubicBezTo>
                <a:cubicBezTo>
                  <a:pt x="21401" y="36647"/>
                  <a:pt x="21096" y="35492"/>
                  <a:pt x="20450" y="34299"/>
                </a:cubicBezTo>
                <a:cubicBezTo>
                  <a:pt x="19791" y="33106"/>
                  <a:pt x="17967" y="30872"/>
                  <a:pt x="14951" y="27584"/>
                </a:cubicBezTo>
                <a:cubicBezTo>
                  <a:pt x="11745" y="24118"/>
                  <a:pt x="9667" y="21503"/>
                  <a:pt x="8654" y="19751"/>
                </a:cubicBezTo>
                <a:cubicBezTo>
                  <a:pt x="7323" y="17340"/>
                  <a:pt x="6639" y="15004"/>
                  <a:pt x="6639" y="12694"/>
                </a:cubicBezTo>
                <a:cubicBezTo>
                  <a:pt x="6639" y="9660"/>
                  <a:pt x="7602" y="6930"/>
                  <a:pt x="9528" y="4519"/>
                </a:cubicBezTo>
                <a:cubicBezTo>
                  <a:pt x="11973" y="1497"/>
                  <a:pt x="15242" y="0"/>
                  <a:pt x="19373" y="0"/>
                </a:cubicBezTo>
                <a:cubicBezTo>
                  <a:pt x="25050" y="0"/>
                  <a:pt x="29801" y="2703"/>
                  <a:pt x="33628" y="8111"/>
                </a:cubicBez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3"/>
          <p:cNvSpPr/>
          <p:nvPr/>
        </p:nvSpPr>
        <p:spPr>
          <a:xfrm>
            <a:off x="8014690" y="1267199"/>
            <a:ext cx="41053" cy="49316"/>
          </a:xfrm>
          <a:custGeom>
            <a:avLst/>
            <a:gdLst>
              <a:gd name="connsiteX0" fmla="*/ 6537 w 41053"/>
              <a:gd name="connsiteY0" fmla="*/ 0 h 49316"/>
              <a:gd name="connsiteX1" fmla="*/ 15572 w 41053"/>
              <a:gd name="connsiteY1" fmla="*/ 0 h 49316"/>
              <a:gd name="connsiteX2" fmla="*/ 13075 w 41053"/>
              <a:gd name="connsiteY2" fmla="*/ 18609 h 49316"/>
              <a:gd name="connsiteX3" fmla="*/ 29510 w 41053"/>
              <a:gd name="connsiteY3" fmla="*/ 18609 h 49316"/>
              <a:gd name="connsiteX4" fmla="*/ 31993 w 41053"/>
              <a:gd name="connsiteY4" fmla="*/ 0 h 49316"/>
              <a:gd name="connsiteX5" fmla="*/ 41053 w 41053"/>
              <a:gd name="connsiteY5" fmla="*/ 0 h 49316"/>
              <a:gd name="connsiteX6" fmla="*/ 34438 w 41053"/>
              <a:gd name="connsiteY6" fmla="*/ 49316 h 49316"/>
              <a:gd name="connsiteX7" fmla="*/ 25430 w 41053"/>
              <a:gd name="connsiteY7" fmla="*/ 49316 h 49316"/>
              <a:gd name="connsiteX8" fmla="*/ 28420 w 41053"/>
              <a:gd name="connsiteY8" fmla="*/ 26911 h 49316"/>
              <a:gd name="connsiteX9" fmla="*/ 11973 w 41053"/>
              <a:gd name="connsiteY9" fmla="*/ 26911 h 49316"/>
              <a:gd name="connsiteX10" fmla="*/ 8945 w 41053"/>
              <a:gd name="connsiteY10" fmla="*/ 49316 h 49316"/>
              <a:gd name="connsiteX11" fmla="*/ 0 w 41053"/>
              <a:gd name="connsiteY11" fmla="*/ 49316 h 49316"/>
              <a:gd name="connsiteX12" fmla="*/ 6537 w 41053"/>
              <a:gd name="connsiteY12" fmla="*/ 0 h 493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1053" h="49316">
                <a:moveTo>
                  <a:pt x="6537" y="0"/>
                </a:moveTo>
                <a:lnTo>
                  <a:pt x="15572" y="0"/>
                </a:lnTo>
                <a:lnTo>
                  <a:pt x="13075" y="18609"/>
                </a:lnTo>
                <a:lnTo>
                  <a:pt x="29510" y="18609"/>
                </a:lnTo>
                <a:lnTo>
                  <a:pt x="31993" y="0"/>
                </a:lnTo>
                <a:lnTo>
                  <a:pt x="41053" y="0"/>
                </a:lnTo>
                <a:lnTo>
                  <a:pt x="34438" y="49316"/>
                </a:lnTo>
                <a:lnTo>
                  <a:pt x="25430" y="49316"/>
                </a:lnTo>
                <a:lnTo>
                  <a:pt x="28420" y="26911"/>
                </a:lnTo>
                <a:lnTo>
                  <a:pt x="11973" y="26911"/>
                </a:lnTo>
                <a:lnTo>
                  <a:pt x="8945" y="49316"/>
                </a:lnTo>
                <a:lnTo>
                  <a:pt x="0" y="49316"/>
                </a:lnTo>
                <a:lnTo>
                  <a:pt x="6537" y="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3"/>
          <p:cNvSpPr/>
          <p:nvPr/>
        </p:nvSpPr>
        <p:spPr>
          <a:xfrm>
            <a:off x="8025477" y="4964592"/>
            <a:ext cx="645246" cy="871654"/>
          </a:xfrm>
          <a:custGeom>
            <a:avLst/>
            <a:gdLst>
              <a:gd name="connsiteX0" fmla="*/ 602090 w 645246"/>
              <a:gd name="connsiteY0" fmla="*/ 871654 h 871654"/>
              <a:gd name="connsiteX1" fmla="*/ 43144 w 645246"/>
              <a:gd name="connsiteY1" fmla="*/ 871654 h 871654"/>
              <a:gd name="connsiteX2" fmla="*/ 0 w 645246"/>
              <a:gd name="connsiteY2" fmla="*/ 827263 h 871654"/>
              <a:gd name="connsiteX3" fmla="*/ 0 w 645246"/>
              <a:gd name="connsiteY3" fmla="*/ 44378 h 871654"/>
              <a:gd name="connsiteX4" fmla="*/ 43144 w 645246"/>
              <a:gd name="connsiteY4" fmla="*/ 0 h 871654"/>
              <a:gd name="connsiteX5" fmla="*/ 602090 w 645246"/>
              <a:gd name="connsiteY5" fmla="*/ 0 h 871654"/>
              <a:gd name="connsiteX6" fmla="*/ 645246 w 645246"/>
              <a:gd name="connsiteY6" fmla="*/ 44378 h 871654"/>
              <a:gd name="connsiteX7" fmla="*/ 645246 w 645246"/>
              <a:gd name="connsiteY7" fmla="*/ 827263 h 871654"/>
              <a:gd name="connsiteX8" fmla="*/ 602090 w 645246"/>
              <a:gd name="connsiteY8" fmla="*/ 871654 h 8716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645246" h="871654">
                <a:moveTo>
                  <a:pt x="602090" y="871654"/>
                </a:moveTo>
                <a:lnTo>
                  <a:pt x="43144" y="871654"/>
                </a:lnTo>
                <a:cubicBezTo>
                  <a:pt x="19310" y="871654"/>
                  <a:pt x="0" y="851788"/>
                  <a:pt x="0" y="827263"/>
                </a:cubicBezTo>
                <a:lnTo>
                  <a:pt x="0" y="44378"/>
                </a:lnTo>
                <a:cubicBezTo>
                  <a:pt x="0" y="19879"/>
                  <a:pt x="19310" y="0"/>
                  <a:pt x="43144" y="0"/>
                </a:cubicBezTo>
                <a:lnTo>
                  <a:pt x="602090" y="0"/>
                </a:lnTo>
                <a:cubicBezTo>
                  <a:pt x="625923" y="0"/>
                  <a:pt x="645246" y="19879"/>
                  <a:pt x="645246" y="44378"/>
                </a:cubicBezTo>
                <a:lnTo>
                  <a:pt x="645246" y="827263"/>
                </a:lnTo>
                <a:cubicBezTo>
                  <a:pt x="645246" y="851788"/>
                  <a:pt x="625923" y="871654"/>
                  <a:pt x="602090" y="871654"/>
                </a:cubicBezTo>
              </a:path>
            </a:pathLst>
          </a:custGeom>
          <a:solidFill>
            <a:srgbClr val="80828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3"/>
          <p:cNvSpPr/>
          <p:nvPr/>
        </p:nvSpPr>
        <p:spPr>
          <a:xfrm>
            <a:off x="8191314" y="5237061"/>
            <a:ext cx="215732" cy="221919"/>
          </a:xfrm>
          <a:custGeom>
            <a:avLst/>
            <a:gdLst>
              <a:gd name="connsiteX0" fmla="*/ 215732 w 215732"/>
              <a:gd name="connsiteY0" fmla="*/ 110959 h 221919"/>
              <a:gd name="connsiteX1" fmla="*/ 107866 w 215732"/>
              <a:gd name="connsiteY1" fmla="*/ 221919 h 221919"/>
              <a:gd name="connsiteX2" fmla="*/ 0 w 215732"/>
              <a:gd name="connsiteY2" fmla="*/ 110959 h 221919"/>
              <a:gd name="connsiteX3" fmla="*/ 107866 w 215732"/>
              <a:gd name="connsiteY3" fmla="*/ 0 h 221919"/>
              <a:gd name="connsiteX4" fmla="*/ 215732 w 215732"/>
              <a:gd name="connsiteY4" fmla="*/ 110959 h 2219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5732" h="221919">
                <a:moveTo>
                  <a:pt x="215732" y="110959"/>
                </a:moveTo>
                <a:cubicBezTo>
                  <a:pt x="215732" y="172246"/>
                  <a:pt x="167444" y="221919"/>
                  <a:pt x="107866" y="221919"/>
                </a:cubicBezTo>
                <a:cubicBezTo>
                  <a:pt x="48288" y="221919"/>
                  <a:pt x="0" y="172246"/>
                  <a:pt x="0" y="110959"/>
                </a:cubicBezTo>
                <a:cubicBezTo>
                  <a:pt x="0" y="49672"/>
                  <a:pt x="48288" y="0"/>
                  <a:pt x="107866" y="0"/>
                </a:cubicBezTo>
                <a:cubicBezTo>
                  <a:pt x="167444" y="0"/>
                  <a:pt x="215732" y="49672"/>
                  <a:pt x="215732" y="110959"/>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3"/>
          <p:cNvSpPr/>
          <p:nvPr/>
        </p:nvSpPr>
        <p:spPr>
          <a:xfrm>
            <a:off x="8486158" y="5225964"/>
            <a:ext cx="57525" cy="59180"/>
          </a:xfrm>
          <a:custGeom>
            <a:avLst/>
            <a:gdLst>
              <a:gd name="connsiteX0" fmla="*/ 57525 w 57525"/>
              <a:gd name="connsiteY0" fmla="*/ 29590 h 59180"/>
              <a:gd name="connsiteX1" fmla="*/ 28749 w 57525"/>
              <a:gd name="connsiteY1" fmla="*/ 59180 h 59180"/>
              <a:gd name="connsiteX2" fmla="*/ 0 w 57525"/>
              <a:gd name="connsiteY2" fmla="*/ 29590 h 59180"/>
              <a:gd name="connsiteX3" fmla="*/ 28749 w 57525"/>
              <a:gd name="connsiteY3" fmla="*/ 0 h 59180"/>
              <a:gd name="connsiteX4" fmla="*/ 57525 w 57525"/>
              <a:gd name="connsiteY4" fmla="*/ 29590 h 59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80">
                <a:moveTo>
                  <a:pt x="57525" y="29590"/>
                </a:moveTo>
                <a:cubicBezTo>
                  <a:pt x="57525" y="45927"/>
                  <a:pt x="44639" y="59180"/>
                  <a:pt x="28749" y="59180"/>
                </a:cubicBezTo>
                <a:cubicBezTo>
                  <a:pt x="12886" y="59180"/>
                  <a:pt x="0" y="45927"/>
                  <a:pt x="0" y="29590"/>
                </a:cubicBezTo>
                <a:cubicBezTo>
                  <a:pt x="0" y="13239"/>
                  <a:pt x="12886" y="0"/>
                  <a:pt x="28749" y="0"/>
                </a:cubicBezTo>
                <a:cubicBezTo>
                  <a:pt x="44639" y="0"/>
                  <a:pt x="57525" y="13239"/>
                  <a:pt x="57525" y="2959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3"/>
          <p:cNvSpPr/>
          <p:nvPr/>
        </p:nvSpPr>
        <p:spPr>
          <a:xfrm>
            <a:off x="8486158" y="5349250"/>
            <a:ext cx="57525" cy="59180"/>
          </a:xfrm>
          <a:custGeom>
            <a:avLst/>
            <a:gdLst>
              <a:gd name="connsiteX0" fmla="*/ 57525 w 57525"/>
              <a:gd name="connsiteY0" fmla="*/ 29590 h 59180"/>
              <a:gd name="connsiteX1" fmla="*/ 28749 w 57525"/>
              <a:gd name="connsiteY1" fmla="*/ 59180 h 59180"/>
              <a:gd name="connsiteX2" fmla="*/ 0 w 57525"/>
              <a:gd name="connsiteY2" fmla="*/ 29590 h 59180"/>
              <a:gd name="connsiteX3" fmla="*/ 28749 w 57525"/>
              <a:gd name="connsiteY3" fmla="*/ 0 h 59180"/>
              <a:gd name="connsiteX4" fmla="*/ 57525 w 57525"/>
              <a:gd name="connsiteY4" fmla="*/ 29590 h 59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80">
                <a:moveTo>
                  <a:pt x="57525" y="29590"/>
                </a:moveTo>
                <a:cubicBezTo>
                  <a:pt x="57525" y="45927"/>
                  <a:pt x="44639" y="59180"/>
                  <a:pt x="28749" y="59180"/>
                </a:cubicBezTo>
                <a:cubicBezTo>
                  <a:pt x="12886" y="59180"/>
                  <a:pt x="0" y="45927"/>
                  <a:pt x="0" y="29590"/>
                </a:cubicBezTo>
                <a:cubicBezTo>
                  <a:pt x="0" y="13239"/>
                  <a:pt x="12886" y="0"/>
                  <a:pt x="28749" y="0"/>
                </a:cubicBezTo>
                <a:cubicBezTo>
                  <a:pt x="44639" y="0"/>
                  <a:pt x="57525" y="13239"/>
                  <a:pt x="57525" y="2959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3"/>
          <p:cNvSpPr/>
          <p:nvPr/>
        </p:nvSpPr>
        <p:spPr>
          <a:xfrm>
            <a:off x="8486158" y="5472537"/>
            <a:ext cx="57525" cy="59180"/>
          </a:xfrm>
          <a:custGeom>
            <a:avLst/>
            <a:gdLst>
              <a:gd name="connsiteX0" fmla="*/ 57525 w 57525"/>
              <a:gd name="connsiteY0" fmla="*/ 29590 h 59180"/>
              <a:gd name="connsiteX1" fmla="*/ 28749 w 57525"/>
              <a:gd name="connsiteY1" fmla="*/ 59180 h 59180"/>
              <a:gd name="connsiteX2" fmla="*/ 0 w 57525"/>
              <a:gd name="connsiteY2" fmla="*/ 29590 h 59180"/>
              <a:gd name="connsiteX3" fmla="*/ 28749 w 57525"/>
              <a:gd name="connsiteY3" fmla="*/ 0 h 59180"/>
              <a:gd name="connsiteX4" fmla="*/ 57525 w 57525"/>
              <a:gd name="connsiteY4" fmla="*/ 29590 h 59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80">
                <a:moveTo>
                  <a:pt x="57525" y="29590"/>
                </a:moveTo>
                <a:cubicBezTo>
                  <a:pt x="57525" y="45927"/>
                  <a:pt x="44639" y="59180"/>
                  <a:pt x="28749" y="59180"/>
                </a:cubicBezTo>
                <a:cubicBezTo>
                  <a:pt x="12886" y="59180"/>
                  <a:pt x="0" y="45927"/>
                  <a:pt x="0" y="29590"/>
                </a:cubicBezTo>
                <a:cubicBezTo>
                  <a:pt x="0" y="13239"/>
                  <a:pt x="12886" y="0"/>
                  <a:pt x="28749" y="0"/>
                </a:cubicBezTo>
                <a:cubicBezTo>
                  <a:pt x="44639" y="0"/>
                  <a:pt x="57525" y="13239"/>
                  <a:pt x="57525" y="2959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3"/>
          <p:cNvSpPr/>
          <p:nvPr/>
        </p:nvSpPr>
        <p:spPr>
          <a:xfrm>
            <a:off x="8486158" y="5595831"/>
            <a:ext cx="57525" cy="59180"/>
          </a:xfrm>
          <a:custGeom>
            <a:avLst/>
            <a:gdLst>
              <a:gd name="connsiteX0" fmla="*/ 57525 w 57525"/>
              <a:gd name="connsiteY0" fmla="*/ 29590 h 59180"/>
              <a:gd name="connsiteX1" fmla="*/ 28749 w 57525"/>
              <a:gd name="connsiteY1" fmla="*/ 59180 h 59180"/>
              <a:gd name="connsiteX2" fmla="*/ 0 w 57525"/>
              <a:gd name="connsiteY2" fmla="*/ 29590 h 59180"/>
              <a:gd name="connsiteX3" fmla="*/ 28749 w 57525"/>
              <a:gd name="connsiteY3" fmla="*/ 0 h 59180"/>
              <a:gd name="connsiteX4" fmla="*/ 57525 w 57525"/>
              <a:gd name="connsiteY4" fmla="*/ 29590 h 59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7525" h="59180">
                <a:moveTo>
                  <a:pt x="57525" y="29590"/>
                </a:moveTo>
                <a:cubicBezTo>
                  <a:pt x="57525" y="45927"/>
                  <a:pt x="44639" y="59180"/>
                  <a:pt x="28749" y="59180"/>
                </a:cubicBezTo>
                <a:cubicBezTo>
                  <a:pt x="12886" y="59180"/>
                  <a:pt x="0" y="45927"/>
                  <a:pt x="0" y="29590"/>
                </a:cubicBezTo>
                <a:cubicBezTo>
                  <a:pt x="0" y="13239"/>
                  <a:pt x="12886" y="0"/>
                  <a:pt x="28749" y="0"/>
                </a:cubicBezTo>
                <a:cubicBezTo>
                  <a:pt x="44639" y="0"/>
                  <a:pt x="57525" y="13239"/>
                  <a:pt x="57525" y="2959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3"/>
          <p:cNvSpPr/>
          <p:nvPr/>
        </p:nvSpPr>
        <p:spPr>
          <a:xfrm>
            <a:off x="8206940" y="5540719"/>
            <a:ext cx="106333" cy="197964"/>
          </a:xfrm>
          <a:custGeom>
            <a:avLst/>
            <a:gdLst>
              <a:gd name="connsiteX0" fmla="*/ 76898 w 106333"/>
              <a:gd name="connsiteY0" fmla="*/ 0 h 197964"/>
              <a:gd name="connsiteX1" fmla="*/ 0 w 106333"/>
              <a:gd name="connsiteY1" fmla="*/ 102670 h 197964"/>
              <a:gd name="connsiteX2" fmla="*/ 54927 w 106333"/>
              <a:gd name="connsiteY2" fmla="*/ 106008 h 197964"/>
              <a:gd name="connsiteX3" fmla="*/ 7184 w 106333"/>
              <a:gd name="connsiteY3" fmla="*/ 197964 h 197964"/>
              <a:gd name="connsiteX4" fmla="*/ 106333 w 106333"/>
              <a:gd name="connsiteY4" fmla="*/ 81102 h 197964"/>
              <a:gd name="connsiteX5" fmla="*/ 51417 w 106333"/>
              <a:gd name="connsiteY5" fmla="*/ 84834 h 197964"/>
              <a:gd name="connsiteX6" fmla="*/ 76898 w 106333"/>
              <a:gd name="connsiteY6" fmla="*/ 0 h 1979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6333" h="197964">
                <a:moveTo>
                  <a:pt x="76898" y="0"/>
                </a:moveTo>
                <a:lnTo>
                  <a:pt x="0" y="102670"/>
                </a:lnTo>
                <a:lnTo>
                  <a:pt x="54927" y="106008"/>
                </a:lnTo>
                <a:lnTo>
                  <a:pt x="7184" y="197964"/>
                </a:lnTo>
                <a:lnTo>
                  <a:pt x="106333" y="81102"/>
                </a:lnTo>
                <a:lnTo>
                  <a:pt x="51417" y="84834"/>
                </a:lnTo>
                <a:lnTo>
                  <a:pt x="76898"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3"/>
          <p:cNvSpPr/>
          <p:nvPr/>
        </p:nvSpPr>
        <p:spPr>
          <a:xfrm>
            <a:off x="8260465" y="5323361"/>
            <a:ext cx="36896" cy="50560"/>
          </a:xfrm>
          <a:custGeom>
            <a:avLst/>
            <a:gdLst>
              <a:gd name="connsiteX0" fmla="*/ 4396 w 36896"/>
              <a:gd name="connsiteY0" fmla="*/ 0 h 50560"/>
              <a:gd name="connsiteX1" fmla="*/ 13367 w 36896"/>
              <a:gd name="connsiteY1" fmla="*/ 0 h 50560"/>
              <a:gd name="connsiteX2" fmla="*/ 9350 w 36896"/>
              <a:gd name="connsiteY2" fmla="*/ 30427 h 50560"/>
              <a:gd name="connsiteX3" fmla="*/ 8818 w 36896"/>
              <a:gd name="connsiteY3" fmla="*/ 36076 h 50560"/>
              <a:gd name="connsiteX4" fmla="*/ 10504 w 36896"/>
              <a:gd name="connsiteY4" fmla="*/ 40405 h 50560"/>
              <a:gd name="connsiteX5" fmla="*/ 15382 w 36896"/>
              <a:gd name="connsiteY5" fmla="*/ 41979 h 50560"/>
              <a:gd name="connsiteX6" fmla="*/ 19867 w 36896"/>
              <a:gd name="connsiteY6" fmla="*/ 40786 h 50560"/>
              <a:gd name="connsiteX7" fmla="*/ 22186 w 36896"/>
              <a:gd name="connsiteY7" fmla="*/ 37904 h 50560"/>
              <a:gd name="connsiteX8" fmla="*/ 23846 w 36896"/>
              <a:gd name="connsiteY8" fmla="*/ 29831 h 50560"/>
              <a:gd name="connsiteX9" fmla="*/ 27837 w 36896"/>
              <a:gd name="connsiteY9" fmla="*/ 0 h 50560"/>
              <a:gd name="connsiteX10" fmla="*/ 36896 w 36896"/>
              <a:gd name="connsiteY10" fmla="*/ 0 h 50560"/>
              <a:gd name="connsiteX11" fmla="*/ 33020 w 36896"/>
              <a:gd name="connsiteY11" fmla="*/ 29437 h 50560"/>
              <a:gd name="connsiteX12" fmla="*/ 29852 w 36896"/>
              <a:gd name="connsiteY12" fmla="*/ 42474 h 50560"/>
              <a:gd name="connsiteX13" fmla="*/ 24213 w 36896"/>
              <a:gd name="connsiteY13" fmla="*/ 48491 h 50560"/>
              <a:gd name="connsiteX14" fmla="*/ 15179 w 36896"/>
              <a:gd name="connsiteY14" fmla="*/ 50560 h 50560"/>
              <a:gd name="connsiteX15" fmla="*/ 4016 w 36896"/>
              <a:gd name="connsiteY15" fmla="*/ 46638 h 50560"/>
              <a:gd name="connsiteX16" fmla="*/ 0 w 36896"/>
              <a:gd name="connsiteY16" fmla="*/ 35911 h 50560"/>
              <a:gd name="connsiteX17" fmla="*/ 798 w 36896"/>
              <a:gd name="connsiteY17" fmla="*/ 27190 h 50560"/>
              <a:gd name="connsiteX18" fmla="*/ 4396 w 36896"/>
              <a:gd name="connsiteY18" fmla="*/ 0 h 5056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36896" h="50560">
                <a:moveTo>
                  <a:pt x="4396" y="0"/>
                </a:moveTo>
                <a:lnTo>
                  <a:pt x="13367" y="0"/>
                </a:lnTo>
                <a:lnTo>
                  <a:pt x="9350" y="30427"/>
                </a:lnTo>
                <a:cubicBezTo>
                  <a:pt x="9021" y="33093"/>
                  <a:pt x="8818" y="34985"/>
                  <a:pt x="8818" y="36076"/>
                </a:cubicBezTo>
                <a:cubicBezTo>
                  <a:pt x="8818" y="37917"/>
                  <a:pt x="9401" y="39377"/>
                  <a:pt x="10504" y="40405"/>
                </a:cubicBezTo>
                <a:cubicBezTo>
                  <a:pt x="11631" y="41459"/>
                  <a:pt x="13253" y="41979"/>
                  <a:pt x="15382" y="41979"/>
                </a:cubicBezTo>
                <a:cubicBezTo>
                  <a:pt x="17092" y="41979"/>
                  <a:pt x="18600" y="41585"/>
                  <a:pt x="19867" y="40786"/>
                </a:cubicBezTo>
                <a:cubicBezTo>
                  <a:pt x="20843" y="40214"/>
                  <a:pt x="21603" y="39263"/>
                  <a:pt x="22186" y="37904"/>
                </a:cubicBezTo>
                <a:cubicBezTo>
                  <a:pt x="22756" y="36546"/>
                  <a:pt x="23301" y="33855"/>
                  <a:pt x="23846" y="29831"/>
                </a:cubicBezTo>
                <a:lnTo>
                  <a:pt x="27837" y="0"/>
                </a:lnTo>
                <a:lnTo>
                  <a:pt x="36896" y="0"/>
                </a:lnTo>
                <a:lnTo>
                  <a:pt x="33020" y="29437"/>
                </a:lnTo>
                <a:cubicBezTo>
                  <a:pt x="32208" y="35505"/>
                  <a:pt x="31169" y="39834"/>
                  <a:pt x="29852" y="42474"/>
                </a:cubicBezTo>
                <a:cubicBezTo>
                  <a:pt x="28547" y="45115"/>
                  <a:pt x="26659" y="47107"/>
                  <a:pt x="24213" y="48491"/>
                </a:cubicBezTo>
                <a:cubicBezTo>
                  <a:pt x="21742" y="49888"/>
                  <a:pt x="18727" y="50560"/>
                  <a:pt x="15179" y="50560"/>
                </a:cubicBezTo>
                <a:cubicBezTo>
                  <a:pt x="10415" y="50560"/>
                  <a:pt x="6677" y="49240"/>
                  <a:pt x="4016" y="46638"/>
                </a:cubicBezTo>
                <a:cubicBezTo>
                  <a:pt x="1342" y="44023"/>
                  <a:pt x="0" y="40443"/>
                  <a:pt x="0" y="35911"/>
                </a:cubicBezTo>
                <a:cubicBezTo>
                  <a:pt x="0" y="33931"/>
                  <a:pt x="253" y="31037"/>
                  <a:pt x="798" y="27190"/>
                </a:cubicBezTo>
                <a:lnTo>
                  <a:pt x="4396" y="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3"/>
          <p:cNvSpPr/>
          <p:nvPr/>
        </p:nvSpPr>
        <p:spPr>
          <a:xfrm>
            <a:off x="8298602" y="5322122"/>
            <a:ext cx="33628" cy="51804"/>
          </a:xfrm>
          <a:custGeom>
            <a:avLst/>
            <a:gdLst>
              <a:gd name="connsiteX0" fmla="*/ 33628 w 33628"/>
              <a:gd name="connsiteY0" fmla="*/ 8111 h 51804"/>
              <a:gd name="connsiteX1" fmla="*/ 27077 w 33628"/>
              <a:gd name="connsiteY1" fmla="*/ 14077 h 51804"/>
              <a:gd name="connsiteX2" fmla="*/ 19538 w 33628"/>
              <a:gd name="connsiteY2" fmla="*/ 8707 h 51804"/>
              <a:gd name="connsiteX3" fmla="*/ 16687 w 33628"/>
              <a:gd name="connsiteY3" fmla="*/ 9761 h 51804"/>
              <a:gd name="connsiteX4" fmla="*/ 15547 w 33628"/>
              <a:gd name="connsiteY4" fmla="*/ 12300 h 51804"/>
              <a:gd name="connsiteX5" fmla="*/ 16573 w 33628"/>
              <a:gd name="connsiteY5" fmla="*/ 15359 h 51804"/>
              <a:gd name="connsiteX6" fmla="*/ 22895 w 33628"/>
              <a:gd name="connsiteY6" fmla="*/ 22760 h 51804"/>
              <a:gd name="connsiteX7" fmla="*/ 26570 w 33628"/>
              <a:gd name="connsiteY7" fmla="*/ 27089 h 51804"/>
              <a:gd name="connsiteX8" fmla="*/ 29636 w 33628"/>
              <a:gd name="connsiteY8" fmla="*/ 32598 h 51804"/>
              <a:gd name="connsiteX9" fmla="*/ 30561 w 33628"/>
              <a:gd name="connsiteY9" fmla="*/ 37815 h 51804"/>
              <a:gd name="connsiteX10" fmla="*/ 26443 w 33628"/>
              <a:gd name="connsiteY10" fmla="*/ 47768 h 51804"/>
              <a:gd name="connsiteX11" fmla="*/ 15926 w 33628"/>
              <a:gd name="connsiteY11" fmla="*/ 51804 h 51804"/>
              <a:gd name="connsiteX12" fmla="*/ 0 w 33628"/>
              <a:gd name="connsiteY12" fmla="*/ 42245 h 51804"/>
              <a:gd name="connsiteX13" fmla="*/ 6905 w 33628"/>
              <a:gd name="connsiteY13" fmla="*/ 36508 h 51804"/>
              <a:gd name="connsiteX14" fmla="*/ 15926 w 33628"/>
              <a:gd name="connsiteY14" fmla="*/ 43045 h 51804"/>
              <a:gd name="connsiteX15" fmla="*/ 19817 w 33628"/>
              <a:gd name="connsiteY15" fmla="*/ 41509 h 51804"/>
              <a:gd name="connsiteX16" fmla="*/ 21401 w 33628"/>
              <a:gd name="connsiteY16" fmla="*/ 37777 h 51804"/>
              <a:gd name="connsiteX17" fmla="*/ 20450 w 33628"/>
              <a:gd name="connsiteY17" fmla="*/ 34299 h 51804"/>
              <a:gd name="connsiteX18" fmla="*/ 14951 w 33628"/>
              <a:gd name="connsiteY18" fmla="*/ 27584 h 51804"/>
              <a:gd name="connsiteX19" fmla="*/ 8654 w 33628"/>
              <a:gd name="connsiteY19" fmla="*/ 19751 h 51804"/>
              <a:gd name="connsiteX20" fmla="*/ 6639 w 33628"/>
              <a:gd name="connsiteY20" fmla="*/ 12694 h 51804"/>
              <a:gd name="connsiteX21" fmla="*/ 9528 w 33628"/>
              <a:gd name="connsiteY21" fmla="*/ 4519 h 51804"/>
              <a:gd name="connsiteX22" fmla="*/ 19373 w 33628"/>
              <a:gd name="connsiteY22" fmla="*/ 0 h 51804"/>
              <a:gd name="connsiteX23" fmla="*/ 33628 w 33628"/>
              <a:gd name="connsiteY23" fmla="*/ 8111 h 518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33628" h="51804">
                <a:moveTo>
                  <a:pt x="33628" y="8111"/>
                </a:moveTo>
                <a:lnTo>
                  <a:pt x="27077" y="14077"/>
                </a:lnTo>
                <a:cubicBezTo>
                  <a:pt x="24378" y="10510"/>
                  <a:pt x="21869" y="8707"/>
                  <a:pt x="19538" y="8707"/>
                </a:cubicBezTo>
                <a:cubicBezTo>
                  <a:pt x="18385" y="8707"/>
                  <a:pt x="17447" y="9050"/>
                  <a:pt x="16687" y="9761"/>
                </a:cubicBezTo>
                <a:cubicBezTo>
                  <a:pt x="15901" y="10485"/>
                  <a:pt x="15547" y="11322"/>
                  <a:pt x="15547" y="12300"/>
                </a:cubicBezTo>
                <a:cubicBezTo>
                  <a:pt x="15547" y="13214"/>
                  <a:pt x="15876" y="14230"/>
                  <a:pt x="16573" y="15359"/>
                </a:cubicBezTo>
                <a:cubicBezTo>
                  <a:pt x="17283" y="16464"/>
                  <a:pt x="19373" y="18939"/>
                  <a:pt x="22895" y="22760"/>
                </a:cubicBezTo>
                <a:cubicBezTo>
                  <a:pt x="24758" y="24791"/>
                  <a:pt x="26000" y="26238"/>
                  <a:pt x="26570" y="27089"/>
                </a:cubicBezTo>
                <a:cubicBezTo>
                  <a:pt x="27976" y="29056"/>
                  <a:pt x="29003" y="30884"/>
                  <a:pt x="29636" y="32598"/>
                </a:cubicBezTo>
                <a:cubicBezTo>
                  <a:pt x="30245" y="34325"/>
                  <a:pt x="30561" y="36051"/>
                  <a:pt x="30561" y="37815"/>
                </a:cubicBezTo>
                <a:cubicBezTo>
                  <a:pt x="30561" y="41776"/>
                  <a:pt x="29180" y="45089"/>
                  <a:pt x="26443" y="47768"/>
                </a:cubicBezTo>
                <a:cubicBezTo>
                  <a:pt x="23719" y="50446"/>
                  <a:pt x="20222" y="51804"/>
                  <a:pt x="15926" y="51804"/>
                </a:cubicBezTo>
                <a:cubicBezTo>
                  <a:pt x="9401" y="51804"/>
                  <a:pt x="4092" y="48618"/>
                  <a:pt x="0" y="42245"/>
                </a:cubicBezTo>
                <a:lnTo>
                  <a:pt x="6905" y="36508"/>
                </a:lnTo>
                <a:cubicBezTo>
                  <a:pt x="9680" y="40862"/>
                  <a:pt x="12683" y="43045"/>
                  <a:pt x="15926" y="43045"/>
                </a:cubicBezTo>
                <a:cubicBezTo>
                  <a:pt x="17460" y="43045"/>
                  <a:pt x="18777" y="42538"/>
                  <a:pt x="19817" y="41509"/>
                </a:cubicBezTo>
                <a:cubicBezTo>
                  <a:pt x="20881" y="40481"/>
                  <a:pt x="21401" y="39224"/>
                  <a:pt x="21401" y="37777"/>
                </a:cubicBezTo>
                <a:cubicBezTo>
                  <a:pt x="21401" y="36647"/>
                  <a:pt x="21096" y="35492"/>
                  <a:pt x="20450" y="34299"/>
                </a:cubicBezTo>
                <a:cubicBezTo>
                  <a:pt x="19791" y="33106"/>
                  <a:pt x="17967" y="30872"/>
                  <a:pt x="14951" y="27584"/>
                </a:cubicBezTo>
                <a:cubicBezTo>
                  <a:pt x="11745" y="24118"/>
                  <a:pt x="9667" y="21503"/>
                  <a:pt x="8654" y="19751"/>
                </a:cubicBezTo>
                <a:cubicBezTo>
                  <a:pt x="7323" y="17340"/>
                  <a:pt x="6639" y="15004"/>
                  <a:pt x="6639" y="12694"/>
                </a:cubicBezTo>
                <a:cubicBezTo>
                  <a:pt x="6639" y="9660"/>
                  <a:pt x="7602" y="6930"/>
                  <a:pt x="9528" y="4519"/>
                </a:cubicBezTo>
                <a:cubicBezTo>
                  <a:pt x="11973" y="1497"/>
                  <a:pt x="15242" y="0"/>
                  <a:pt x="19373" y="0"/>
                </a:cubicBezTo>
                <a:cubicBezTo>
                  <a:pt x="25050" y="0"/>
                  <a:pt x="29801" y="2703"/>
                  <a:pt x="33628" y="8111"/>
                </a:cubicBez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3"/>
          <p:cNvSpPr/>
          <p:nvPr/>
        </p:nvSpPr>
        <p:spPr>
          <a:xfrm>
            <a:off x="8336015" y="5323361"/>
            <a:ext cx="41053" cy="49316"/>
          </a:xfrm>
          <a:custGeom>
            <a:avLst/>
            <a:gdLst>
              <a:gd name="connsiteX0" fmla="*/ 6537 w 41053"/>
              <a:gd name="connsiteY0" fmla="*/ 0 h 49316"/>
              <a:gd name="connsiteX1" fmla="*/ 15572 w 41053"/>
              <a:gd name="connsiteY1" fmla="*/ 0 h 49316"/>
              <a:gd name="connsiteX2" fmla="*/ 13075 w 41053"/>
              <a:gd name="connsiteY2" fmla="*/ 18609 h 49316"/>
              <a:gd name="connsiteX3" fmla="*/ 29510 w 41053"/>
              <a:gd name="connsiteY3" fmla="*/ 18609 h 49316"/>
              <a:gd name="connsiteX4" fmla="*/ 31993 w 41053"/>
              <a:gd name="connsiteY4" fmla="*/ 0 h 49316"/>
              <a:gd name="connsiteX5" fmla="*/ 41053 w 41053"/>
              <a:gd name="connsiteY5" fmla="*/ 0 h 49316"/>
              <a:gd name="connsiteX6" fmla="*/ 34438 w 41053"/>
              <a:gd name="connsiteY6" fmla="*/ 49316 h 49316"/>
              <a:gd name="connsiteX7" fmla="*/ 25430 w 41053"/>
              <a:gd name="connsiteY7" fmla="*/ 49316 h 49316"/>
              <a:gd name="connsiteX8" fmla="*/ 28420 w 41053"/>
              <a:gd name="connsiteY8" fmla="*/ 26911 h 49316"/>
              <a:gd name="connsiteX9" fmla="*/ 11973 w 41053"/>
              <a:gd name="connsiteY9" fmla="*/ 26911 h 49316"/>
              <a:gd name="connsiteX10" fmla="*/ 8945 w 41053"/>
              <a:gd name="connsiteY10" fmla="*/ 49316 h 49316"/>
              <a:gd name="connsiteX11" fmla="*/ 0 w 41053"/>
              <a:gd name="connsiteY11" fmla="*/ 49316 h 49316"/>
              <a:gd name="connsiteX12" fmla="*/ 6537 w 41053"/>
              <a:gd name="connsiteY12" fmla="*/ 0 h 493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1053" h="49316">
                <a:moveTo>
                  <a:pt x="6537" y="0"/>
                </a:moveTo>
                <a:lnTo>
                  <a:pt x="15572" y="0"/>
                </a:lnTo>
                <a:lnTo>
                  <a:pt x="13075" y="18609"/>
                </a:lnTo>
                <a:lnTo>
                  <a:pt x="29510" y="18609"/>
                </a:lnTo>
                <a:lnTo>
                  <a:pt x="31993" y="0"/>
                </a:lnTo>
                <a:lnTo>
                  <a:pt x="41053" y="0"/>
                </a:lnTo>
                <a:lnTo>
                  <a:pt x="34438" y="49316"/>
                </a:lnTo>
                <a:lnTo>
                  <a:pt x="25430" y="49316"/>
                </a:lnTo>
                <a:lnTo>
                  <a:pt x="28420" y="26911"/>
                </a:lnTo>
                <a:lnTo>
                  <a:pt x="11973" y="26911"/>
                </a:lnTo>
                <a:lnTo>
                  <a:pt x="8945" y="49316"/>
                </a:lnTo>
                <a:lnTo>
                  <a:pt x="0" y="49316"/>
                </a:lnTo>
                <a:lnTo>
                  <a:pt x="6537" y="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
          <p:cNvSpPr/>
          <p:nvPr/>
        </p:nvSpPr>
        <p:spPr>
          <a:xfrm>
            <a:off x="7981946" y="2772847"/>
            <a:ext cx="16289" cy="200103"/>
          </a:xfrm>
          <a:custGeom>
            <a:avLst/>
            <a:gdLst>
              <a:gd name="connsiteX0" fmla="*/ 6350 w 16289"/>
              <a:gd name="connsiteY0" fmla="*/ 6350 h 200103"/>
              <a:gd name="connsiteX1" fmla="*/ 6350 w 16289"/>
              <a:gd name="connsiteY1" fmla="*/ 193753 h 200103"/>
            </a:gdLst>
            <a:ahLst/>
            <a:cxnLst>
              <a:cxn ang="0">
                <a:pos x="connsiteX0" y="connsiteY0"/>
              </a:cxn>
              <a:cxn ang="1">
                <a:pos x="connsiteX1" y="connsiteY1"/>
              </a:cxn>
            </a:cxnLst>
            <a:rect l="l" t="t" r="r" b="b"/>
            <a:pathLst>
              <a:path w="16289" h="200103">
                <a:moveTo>
                  <a:pt x="6350" y="6350"/>
                </a:moveTo>
                <a:lnTo>
                  <a:pt x="6350" y="193753"/>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7" name="Picture 3"/>
          <p:cNvPicPr>
            <a:picLocks noChangeAspect="1" noChangeArrowheads="1"/>
          </p:cNvPicPr>
          <p:nvPr/>
        </p:nvPicPr>
        <p:blipFill>
          <a:blip r:embed="rId2"/>
          <a:srcRect/>
          <a:stretch>
            <a:fillRect/>
          </a:stretch>
        </p:blipFill>
        <p:spPr bwMode="auto">
          <a:xfrm>
            <a:off x="7897019" y="1257300"/>
            <a:ext cx="38100" cy="63500"/>
          </a:xfrm>
          <a:prstGeom prst="rect">
            <a:avLst/>
          </a:prstGeom>
          <a:noFill/>
        </p:spPr>
      </p:pic>
      <p:pic>
        <p:nvPicPr>
          <p:cNvPr id="68" name="Picture 3"/>
          <p:cNvPicPr>
            <a:picLocks noChangeAspect="1" noChangeArrowheads="1"/>
          </p:cNvPicPr>
          <p:nvPr/>
        </p:nvPicPr>
        <p:blipFill>
          <a:blip r:embed="rId3"/>
          <a:srcRect/>
          <a:stretch>
            <a:fillRect/>
          </a:stretch>
        </p:blipFill>
        <p:spPr bwMode="auto">
          <a:xfrm>
            <a:off x="7833519" y="1536700"/>
            <a:ext cx="203200" cy="101600"/>
          </a:xfrm>
          <a:prstGeom prst="rect">
            <a:avLst/>
          </a:prstGeom>
          <a:noFill/>
        </p:spPr>
      </p:pic>
      <p:pic>
        <p:nvPicPr>
          <p:cNvPr id="69" name="Picture 3"/>
          <p:cNvPicPr>
            <a:picLocks noChangeAspect="1" noChangeArrowheads="1"/>
          </p:cNvPicPr>
          <p:nvPr/>
        </p:nvPicPr>
        <p:blipFill>
          <a:blip r:embed="rId4"/>
          <a:srcRect/>
          <a:stretch>
            <a:fillRect/>
          </a:stretch>
        </p:blipFill>
        <p:spPr bwMode="auto">
          <a:xfrm>
            <a:off x="8163719" y="1168400"/>
            <a:ext cx="63500" cy="63500"/>
          </a:xfrm>
          <a:prstGeom prst="rect">
            <a:avLst/>
          </a:prstGeom>
          <a:noFill/>
        </p:spPr>
      </p:pic>
      <p:pic>
        <p:nvPicPr>
          <p:cNvPr id="70" name="Picture 3"/>
          <p:cNvPicPr>
            <a:picLocks noChangeAspect="1" noChangeArrowheads="1"/>
          </p:cNvPicPr>
          <p:nvPr/>
        </p:nvPicPr>
        <p:blipFill>
          <a:blip r:embed="rId5"/>
          <a:srcRect/>
          <a:stretch>
            <a:fillRect/>
          </a:stretch>
        </p:blipFill>
        <p:spPr bwMode="auto">
          <a:xfrm>
            <a:off x="8163719" y="1282700"/>
            <a:ext cx="63500" cy="76200"/>
          </a:xfrm>
          <a:prstGeom prst="rect">
            <a:avLst/>
          </a:prstGeom>
          <a:noFill/>
        </p:spPr>
      </p:pic>
      <p:pic>
        <p:nvPicPr>
          <p:cNvPr id="71" name="Picture 3"/>
          <p:cNvPicPr>
            <a:picLocks noChangeAspect="1" noChangeArrowheads="1"/>
          </p:cNvPicPr>
          <p:nvPr/>
        </p:nvPicPr>
        <p:blipFill>
          <a:blip r:embed="rId6"/>
          <a:srcRect/>
          <a:stretch>
            <a:fillRect/>
          </a:stretch>
        </p:blipFill>
        <p:spPr bwMode="auto">
          <a:xfrm>
            <a:off x="8163719" y="1409700"/>
            <a:ext cx="63500" cy="76200"/>
          </a:xfrm>
          <a:prstGeom prst="rect">
            <a:avLst/>
          </a:prstGeom>
          <a:noFill/>
        </p:spPr>
      </p:pic>
      <p:pic>
        <p:nvPicPr>
          <p:cNvPr id="72" name="Picture 3"/>
          <p:cNvPicPr>
            <a:picLocks noChangeAspect="1" noChangeArrowheads="1"/>
          </p:cNvPicPr>
          <p:nvPr/>
        </p:nvPicPr>
        <p:blipFill>
          <a:blip r:embed="rId7"/>
          <a:srcRect/>
          <a:stretch>
            <a:fillRect/>
          </a:stretch>
        </p:blipFill>
        <p:spPr bwMode="auto">
          <a:xfrm>
            <a:off x="8163719" y="1536700"/>
            <a:ext cx="63500" cy="63500"/>
          </a:xfrm>
          <a:prstGeom prst="rect">
            <a:avLst/>
          </a:prstGeom>
          <a:noFill/>
        </p:spPr>
      </p:pic>
      <p:pic>
        <p:nvPicPr>
          <p:cNvPr id="73" name="Picture 3"/>
          <p:cNvPicPr>
            <a:picLocks noChangeAspect="1" noChangeArrowheads="1"/>
          </p:cNvPicPr>
          <p:nvPr/>
        </p:nvPicPr>
        <p:blipFill>
          <a:blip r:embed="rId8"/>
          <a:srcRect/>
          <a:stretch>
            <a:fillRect/>
          </a:stretch>
        </p:blipFill>
        <p:spPr bwMode="auto">
          <a:xfrm>
            <a:off x="5865019" y="2336800"/>
            <a:ext cx="2146300" cy="876300"/>
          </a:xfrm>
          <a:prstGeom prst="rect">
            <a:avLst/>
          </a:prstGeom>
          <a:noFill/>
        </p:spPr>
      </p:pic>
      <p:pic>
        <p:nvPicPr>
          <p:cNvPr id="74" name="Picture 3"/>
          <p:cNvPicPr>
            <a:picLocks noChangeAspect="1" noChangeArrowheads="1"/>
          </p:cNvPicPr>
          <p:nvPr/>
        </p:nvPicPr>
        <p:blipFill>
          <a:blip r:embed="rId9"/>
          <a:srcRect/>
          <a:stretch>
            <a:fillRect/>
          </a:stretch>
        </p:blipFill>
        <p:spPr bwMode="auto">
          <a:xfrm>
            <a:off x="5826919" y="3568700"/>
            <a:ext cx="2171700" cy="558800"/>
          </a:xfrm>
          <a:prstGeom prst="rect">
            <a:avLst/>
          </a:prstGeom>
          <a:noFill/>
        </p:spPr>
      </p:pic>
      <p:pic>
        <p:nvPicPr>
          <p:cNvPr id="75" name="Picture 3"/>
          <p:cNvPicPr>
            <a:picLocks noChangeAspect="1" noChangeArrowheads="1"/>
          </p:cNvPicPr>
          <p:nvPr/>
        </p:nvPicPr>
        <p:blipFill>
          <a:blip r:embed="rId10"/>
          <a:srcRect/>
          <a:stretch>
            <a:fillRect/>
          </a:stretch>
        </p:blipFill>
        <p:spPr bwMode="auto">
          <a:xfrm>
            <a:off x="8214519" y="5321300"/>
            <a:ext cx="50800" cy="63500"/>
          </a:xfrm>
          <a:prstGeom prst="rect">
            <a:avLst/>
          </a:prstGeom>
          <a:noFill/>
        </p:spPr>
      </p:pic>
      <p:pic>
        <p:nvPicPr>
          <p:cNvPr id="76" name="Picture 3"/>
          <p:cNvPicPr>
            <a:picLocks noChangeAspect="1" noChangeArrowheads="1"/>
          </p:cNvPicPr>
          <p:nvPr/>
        </p:nvPicPr>
        <p:blipFill>
          <a:blip r:embed="rId11"/>
          <a:srcRect/>
          <a:stretch>
            <a:fillRect/>
          </a:stretch>
        </p:blipFill>
        <p:spPr bwMode="auto">
          <a:xfrm>
            <a:off x="8151019" y="5588000"/>
            <a:ext cx="203200" cy="114300"/>
          </a:xfrm>
          <a:prstGeom prst="rect">
            <a:avLst/>
          </a:prstGeom>
          <a:noFill/>
        </p:spPr>
      </p:pic>
      <p:pic>
        <p:nvPicPr>
          <p:cNvPr id="77" name="Picture 3"/>
          <p:cNvPicPr>
            <a:picLocks noChangeAspect="1" noChangeArrowheads="1"/>
          </p:cNvPicPr>
          <p:nvPr/>
        </p:nvPicPr>
        <p:blipFill>
          <a:blip r:embed="rId12"/>
          <a:srcRect/>
          <a:stretch>
            <a:fillRect/>
          </a:stretch>
        </p:blipFill>
        <p:spPr bwMode="auto">
          <a:xfrm>
            <a:off x="8481219" y="5219700"/>
            <a:ext cx="63500" cy="76200"/>
          </a:xfrm>
          <a:prstGeom prst="rect">
            <a:avLst/>
          </a:prstGeom>
          <a:noFill/>
        </p:spPr>
      </p:pic>
      <p:pic>
        <p:nvPicPr>
          <p:cNvPr id="78" name="Picture 3"/>
          <p:cNvPicPr>
            <a:picLocks noChangeAspect="1" noChangeArrowheads="1"/>
          </p:cNvPicPr>
          <p:nvPr/>
        </p:nvPicPr>
        <p:blipFill>
          <a:blip r:embed="rId13"/>
          <a:srcRect/>
          <a:stretch>
            <a:fillRect/>
          </a:stretch>
        </p:blipFill>
        <p:spPr bwMode="auto">
          <a:xfrm>
            <a:off x="8481219" y="5346700"/>
            <a:ext cx="63500" cy="63500"/>
          </a:xfrm>
          <a:prstGeom prst="rect">
            <a:avLst/>
          </a:prstGeom>
          <a:noFill/>
        </p:spPr>
      </p:pic>
      <p:pic>
        <p:nvPicPr>
          <p:cNvPr id="79" name="Picture 3"/>
          <p:cNvPicPr>
            <a:picLocks noChangeAspect="1" noChangeArrowheads="1"/>
          </p:cNvPicPr>
          <p:nvPr/>
        </p:nvPicPr>
        <p:blipFill>
          <a:blip r:embed="rId14"/>
          <a:srcRect/>
          <a:stretch>
            <a:fillRect/>
          </a:stretch>
        </p:blipFill>
        <p:spPr bwMode="auto">
          <a:xfrm>
            <a:off x="8481219" y="5461000"/>
            <a:ext cx="63500" cy="76200"/>
          </a:xfrm>
          <a:prstGeom prst="rect">
            <a:avLst/>
          </a:prstGeom>
          <a:noFill/>
        </p:spPr>
      </p:pic>
      <p:pic>
        <p:nvPicPr>
          <p:cNvPr id="80" name="Picture 3"/>
          <p:cNvPicPr>
            <a:picLocks noChangeAspect="1" noChangeArrowheads="1"/>
          </p:cNvPicPr>
          <p:nvPr/>
        </p:nvPicPr>
        <p:blipFill>
          <a:blip r:embed="rId15"/>
          <a:srcRect/>
          <a:stretch>
            <a:fillRect/>
          </a:stretch>
        </p:blipFill>
        <p:spPr bwMode="auto">
          <a:xfrm>
            <a:off x="8481219" y="5588000"/>
            <a:ext cx="63500" cy="76200"/>
          </a:xfrm>
          <a:prstGeom prst="rect">
            <a:avLst/>
          </a:prstGeom>
          <a:noFill/>
        </p:spPr>
      </p:pic>
      <p:sp>
        <p:nvSpPr>
          <p:cNvPr id="81" name="TextBox 80"/>
          <p:cNvSpPr txBox="1"/>
          <p:nvPr/>
        </p:nvSpPr>
        <p:spPr>
          <a:xfrm>
            <a:off x="8544719" y="62865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11</a:t>
            </a:r>
          </a:p>
        </p:txBody>
      </p:sp>
      <p:sp>
        <p:nvSpPr>
          <p:cNvPr id="82" name="TextBox 1"/>
          <p:cNvSpPr txBox="1"/>
          <p:nvPr/>
        </p:nvSpPr>
        <p:spPr>
          <a:xfrm>
            <a:off x="5293519" y="736600"/>
            <a:ext cx="2372444" cy="499367"/>
          </a:xfrm>
          <a:prstGeom prst="rect">
            <a:avLst/>
          </a:prstGeom>
          <a:noFill/>
        </p:spPr>
        <p:txBody>
          <a:bodyPr wrap="none" lIns="0" tIns="0" rIns="0" rtlCol="0">
            <a:spAutoFit/>
          </a:bodyPr>
          <a:lstStyle/>
          <a:p>
            <a:pPr>
              <a:lnSpc>
                <a:spcPts val="900"/>
              </a:lnSpc>
              <a:tabLst/>
            </a:pPr>
            <a:r>
              <a:rPr lang="it-IT" altLang="zh-CN" sz="749" dirty="0">
                <a:solidFill>
                  <a:srgbClr val="F1592F"/>
                </a:solidFill>
                <a:latin typeface="Arial" pitchFamily="18" charset="0"/>
                <a:cs typeface="Arial" pitchFamily="18" charset="0"/>
              </a:rPr>
              <a:t>2.8</a:t>
            </a:r>
            <a:r>
              <a:rPr lang="it-IT" altLang="zh-CN" sz="749" dirty="0">
                <a:latin typeface="Times New Roman" pitchFamily="18" charset="0"/>
                <a:cs typeface="Times New Roman" pitchFamily="18" charset="0"/>
              </a:rPr>
              <a:t> </a:t>
            </a:r>
            <a:r>
              <a:rPr lang="it-IT" altLang="zh-CN" sz="749" dirty="0">
                <a:solidFill>
                  <a:srgbClr val="F1592F"/>
                </a:solidFill>
                <a:latin typeface="Arial" pitchFamily="18" charset="0"/>
                <a:cs typeface="Arial" pitchFamily="18" charset="0"/>
              </a:rPr>
              <a:t>Processo di ricarica</a:t>
            </a:r>
          </a:p>
          <a:p>
            <a:pPr>
              <a:lnSpc>
                <a:spcPts val="900"/>
              </a:lnSpc>
            </a:pPr>
            <a:r>
              <a:rPr lang="it-IT" sz="699" dirty="0">
                <a:solidFill>
                  <a:srgbClr val="231F20"/>
                </a:solidFill>
                <a:latin typeface="Arial" pitchFamily="18" charset="0"/>
                <a:cs typeface="Arial" pitchFamily="18" charset="0"/>
              </a:rPr>
              <a:t>Gli indicatori della batteria si illumineranno uno ad uno</a:t>
            </a:r>
          </a:p>
          <a:p>
            <a:pPr>
              <a:lnSpc>
                <a:spcPts val="900"/>
              </a:lnSpc>
            </a:pPr>
            <a:r>
              <a:rPr lang="it-IT" sz="699" dirty="0">
                <a:solidFill>
                  <a:srgbClr val="231F20"/>
                </a:solidFill>
                <a:latin typeface="Arial" pitchFamily="18" charset="0"/>
                <a:cs typeface="Arial" pitchFamily="18" charset="0"/>
              </a:rPr>
              <a:t>con l’aumentare della carica di energia elettrica fino 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quando la batteria non sarà completamente carica al 100%.</a:t>
            </a:r>
          </a:p>
        </p:txBody>
      </p:sp>
      <p:sp>
        <p:nvSpPr>
          <p:cNvPr id="83" name="TextBox 1"/>
          <p:cNvSpPr txBox="1"/>
          <p:nvPr/>
        </p:nvSpPr>
        <p:spPr>
          <a:xfrm>
            <a:off x="5293520" y="1339835"/>
            <a:ext cx="2966946" cy="1188659"/>
          </a:xfrm>
          <a:prstGeom prst="rect">
            <a:avLst/>
          </a:prstGeom>
          <a:noFill/>
        </p:spPr>
        <p:txBody>
          <a:bodyPr wrap="square" lIns="0" tIns="0" rIns="0" rtlCol="0">
            <a:spAutoFit/>
          </a:bodyPr>
          <a:lstStyle/>
          <a:p>
            <a:pPr>
              <a:lnSpc>
                <a:spcPts val="800"/>
              </a:lnSpc>
              <a:tabLst/>
            </a:pPr>
            <a:endParaRPr lang="en-US" altLang="zh-CN" sz="699" dirty="0">
              <a:solidFill>
                <a:srgbClr val="231F20"/>
              </a:solidFill>
              <a:latin typeface="Arial" pitchFamily="18" charset="0"/>
              <a:cs typeface="Arial" pitchFamily="18" charset="0"/>
            </a:endParaRP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pPr>
            <a:r>
              <a:rPr lang="it-IT" altLang="zh-CN" sz="749" dirty="0">
                <a:solidFill>
                  <a:srgbClr val="F1592F"/>
                </a:solidFill>
                <a:latin typeface="Arial" pitchFamily="18" charset="0"/>
                <a:cs typeface="Arial" pitchFamily="18" charset="0"/>
              </a:rPr>
              <a:t>2.9</a:t>
            </a:r>
            <a:r>
              <a:rPr lang="it-IT" altLang="zh-CN" sz="749" dirty="0">
                <a:latin typeface="Times New Roman" pitchFamily="18" charset="0"/>
                <a:cs typeface="Times New Roman" pitchFamily="18" charset="0"/>
              </a:rPr>
              <a:t> </a:t>
            </a:r>
            <a:r>
              <a:rPr lang="it-IT" altLang="zh-CN" sz="749" dirty="0">
                <a:solidFill>
                  <a:srgbClr val="F1592F"/>
                </a:solidFill>
                <a:latin typeface="Arial" pitchFamily="18" charset="0"/>
                <a:cs typeface="Arial" pitchFamily="18" charset="0"/>
              </a:rPr>
              <a:t>Metodi di ricarica</a:t>
            </a:r>
          </a:p>
          <a:p>
            <a:pPr>
              <a:lnSpc>
                <a:spcPts val="1400"/>
              </a:lnSpc>
            </a:pPr>
            <a:r>
              <a:rPr lang="it-IT" sz="699" dirty="0">
                <a:solidFill>
                  <a:srgbClr val="231F20"/>
                </a:solidFill>
                <a:latin typeface="Arial" pitchFamily="18" charset="0"/>
                <a:cs typeface="Arial" pitchFamily="18" charset="0"/>
              </a:rPr>
              <a:t>Quando la batteria è collegata con la giuntatrice a fusione, il metodo di ricarica è il seguente:</a:t>
            </a:r>
          </a:p>
        </p:txBody>
      </p:sp>
      <p:sp>
        <p:nvSpPr>
          <p:cNvPr id="84" name="TextBox 1"/>
          <p:cNvSpPr txBox="1"/>
          <p:nvPr/>
        </p:nvSpPr>
        <p:spPr>
          <a:xfrm>
            <a:off x="5293519" y="3403600"/>
            <a:ext cx="3662862" cy="1412118"/>
          </a:xfrm>
          <a:prstGeom prst="rect">
            <a:avLst/>
          </a:prstGeom>
          <a:noFill/>
        </p:spPr>
        <p:txBody>
          <a:bodyPr wrap="none" lIns="0" tIns="0" rIns="0" rtlCol="0">
            <a:spAutoFit/>
          </a:bodyPr>
          <a:lstStyle/>
          <a:p>
            <a:r>
              <a:rPr lang="it-IT" sz="699" dirty="0">
                <a:solidFill>
                  <a:srgbClr val="231F20"/>
                </a:solidFill>
                <a:latin typeface="Arial" pitchFamily="18" charset="0"/>
                <a:cs typeface="Arial" pitchFamily="18" charset="0"/>
              </a:rPr>
              <a:t>Quando la batteria è separata dalla giuntatrice a fusione, il metodo di ricarica è il seguente:</a:t>
            </a:r>
          </a:p>
          <a:p>
            <a:pPr>
              <a:lnSpc>
                <a:spcPts val="1000"/>
              </a:lnSpc>
            </a:pPr>
            <a:endParaRPr lang="en-US" altLang="zh-CN" sz="699" dirty="0">
              <a:solidFill>
                <a:srgbClr val="231F20"/>
              </a:solidFill>
              <a:latin typeface="Arial" pitchFamily="18" charset="0"/>
              <a:cs typeface="Arial" pitchFamily="18" charset="0"/>
            </a:endParaRP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r>
              <a:rPr lang="it-IT" sz="699" dirty="0">
                <a:solidFill>
                  <a:srgbClr val="6C6D70"/>
                </a:solidFill>
                <a:latin typeface="Arial" pitchFamily="18" charset="0"/>
                <a:cs typeface="Arial" pitchFamily="18" charset="0"/>
              </a:rPr>
              <a:t>Nota: evitare il più possibile di ricaricare la batteria quando è inserita nella</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giuntatrice a fusione in funzionamento (ossia durante il processo di giuntura o riscaldamento</a:t>
            </a:r>
          </a:p>
          <a:p>
            <a:r>
              <a:rPr lang="it-IT" sz="699" dirty="0">
                <a:solidFill>
                  <a:srgbClr val="6C6D70"/>
                </a:solidFill>
                <a:latin typeface="Arial" pitchFamily="18" charset="0"/>
                <a:cs typeface="Arial" pitchFamily="18" charset="0"/>
              </a:rPr>
              <a:t>delle fibre), per non andare in contro a una riduzione della vita utile.</a:t>
            </a:r>
          </a:p>
          <a:p>
            <a:pPr>
              <a:lnSpc>
                <a:spcPts val="1000"/>
              </a:lnSpc>
            </a:pPr>
            <a:endParaRPr lang="en-US" altLang="zh-CN" sz="699" dirty="0">
              <a:solidFill>
                <a:srgbClr val="231F20"/>
              </a:solidFill>
              <a:latin typeface="Arial" pitchFamily="18" charset="0"/>
              <a:cs typeface="Arial" pitchFamily="18" charset="0"/>
            </a:endParaRPr>
          </a:p>
          <a:p>
            <a:pPr>
              <a:lnSpc>
                <a:spcPts val="1500"/>
              </a:lnSpc>
            </a:pPr>
            <a:r>
              <a:rPr lang="en-US" altLang="zh-CN" sz="749" dirty="0">
                <a:solidFill>
                  <a:srgbClr val="F1592F"/>
                </a:solidFill>
                <a:latin typeface="Arial" pitchFamily="18" charset="0"/>
                <a:cs typeface="Arial" pitchFamily="18" charset="0"/>
              </a:rPr>
              <a:t>2.10 </a:t>
            </a:r>
            <a:r>
              <a:rPr lang="it-IT" altLang="zh-CN" sz="749" dirty="0">
                <a:solidFill>
                  <a:srgbClr val="F1592F"/>
                </a:solidFill>
                <a:latin typeface="Arial" pitchFamily="18" charset="0"/>
                <a:cs typeface="Arial" pitchFamily="18" charset="0"/>
              </a:rPr>
              <a:t>Stato della batteria</a:t>
            </a:r>
          </a:p>
        </p:txBody>
      </p:sp>
      <p:sp>
        <p:nvSpPr>
          <p:cNvPr id="85" name="TextBox 1"/>
          <p:cNvSpPr txBox="1"/>
          <p:nvPr/>
        </p:nvSpPr>
        <p:spPr>
          <a:xfrm>
            <a:off x="5293519" y="4965700"/>
            <a:ext cx="2696251" cy="691728"/>
          </a:xfrm>
          <a:prstGeom prst="rect">
            <a:avLst/>
          </a:prstGeom>
          <a:noFill/>
        </p:spPr>
        <p:txBody>
          <a:bodyPr wrap="none" lIns="0" tIns="0" rIns="0" rtlCol="0">
            <a:spAutoFit/>
          </a:bodyPr>
          <a:lstStyle/>
          <a:p>
            <a:pPr lvl="0"/>
            <a:r>
              <a:rPr lang="it-IT" sz="699" dirty="0">
                <a:solidFill>
                  <a:srgbClr val="231F20"/>
                </a:solidFill>
                <a:latin typeface="Arial" pitchFamily="18" charset="0"/>
                <a:cs typeface="Arial" pitchFamily="18" charset="0"/>
              </a:rPr>
              <a:t>Esistono 2 modi per visualizzare il livello di carica della batteria.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 </a:t>
            </a:r>
            <a:r>
              <a:rPr lang="en-US" altLang="zh-CN" sz="699" dirty="0">
                <a:solidFill>
                  <a:srgbClr val="231F20"/>
                </a:solidFill>
                <a:latin typeface="Arial" pitchFamily="18" charset="0"/>
                <a:cs typeface="Arial" pitchFamily="18" charset="0"/>
              </a:rPr>
              <a:t>① </a:t>
            </a:r>
            <a:r>
              <a:rPr lang="it-IT" sz="699" dirty="0">
                <a:solidFill>
                  <a:srgbClr val="231F20"/>
                </a:solidFill>
                <a:latin typeface="Arial" pitchFamily="18" charset="0"/>
                <a:cs typeface="Arial" pitchFamily="18" charset="0"/>
              </a:rPr>
              <a:t>Se la batteria è collegata alla giuntatrice, il suo livello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verrà visualizzato nella parte in alto a destra dello schermo.</a:t>
            </a:r>
          </a:p>
          <a:p>
            <a:r>
              <a:rPr lang="it-IT" sz="699" dirty="0">
                <a:solidFill>
                  <a:srgbClr val="231F20"/>
                </a:solidFill>
                <a:latin typeface="Arial" pitchFamily="18" charset="0"/>
                <a:cs typeface="Arial" pitchFamily="18" charset="0"/>
              </a:rPr>
              <a:t> </a:t>
            </a:r>
          </a:p>
          <a:p>
            <a:r>
              <a:rPr lang="it-IT" sz="699" dirty="0">
                <a:solidFill>
                  <a:srgbClr val="231F20"/>
                </a:solidFill>
                <a:latin typeface="Arial" pitchFamily="18" charset="0"/>
                <a:cs typeface="Arial" pitchFamily="18" charset="0"/>
              </a:rPr>
              <a:t>② Il livello della batteria è mostrato dall'indicatore LED della batteria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stessa, come illustrato di seguito:</a:t>
            </a:r>
          </a:p>
        </p:txBody>
      </p:sp>
      <p:sp>
        <p:nvSpPr>
          <p:cNvPr id="86" name="TextBox 1"/>
          <p:cNvSpPr txBox="1"/>
          <p:nvPr/>
        </p:nvSpPr>
        <p:spPr>
          <a:xfrm>
            <a:off x="7757319" y="952500"/>
            <a:ext cx="393700" cy="165100"/>
          </a:xfrm>
          <a:prstGeom prst="rect">
            <a:avLst/>
          </a:prstGeom>
          <a:noFill/>
        </p:spPr>
        <p:txBody>
          <a:bodyPr wrap="none" lIns="0" tIns="0" rIns="0" rtlCol="0">
            <a:spAutoFit/>
          </a:bodyPr>
          <a:lstStyle/>
          <a:p>
            <a:pPr>
              <a:lnSpc>
                <a:spcPts val="800"/>
              </a:lnSpc>
              <a:tabLst/>
            </a:pPr>
            <a:r>
              <a:rPr lang="en-US" altLang="zh-CN" sz="610" b="1" dirty="0">
                <a:solidFill>
                  <a:srgbClr val="231F20"/>
                </a:solidFill>
                <a:latin typeface="Arial" pitchFamily="18" charset="0"/>
                <a:cs typeface="Arial" pitchFamily="18" charset="0"/>
              </a:rPr>
              <a:t>BATTERY</a:t>
            </a:r>
          </a:p>
          <a:p>
            <a:pPr>
              <a:lnSpc>
                <a:spcPts val="500"/>
              </a:lnSpc>
              <a:tabLst/>
            </a:pPr>
            <a:r>
              <a:rPr lang="en-US" altLang="zh-CN" sz="610" b="1" dirty="0">
                <a:solidFill>
                  <a:srgbClr val="231F20"/>
                </a:solidFill>
                <a:latin typeface="Arial" pitchFamily="18" charset="0"/>
                <a:cs typeface="Arial" pitchFamily="18" charset="0"/>
              </a:rPr>
              <a:t>INDICATOR</a:t>
            </a:r>
          </a:p>
        </p:txBody>
      </p:sp>
      <p:sp>
        <p:nvSpPr>
          <p:cNvPr id="87" name="TextBox 1"/>
          <p:cNvSpPr txBox="1"/>
          <p:nvPr/>
        </p:nvSpPr>
        <p:spPr>
          <a:xfrm>
            <a:off x="8074819" y="5016500"/>
            <a:ext cx="393700" cy="165100"/>
          </a:xfrm>
          <a:prstGeom prst="rect">
            <a:avLst/>
          </a:prstGeom>
          <a:noFill/>
        </p:spPr>
        <p:txBody>
          <a:bodyPr wrap="none" lIns="0" tIns="0" rIns="0" rtlCol="0">
            <a:spAutoFit/>
          </a:bodyPr>
          <a:lstStyle/>
          <a:p>
            <a:pPr>
              <a:lnSpc>
                <a:spcPts val="800"/>
              </a:lnSpc>
              <a:tabLst/>
            </a:pPr>
            <a:r>
              <a:rPr lang="en-US" altLang="zh-CN" sz="610" b="1" dirty="0">
                <a:solidFill>
                  <a:srgbClr val="231F20"/>
                </a:solidFill>
                <a:latin typeface="Arial" pitchFamily="18" charset="0"/>
                <a:cs typeface="Arial" pitchFamily="18" charset="0"/>
              </a:rPr>
              <a:t>BATTERY</a:t>
            </a:r>
          </a:p>
          <a:p>
            <a:pPr>
              <a:lnSpc>
                <a:spcPts val="500"/>
              </a:lnSpc>
              <a:tabLst/>
            </a:pPr>
            <a:r>
              <a:rPr lang="en-US" altLang="zh-CN" sz="610" b="1" dirty="0">
                <a:solidFill>
                  <a:srgbClr val="231F20"/>
                </a:solidFill>
                <a:latin typeface="Arial" pitchFamily="18" charset="0"/>
                <a:cs typeface="Arial" pitchFamily="18" charset="0"/>
              </a:rPr>
              <a:t>INDICATOR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2"/>
          <a:srcRect/>
          <a:stretch>
            <a:fillRect/>
          </a:stretch>
        </p:blipFill>
        <p:spPr bwMode="auto">
          <a:xfrm>
            <a:off x="5865019" y="2903763"/>
            <a:ext cx="1828800" cy="1181100"/>
          </a:xfrm>
          <a:prstGeom prst="rect">
            <a:avLst/>
          </a:prstGeom>
          <a:noFill/>
        </p:spPr>
      </p:pic>
      <p:sp>
        <p:nvSpPr>
          <p:cNvPr id="4" name="Freeform 3"/>
          <p:cNvSpPr/>
          <p:nvPr/>
        </p:nvSpPr>
        <p:spPr>
          <a:xfrm>
            <a:off x="1405579" y="2851757"/>
            <a:ext cx="1832045" cy="1148112"/>
          </a:xfrm>
          <a:custGeom>
            <a:avLst/>
            <a:gdLst>
              <a:gd name="connsiteX0" fmla="*/ 6350 w 1832045"/>
              <a:gd name="connsiteY0" fmla="*/ 1141762 h 1148112"/>
              <a:gd name="connsiteX1" fmla="*/ 1825695 w 1832045"/>
              <a:gd name="connsiteY1" fmla="*/ 1141762 h 1148112"/>
              <a:gd name="connsiteX2" fmla="*/ 1825695 w 1832045"/>
              <a:gd name="connsiteY2" fmla="*/ 6350 h 1148112"/>
              <a:gd name="connsiteX3" fmla="*/ 6350 w 1832045"/>
              <a:gd name="connsiteY3" fmla="*/ 6350 h 1148112"/>
              <a:gd name="connsiteX4" fmla="*/ 6350 w 1832045"/>
              <a:gd name="connsiteY4" fmla="*/ 1141762 h 114811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32045" h="1148112">
                <a:moveTo>
                  <a:pt x="6350" y="1141762"/>
                </a:moveTo>
                <a:lnTo>
                  <a:pt x="1825695" y="1141762"/>
                </a:lnTo>
                <a:lnTo>
                  <a:pt x="1825695" y="6350"/>
                </a:lnTo>
                <a:lnTo>
                  <a:pt x="6350" y="6350"/>
                </a:lnTo>
                <a:lnTo>
                  <a:pt x="6350" y="1141762"/>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486121" y="3056079"/>
            <a:ext cx="51472" cy="304969"/>
          </a:xfrm>
          <a:custGeom>
            <a:avLst/>
            <a:gdLst>
              <a:gd name="connsiteX0" fmla="*/ 6350 w 51472"/>
              <a:gd name="connsiteY0" fmla="*/ 298619 h 304969"/>
              <a:gd name="connsiteX1" fmla="*/ 45122 w 51472"/>
              <a:gd name="connsiteY1" fmla="*/ 6350 h 304969"/>
            </a:gdLst>
            <a:ahLst/>
            <a:cxnLst>
              <a:cxn ang="0">
                <a:pos x="connsiteX0" y="connsiteY0"/>
              </a:cxn>
              <a:cxn ang="1">
                <a:pos x="connsiteX1" y="connsiteY1"/>
              </a:cxn>
            </a:cxnLst>
            <a:rect l="l" t="t" r="r" b="b"/>
            <a:pathLst>
              <a:path w="51472" h="304969">
                <a:moveTo>
                  <a:pt x="6350" y="298619"/>
                </a:moveTo>
                <a:lnTo>
                  <a:pt x="45122" y="6350"/>
                </a:lnTo>
              </a:path>
            </a:pathLst>
          </a:custGeom>
          <a:ln w="127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2467513" y="3330730"/>
            <a:ext cx="55307" cy="79820"/>
          </a:xfrm>
          <a:custGeom>
            <a:avLst/>
            <a:gdLst>
              <a:gd name="connsiteX0" fmla="*/ 17548 w 55307"/>
              <a:gd name="connsiteY0" fmla="*/ 79820 h 79820"/>
              <a:gd name="connsiteX1" fmla="*/ 55307 w 55307"/>
              <a:gd name="connsiteY1" fmla="*/ 7362 h 79820"/>
              <a:gd name="connsiteX2" fmla="*/ 24961 w 55307"/>
              <a:gd name="connsiteY2" fmla="*/ 23966 h 79820"/>
              <a:gd name="connsiteX3" fmla="*/ 0 w 55307"/>
              <a:gd name="connsiteY3" fmla="*/ 0 h 79820"/>
              <a:gd name="connsiteX4" fmla="*/ 17548 w 55307"/>
              <a:gd name="connsiteY4" fmla="*/ 79820 h 798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5307" h="79820">
                <a:moveTo>
                  <a:pt x="17548" y="79820"/>
                </a:moveTo>
                <a:lnTo>
                  <a:pt x="55307" y="7362"/>
                </a:lnTo>
                <a:lnTo>
                  <a:pt x="24961" y="23966"/>
                </a:lnTo>
                <a:lnTo>
                  <a:pt x="0" y="0"/>
                </a:lnTo>
                <a:lnTo>
                  <a:pt x="17548" y="79820"/>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2451351" y="2979919"/>
            <a:ext cx="427207" cy="104142"/>
          </a:xfrm>
          <a:custGeom>
            <a:avLst/>
            <a:gdLst>
              <a:gd name="connsiteX0" fmla="*/ 0 w 427207"/>
              <a:gd name="connsiteY0" fmla="*/ 104142 h 104142"/>
              <a:gd name="connsiteX1" fmla="*/ 427207 w 427207"/>
              <a:gd name="connsiteY1" fmla="*/ 104142 h 104142"/>
              <a:gd name="connsiteX2" fmla="*/ 427207 w 427207"/>
              <a:gd name="connsiteY2" fmla="*/ 0 h 104142"/>
              <a:gd name="connsiteX3" fmla="*/ 0 w 427207"/>
              <a:gd name="connsiteY3" fmla="*/ 0 h 104142"/>
              <a:gd name="connsiteX4" fmla="*/ 0 w 427207"/>
              <a:gd name="connsiteY4" fmla="*/ 104142 h 10414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27207" h="104142">
                <a:moveTo>
                  <a:pt x="0" y="104142"/>
                </a:moveTo>
                <a:lnTo>
                  <a:pt x="427207" y="104142"/>
                </a:lnTo>
                <a:lnTo>
                  <a:pt x="427207" y="0"/>
                </a:lnTo>
                <a:lnTo>
                  <a:pt x="0" y="0"/>
                </a:lnTo>
                <a:lnTo>
                  <a:pt x="0" y="104142"/>
                </a:lnTo>
              </a:path>
            </a:pathLst>
          </a:custGeom>
          <a:solidFill>
            <a:srgbClr val="FFF1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3"/>
          <a:srcRect/>
          <a:stretch>
            <a:fillRect/>
          </a:stretch>
        </p:blipFill>
        <p:spPr bwMode="auto">
          <a:xfrm>
            <a:off x="1308100" y="1943100"/>
            <a:ext cx="2019300" cy="723900"/>
          </a:xfrm>
          <a:prstGeom prst="rect">
            <a:avLst/>
          </a:prstGeom>
          <a:noFill/>
        </p:spPr>
      </p:pic>
      <p:pic>
        <p:nvPicPr>
          <p:cNvPr id="7" name="Picture 3"/>
          <p:cNvPicPr>
            <a:picLocks noChangeAspect="1" noChangeArrowheads="1"/>
          </p:cNvPicPr>
          <p:nvPr/>
        </p:nvPicPr>
        <p:blipFill>
          <a:blip r:embed="rId2"/>
          <a:srcRect/>
          <a:stretch>
            <a:fillRect/>
          </a:stretch>
        </p:blipFill>
        <p:spPr bwMode="auto">
          <a:xfrm>
            <a:off x="1409700" y="2832100"/>
            <a:ext cx="1828800" cy="1181100"/>
          </a:xfrm>
          <a:prstGeom prst="rect">
            <a:avLst/>
          </a:prstGeom>
          <a:noFill/>
        </p:spPr>
      </p:pic>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12</a:t>
            </a:r>
          </a:p>
        </p:txBody>
      </p:sp>
      <p:sp>
        <p:nvSpPr>
          <p:cNvPr id="8" name="TextBox 1"/>
          <p:cNvSpPr txBox="1"/>
          <p:nvPr/>
        </p:nvSpPr>
        <p:spPr>
          <a:xfrm>
            <a:off x="609600" y="749300"/>
            <a:ext cx="3263900" cy="2387600"/>
          </a:xfrm>
          <a:prstGeom prst="rect">
            <a:avLst/>
          </a:prstGeom>
          <a:noFill/>
        </p:spPr>
        <p:txBody>
          <a:bodyPr wrap="none" lIns="0" tIns="0" rIns="0" rtlCol="0">
            <a:spAutoFit/>
          </a:bodyPr>
          <a:lstStyle/>
          <a:p>
            <a:pPr>
              <a:lnSpc>
                <a:spcPts val="900"/>
              </a:lnSpc>
              <a:tabLst>
                <a:tab pos="1308100" algn="l"/>
                <a:tab pos="1879600" algn="l"/>
              </a:tabLst>
            </a:pPr>
            <a:r>
              <a:rPr lang="en-US" altLang="zh-CN" sz="749" dirty="0">
                <a:solidFill>
                  <a:srgbClr val="F1592F"/>
                </a:solidFill>
                <a:latin typeface="Arial" pitchFamily="18" charset="0"/>
                <a:cs typeface="Arial" pitchFamily="18" charset="0"/>
              </a:rPr>
              <a:t>2.11</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Battery</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Refresh</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Cycle</a:t>
            </a:r>
          </a:p>
          <a:p>
            <a:pPr>
              <a:lnSpc>
                <a:spcPts val="1300"/>
              </a:lnSpc>
              <a:tabLst>
                <a:tab pos="1308100" algn="l"/>
                <a:tab pos="1879600" algn="l"/>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should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refreshed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activated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periodically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fear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aging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caused</a:t>
            </a:r>
          </a:p>
          <a:p>
            <a:pPr>
              <a:lnSpc>
                <a:spcPts val="1000"/>
              </a:lnSpc>
              <a:tabLst>
                <a:tab pos="1308100" algn="l"/>
                <a:tab pos="1879600" algn="l"/>
              </a:tabLst>
            </a:pP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memory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effect.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method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follows:</a:t>
            </a:r>
          </a:p>
          <a:p>
            <a:pPr>
              <a:lnSpc>
                <a:spcPts val="1000"/>
              </a:lnSpc>
              <a:tabLst>
                <a:tab pos="1308100" algn="l"/>
                <a:tab pos="1879600" algn="l"/>
              </a:tabLst>
            </a:pPr>
            <a:r>
              <a:rPr lang="en-US" altLang="zh-CN" sz="699" dirty="0">
                <a:solidFill>
                  <a:srgbClr val="231F20"/>
                </a:solidFill>
                <a:latin typeface="Arial" pitchFamily="18" charset="0"/>
                <a:cs typeface="Arial" pitchFamily="18" charset="0"/>
              </a:rPr>
              <a:t>Keep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status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until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switched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p>
          <a:p>
            <a:pPr>
              <a:lnSpc>
                <a:spcPts val="1000"/>
              </a:lnSpc>
              <a:tabLst>
                <a:tab pos="1308100" algn="l"/>
                <a:tab pos="1879600" algn="l"/>
              </a:tabLst>
            </a:pPr>
            <a:r>
              <a:rPr lang="en-US" altLang="zh-CN" sz="699" dirty="0">
                <a:solidFill>
                  <a:srgbClr val="231F20"/>
                </a:solidFill>
                <a:latin typeface="Arial" pitchFamily="18" charset="0"/>
                <a:cs typeface="Arial" pitchFamily="18" charset="0"/>
              </a:rPr>
              <a:t>automatically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charge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until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fully</a:t>
            </a:r>
          </a:p>
          <a:p>
            <a:pPr>
              <a:lnSpc>
                <a:spcPts val="1000"/>
              </a:lnSpc>
              <a:tabLst>
                <a:tab pos="1308100" algn="l"/>
                <a:tab pos="1879600" algn="l"/>
              </a:tabLst>
            </a:pPr>
            <a:r>
              <a:rPr lang="en-US" altLang="zh-CN" sz="699" dirty="0">
                <a:solidFill>
                  <a:srgbClr val="231F20"/>
                </a:solidFill>
                <a:latin typeface="Arial" pitchFamily="18" charset="0"/>
                <a:cs typeface="Arial" pitchFamily="18" charset="0"/>
              </a:rPr>
              <a:t>charging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refreshing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completes.</a:t>
            </a:r>
          </a:p>
          <a:p>
            <a:pPr>
              <a:lnSpc>
                <a:spcPts val="1000"/>
              </a:lnSpc>
            </a:pPr>
            <a:endParaRPr lang="en-US" altLang="zh-CN" dirty="0"/>
          </a:p>
          <a:p>
            <a:pPr>
              <a:lnSpc>
                <a:spcPts val="1000"/>
              </a:lnSpc>
            </a:pPr>
            <a:endParaRPr lang="en-US" altLang="zh-CN" dirty="0"/>
          </a:p>
          <a:p>
            <a:pPr>
              <a:lnSpc>
                <a:spcPts val="900"/>
              </a:lnSpc>
              <a:tabLst>
                <a:tab pos="1308100" algn="l"/>
                <a:tab pos="1879600" algn="l"/>
              </a:tabLst>
            </a:pPr>
            <a:r>
              <a:rPr lang="en-US" altLang="zh-CN" sz="749" dirty="0">
                <a:solidFill>
                  <a:srgbClr val="F1592F"/>
                </a:solidFill>
                <a:latin typeface="Arial" pitchFamily="18" charset="0"/>
                <a:cs typeface="Arial" pitchFamily="18" charset="0"/>
              </a:rPr>
              <a:t>2.12</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Heat</a:t>
            </a:r>
            <a:r>
              <a:rPr lang="en-US" altLang="zh-CN" sz="749" dirty="0">
                <a:latin typeface="Times New Roman" pitchFamily="18" charset="0"/>
                <a:cs typeface="Times New Roman" pitchFamily="18" charset="0"/>
              </a:rPr>
              <a:t> </a:t>
            </a:r>
            <a:r>
              <a:rPr lang="en-US" altLang="zh-CN" sz="749" dirty="0">
                <a:solidFill>
                  <a:srgbClr val="F1592F"/>
                </a:solidFill>
                <a:latin typeface="Arial" pitchFamily="18" charset="0"/>
                <a:cs typeface="Arial" pitchFamily="18" charset="0"/>
              </a:rPr>
              <a:t>Oven</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900"/>
              </a:lnSpc>
              <a:tabLst>
                <a:tab pos="1308100" algn="l"/>
                <a:tab pos="1879600" algn="l"/>
              </a:tabLst>
            </a:pPr>
            <a:r>
              <a:rPr lang="en-US" altLang="zh-CN" dirty="0"/>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oven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open</a:t>
            </a:r>
          </a:p>
          <a:p>
            <a:pPr>
              <a:lnSpc>
                <a:spcPts val="1000"/>
              </a:lnSpc>
            </a:pPr>
            <a:endParaRPr lang="en-US" altLang="zh-CN" dirty="0"/>
          </a:p>
          <a:p>
            <a:pPr>
              <a:lnSpc>
                <a:spcPts val="1300"/>
              </a:lnSpc>
              <a:tabLst>
                <a:tab pos="1308100" algn="l"/>
                <a:tab pos="1879600" algn="l"/>
              </a:tabLst>
            </a:pPr>
            <a:r>
              <a:rPr lang="en-US" altLang="zh-CN" dirty="0"/>
              <a:t>		</a:t>
            </a:r>
            <a:r>
              <a:rPr lang="en-US" altLang="zh-CN" sz="499" dirty="0">
                <a:solidFill>
                  <a:srgbClr val="231F20"/>
                </a:solidFill>
                <a:latin typeface="Arial" pitchFamily="18" charset="0"/>
                <a:cs typeface="Arial" pitchFamily="18" charset="0"/>
              </a:rPr>
              <a:t>cooling</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tray</a:t>
            </a:r>
          </a:p>
        </p:txBody>
      </p:sp>
      <p:sp>
        <p:nvSpPr>
          <p:cNvPr id="17" name="Freeform 3"/>
          <p:cNvSpPr/>
          <p:nvPr/>
        </p:nvSpPr>
        <p:spPr>
          <a:xfrm>
            <a:off x="5860898" y="2923420"/>
            <a:ext cx="1832045" cy="1148112"/>
          </a:xfrm>
          <a:custGeom>
            <a:avLst/>
            <a:gdLst>
              <a:gd name="connsiteX0" fmla="*/ 6350 w 1832045"/>
              <a:gd name="connsiteY0" fmla="*/ 1141762 h 1148112"/>
              <a:gd name="connsiteX1" fmla="*/ 1825695 w 1832045"/>
              <a:gd name="connsiteY1" fmla="*/ 1141762 h 1148112"/>
              <a:gd name="connsiteX2" fmla="*/ 1825695 w 1832045"/>
              <a:gd name="connsiteY2" fmla="*/ 6350 h 1148112"/>
              <a:gd name="connsiteX3" fmla="*/ 6350 w 1832045"/>
              <a:gd name="connsiteY3" fmla="*/ 6350 h 1148112"/>
              <a:gd name="connsiteX4" fmla="*/ 6350 w 1832045"/>
              <a:gd name="connsiteY4" fmla="*/ 1141762 h 114811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32045" h="1148112">
                <a:moveTo>
                  <a:pt x="6350" y="1141762"/>
                </a:moveTo>
                <a:lnTo>
                  <a:pt x="1825695" y="1141762"/>
                </a:lnTo>
                <a:lnTo>
                  <a:pt x="1825695" y="6350"/>
                </a:lnTo>
                <a:lnTo>
                  <a:pt x="6350" y="6350"/>
                </a:lnTo>
                <a:lnTo>
                  <a:pt x="6350" y="1141762"/>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6941440" y="3127742"/>
            <a:ext cx="51472" cy="304969"/>
          </a:xfrm>
          <a:custGeom>
            <a:avLst/>
            <a:gdLst>
              <a:gd name="connsiteX0" fmla="*/ 6350 w 51472"/>
              <a:gd name="connsiteY0" fmla="*/ 298619 h 304969"/>
              <a:gd name="connsiteX1" fmla="*/ 45122 w 51472"/>
              <a:gd name="connsiteY1" fmla="*/ 6350 h 304969"/>
            </a:gdLst>
            <a:ahLst/>
            <a:cxnLst>
              <a:cxn ang="0">
                <a:pos x="connsiteX0" y="connsiteY0"/>
              </a:cxn>
              <a:cxn ang="1">
                <a:pos x="connsiteX1" y="connsiteY1"/>
              </a:cxn>
            </a:cxnLst>
            <a:rect l="l" t="t" r="r" b="b"/>
            <a:pathLst>
              <a:path w="51472" h="304969">
                <a:moveTo>
                  <a:pt x="6350" y="298619"/>
                </a:moveTo>
                <a:lnTo>
                  <a:pt x="45122" y="6350"/>
                </a:lnTo>
              </a:path>
            </a:pathLst>
          </a:custGeom>
          <a:ln w="127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6922832" y="3402393"/>
            <a:ext cx="55307" cy="79820"/>
          </a:xfrm>
          <a:custGeom>
            <a:avLst/>
            <a:gdLst>
              <a:gd name="connsiteX0" fmla="*/ 17548 w 55307"/>
              <a:gd name="connsiteY0" fmla="*/ 79820 h 79820"/>
              <a:gd name="connsiteX1" fmla="*/ 55307 w 55307"/>
              <a:gd name="connsiteY1" fmla="*/ 7362 h 79820"/>
              <a:gd name="connsiteX2" fmla="*/ 24961 w 55307"/>
              <a:gd name="connsiteY2" fmla="*/ 23966 h 79820"/>
              <a:gd name="connsiteX3" fmla="*/ 0 w 55307"/>
              <a:gd name="connsiteY3" fmla="*/ 0 h 79820"/>
              <a:gd name="connsiteX4" fmla="*/ 17548 w 55307"/>
              <a:gd name="connsiteY4" fmla="*/ 79820 h 798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5307" h="79820">
                <a:moveTo>
                  <a:pt x="17548" y="79820"/>
                </a:moveTo>
                <a:lnTo>
                  <a:pt x="55307" y="7362"/>
                </a:lnTo>
                <a:lnTo>
                  <a:pt x="24961" y="23966"/>
                </a:lnTo>
                <a:lnTo>
                  <a:pt x="0" y="0"/>
                </a:lnTo>
                <a:lnTo>
                  <a:pt x="17548" y="79820"/>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6893720" y="3013314"/>
            <a:ext cx="609600" cy="204322"/>
          </a:xfrm>
          <a:custGeom>
            <a:avLst/>
            <a:gdLst>
              <a:gd name="connsiteX0" fmla="*/ 0 w 427207"/>
              <a:gd name="connsiteY0" fmla="*/ 104142 h 104142"/>
              <a:gd name="connsiteX1" fmla="*/ 427207 w 427207"/>
              <a:gd name="connsiteY1" fmla="*/ 104142 h 104142"/>
              <a:gd name="connsiteX2" fmla="*/ 427207 w 427207"/>
              <a:gd name="connsiteY2" fmla="*/ 0 h 104142"/>
              <a:gd name="connsiteX3" fmla="*/ 0 w 427207"/>
              <a:gd name="connsiteY3" fmla="*/ 0 h 104142"/>
              <a:gd name="connsiteX4" fmla="*/ 0 w 427207"/>
              <a:gd name="connsiteY4" fmla="*/ 104142 h 10414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27207" h="104142">
                <a:moveTo>
                  <a:pt x="0" y="104142"/>
                </a:moveTo>
                <a:lnTo>
                  <a:pt x="427207" y="104142"/>
                </a:lnTo>
                <a:lnTo>
                  <a:pt x="427207" y="0"/>
                </a:lnTo>
                <a:lnTo>
                  <a:pt x="0" y="0"/>
                </a:lnTo>
                <a:lnTo>
                  <a:pt x="0" y="104142"/>
                </a:lnTo>
              </a:path>
            </a:pathLst>
          </a:custGeom>
          <a:solidFill>
            <a:srgbClr val="FFF1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zh-CN" sz="499" dirty="0">
                <a:solidFill>
                  <a:srgbClr val="231F20"/>
                </a:solidFill>
                <a:latin typeface="Arial" pitchFamily="18" charset="0"/>
                <a:cs typeface="Arial" pitchFamily="18" charset="0"/>
              </a:rPr>
              <a:t>vassoio di raffreddamento</a:t>
            </a:r>
            <a:endParaRPr lang="zh-CN" altLang="en-US" sz="499" dirty="0">
              <a:solidFill>
                <a:srgbClr val="231F20"/>
              </a:solidFill>
              <a:latin typeface="Arial" pitchFamily="18" charset="0"/>
              <a:cs typeface="Arial" pitchFamily="18" charset="0"/>
            </a:endParaRPr>
          </a:p>
        </p:txBody>
      </p:sp>
      <p:pic>
        <p:nvPicPr>
          <p:cNvPr id="21" name="Picture 3"/>
          <p:cNvPicPr>
            <a:picLocks noChangeAspect="1" noChangeArrowheads="1"/>
          </p:cNvPicPr>
          <p:nvPr/>
        </p:nvPicPr>
        <p:blipFill>
          <a:blip r:embed="rId3"/>
          <a:srcRect/>
          <a:stretch>
            <a:fillRect/>
          </a:stretch>
        </p:blipFill>
        <p:spPr bwMode="auto">
          <a:xfrm>
            <a:off x="5763419" y="2014763"/>
            <a:ext cx="2019300" cy="723900"/>
          </a:xfrm>
          <a:prstGeom prst="rect">
            <a:avLst/>
          </a:prstGeom>
          <a:noFill/>
        </p:spPr>
      </p:pic>
      <p:sp>
        <p:nvSpPr>
          <p:cNvPr id="23" name="TextBox 1"/>
          <p:cNvSpPr txBox="1"/>
          <p:nvPr/>
        </p:nvSpPr>
        <p:spPr>
          <a:xfrm>
            <a:off x="5293519" y="741350"/>
            <a:ext cx="3962400" cy="2215222"/>
          </a:xfrm>
          <a:prstGeom prst="rect">
            <a:avLst/>
          </a:prstGeom>
          <a:noFill/>
        </p:spPr>
        <p:txBody>
          <a:bodyPr wrap="square" lIns="0" tIns="0" rIns="0" rtlCol="0">
            <a:spAutoFit/>
          </a:bodyPr>
          <a:lstStyle/>
          <a:p>
            <a:pPr>
              <a:lnSpc>
                <a:spcPts val="900"/>
              </a:lnSpc>
              <a:tabLst>
                <a:tab pos="1308100" algn="l"/>
                <a:tab pos="1879600" algn="l"/>
              </a:tabLst>
            </a:pPr>
            <a:r>
              <a:rPr lang="en-US" altLang="zh-CN" sz="749" dirty="0">
                <a:solidFill>
                  <a:srgbClr val="F1592F"/>
                </a:solidFill>
                <a:latin typeface="Arial" pitchFamily="18" charset="0"/>
                <a:cs typeface="Arial" pitchFamily="18" charset="0"/>
              </a:rPr>
              <a:t>2.11</a:t>
            </a:r>
            <a:r>
              <a:rPr lang="en-US" altLang="zh-CN" sz="749" dirty="0">
                <a:latin typeface="Times New Roman" pitchFamily="18" charset="0"/>
                <a:cs typeface="Times New Roman" pitchFamily="18" charset="0"/>
              </a:rPr>
              <a:t> </a:t>
            </a:r>
            <a:r>
              <a:rPr lang="it-IT" sz="749" dirty="0">
                <a:solidFill>
                  <a:srgbClr val="F1592F"/>
                </a:solidFill>
                <a:latin typeface="Arial" pitchFamily="18" charset="0"/>
                <a:cs typeface="Arial" pitchFamily="18" charset="0"/>
              </a:rPr>
              <a:t>Ciclo di rigenerazione della batteria </a:t>
            </a:r>
            <a:endParaRPr lang="en-US" altLang="zh-CN" sz="749" dirty="0">
              <a:solidFill>
                <a:srgbClr val="F1592F"/>
              </a:solidFill>
              <a:latin typeface="Arial" pitchFamily="18" charset="0"/>
              <a:cs typeface="Arial" pitchFamily="18" charset="0"/>
            </a:endParaRPr>
          </a:p>
          <a:p>
            <a:r>
              <a:rPr lang="it-IT" sz="699" dirty="0">
                <a:solidFill>
                  <a:srgbClr val="231F20"/>
                </a:solidFill>
                <a:latin typeface="Arial" pitchFamily="18" charset="0"/>
                <a:cs typeface="Arial" pitchFamily="18" charset="0"/>
              </a:rPr>
              <a:t>La batteria deve essere rigenerata o attivata periodicamente per evitare l'invecchiamento causato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dall'effetto memoria della batteria stessa. Il metodo è il seguente:</a:t>
            </a:r>
          </a:p>
          <a:p>
            <a:r>
              <a:rPr lang="it-IT" sz="699" dirty="0">
                <a:solidFill>
                  <a:srgbClr val="231F20"/>
                </a:solidFill>
                <a:latin typeface="Arial" pitchFamily="18" charset="0"/>
                <a:cs typeface="Arial" pitchFamily="18" charset="0"/>
              </a:rPr>
              <a:t> </a:t>
            </a:r>
          </a:p>
          <a:p>
            <a:r>
              <a:rPr lang="it-IT" sz="699" dirty="0">
                <a:solidFill>
                  <a:srgbClr val="231F20"/>
                </a:solidFill>
                <a:latin typeface="Arial" pitchFamily="18" charset="0"/>
                <a:cs typeface="Arial" pitchFamily="18" charset="0"/>
              </a:rPr>
              <a:t>Mantenere la giuntatrice accesa e lasciare scaricare la batteria fino allo spegnimento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automatico causato dalla scarica completa. Quindi procedere a ricaricarla completamente. </a:t>
            </a:r>
          </a:p>
          <a:p>
            <a:r>
              <a:rPr lang="it-IT" sz="699" dirty="0">
                <a:solidFill>
                  <a:srgbClr val="231F20"/>
                </a:solidFill>
                <a:latin typeface="Arial" pitchFamily="18" charset="0"/>
                <a:cs typeface="Arial" pitchFamily="18" charset="0"/>
              </a:rPr>
              <a:t>A questo punto il processo di rigenerazione della batteria è completo.</a:t>
            </a:r>
          </a:p>
          <a:p>
            <a:pPr>
              <a:lnSpc>
                <a:spcPts val="1000"/>
              </a:lnSpc>
            </a:pPr>
            <a:endParaRPr lang="en-US" altLang="zh-CN" dirty="0"/>
          </a:p>
          <a:p>
            <a:pPr>
              <a:lnSpc>
                <a:spcPts val="1000"/>
              </a:lnSpc>
            </a:pPr>
            <a:endParaRPr lang="en-US" altLang="zh-CN" dirty="0"/>
          </a:p>
          <a:p>
            <a:pPr>
              <a:lnSpc>
                <a:spcPts val="900"/>
              </a:lnSpc>
              <a:tabLst>
                <a:tab pos="1308100" algn="l"/>
                <a:tab pos="1879600" algn="l"/>
              </a:tabLst>
            </a:pPr>
            <a:r>
              <a:rPr lang="en-US" altLang="zh-CN" sz="749" dirty="0">
                <a:solidFill>
                  <a:srgbClr val="F1592F"/>
                </a:solidFill>
                <a:latin typeface="Arial" pitchFamily="18" charset="0"/>
                <a:cs typeface="Arial" pitchFamily="18" charset="0"/>
              </a:rPr>
              <a:t>2.12</a:t>
            </a:r>
            <a:r>
              <a:rPr lang="en-US" altLang="zh-CN" sz="749" dirty="0">
                <a:latin typeface="Times New Roman" pitchFamily="18" charset="0"/>
                <a:cs typeface="Times New Roman" pitchFamily="18" charset="0"/>
              </a:rPr>
              <a:t> </a:t>
            </a:r>
            <a:r>
              <a:rPr lang="it-IT" altLang="zh-CN" sz="749" dirty="0">
                <a:solidFill>
                  <a:srgbClr val="F1592F"/>
                </a:solidFill>
                <a:latin typeface="Arial" pitchFamily="18" charset="0"/>
                <a:cs typeface="Arial" pitchFamily="18" charset="0"/>
              </a:rPr>
              <a:t>Forno di riscaldamento</a:t>
            </a:r>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900"/>
              </a:lnSpc>
              <a:tabLst>
                <a:tab pos="1308100" algn="l"/>
                <a:tab pos="1879600" algn="l"/>
              </a:tabLst>
            </a:pPr>
            <a:r>
              <a:rPr lang="it-IT" altLang="zh-CN" dirty="0"/>
              <a:t>	</a:t>
            </a:r>
            <a:r>
              <a:rPr lang="it-IT" altLang="zh-CN" sz="699" dirty="0">
                <a:solidFill>
                  <a:srgbClr val="231F20"/>
                </a:solidFill>
                <a:latin typeface="Arial" pitchFamily="18" charset="0"/>
                <a:cs typeface="Arial" pitchFamily="18" charset="0"/>
              </a:rPr>
              <a:t>x</a:t>
            </a:r>
            <a:endParaRPr lang="en-US" altLang="zh-CN" dirty="0"/>
          </a:p>
          <a:p>
            <a:pPr>
              <a:lnSpc>
                <a:spcPts val="1300"/>
              </a:lnSpc>
              <a:tabLst>
                <a:tab pos="1308100" algn="l"/>
                <a:tab pos="1879600" algn="l"/>
              </a:tabLst>
            </a:pPr>
            <a:r>
              <a:rPr lang="en-US" altLang="zh-CN" sz="800" dirty="0">
                <a:solidFill>
                  <a:srgbClr val="231F20"/>
                </a:solidFill>
                <a:latin typeface="Arial" pitchFamily="18" charset="0"/>
                <a:cs typeface="Arial" pitchFamily="18" charset="0"/>
              </a:rPr>
              <a:t>                </a:t>
            </a:r>
            <a:r>
              <a:rPr lang="it-IT" altLang="zh-CN" sz="699" dirty="0">
                <a:solidFill>
                  <a:srgbClr val="231F20"/>
                </a:solidFill>
                <a:latin typeface="Arial" pitchFamily="18" charset="0"/>
                <a:cs typeface="Arial" pitchFamily="18" charset="0"/>
              </a:rPr>
              <a:t>Forno di riscaldamento con il coperchio aperto</a:t>
            </a:r>
            <a:r>
              <a:rPr lang="en-US" altLang="zh-CN" sz="800" dirty="0"/>
              <a:t>	</a:t>
            </a:r>
            <a:endParaRPr lang="it-IT" altLang="zh-CN" sz="500" dirty="0">
              <a:solidFill>
                <a:srgbClr val="231F20"/>
              </a:solidFill>
              <a:latin typeface="Arial" pitchFamily="18" charset="0"/>
              <a:cs typeface="Arial"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04241" y="896830"/>
            <a:ext cx="3388916" cy="16289"/>
          </a:xfrm>
          <a:custGeom>
            <a:avLst/>
            <a:gdLst>
              <a:gd name="connsiteX0" fmla="*/ 6350 w 3388916"/>
              <a:gd name="connsiteY0" fmla="*/ 6350 h 16289"/>
              <a:gd name="connsiteX1" fmla="*/ 3382566 w 3388916"/>
              <a:gd name="connsiteY1" fmla="*/ 6350 h 16289"/>
            </a:gdLst>
            <a:ahLst/>
            <a:cxnLst>
              <a:cxn ang="0">
                <a:pos x="connsiteX0" y="connsiteY0"/>
              </a:cxn>
              <a:cxn ang="1">
                <a:pos x="connsiteX1" y="connsiteY1"/>
              </a:cxn>
            </a:cxnLst>
            <a:rect l="l" t="t" r="r" b="b"/>
            <a:pathLst>
              <a:path w="3388916" h="16289">
                <a:moveTo>
                  <a:pt x="6350" y="6350"/>
                </a:moveTo>
                <a:lnTo>
                  <a:pt x="3382566"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610593" y="883390"/>
            <a:ext cx="39507" cy="39580"/>
          </a:xfrm>
          <a:custGeom>
            <a:avLst/>
            <a:gdLst>
              <a:gd name="connsiteX0" fmla="*/ 19753 w 39507"/>
              <a:gd name="connsiteY0" fmla="*/ 39580 h 39580"/>
              <a:gd name="connsiteX1" fmla="*/ 0 w 39507"/>
              <a:gd name="connsiteY1" fmla="*/ 19790 h 39580"/>
              <a:gd name="connsiteX2" fmla="*/ 19753 w 39507"/>
              <a:gd name="connsiteY2" fmla="*/ 0 h 39580"/>
              <a:gd name="connsiteX3" fmla="*/ 39507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8844" y="39580"/>
                  <a:pt x="0" y="30719"/>
                  <a:pt x="0" y="19790"/>
                </a:cubicBezTo>
                <a:cubicBezTo>
                  <a:pt x="0" y="8860"/>
                  <a:pt x="8844" y="0"/>
                  <a:pt x="19753" y="0"/>
                </a:cubicBezTo>
                <a:cubicBezTo>
                  <a:pt x="30663" y="0"/>
                  <a:pt x="39507" y="8860"/>
                  <a:pt x="39507" y="19790"/>
                </a:cubicBezTo>
                <a:cubicBezTo>
                  <a:pt x="39507" y="30719"/>
                  <a:pt x="30663"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336323" y="3574802"/>
            <a:ext cx="345253" cy="156505"/>
          </a:xfrm>
          <a:custGeom>
            <a:avLst/>
            <a:gdLst>
              <a:gd name="connsiteX0" fmla="*/ 345253 w 345253"/>
              <a:gd name="connsiteY0" fmla="*/ 89760 h 156505"/>
              <a:gd name="connsiteX1" fmla="*/ 300145 w 345253"/>
              <a:gd name="connsiteY1" fmla="*/ 67266 h 156505"/>
              <a:gd name="connsiteX2" fmla="*/ 90253 w 345253"/>
              <a:gd name="connsiteY2" fmla="*/ 156505 h 156505"/>
              <a:gd name="connsiteX3" fmla="*/ 0 w 345253"/>
              <a:gd name="connsiteY3" fmla="*/ 111657 h 156505"/>
              <a:gd name="connsiteX4" fmla="*/ 210005 w 345253"/>
              <a:gd name="connsiteY4" fmla="*/ 22468 h 156505"/>
              <a:gd name="connsiteX5" fmla="*/ 164922 w 345253"/>
              <a:gd name="connsiteY5" fmla="*/ 0 h 156505"/>
              <a:gd name="connsiteX6" fmla="*/ 324954 w 345253"/>
              <a:gd name="connsiteY6" fmla="*/ 15093 h 156505"/>
              <a:gd name="connsiteX7" fmla="*/ 345253 w 345253"/>
              <a:gd name="connsiteY7" fmla="*/ 89760 h 1565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45253" h="156505">
                <a:moveTo>
                  <a:pt x="345253" y="89760"/>
                </a:moveTo>
                <a:lnTo>
                  <a:pt x="300145" y="67266"/>
                </a:lnTo>
                <a:lnTo>
                  <a:pt x="90253" y="156505"/>
                </a:lnTo>
                <a:lnTo>
                  <a:pt x="0" y="111657"/>
                </a:lnTo>
                <a:lnTo>
                  <a:pt x="210005" y="22468"/>
                </a:lnTo>
                <a:lnTo>
                  <a:pt x="164922" y="0"/>
                </a:lnTo>
                <a:lnTo>
                  <a:pt x="324954" y="15093"/>
                </a:lnTo>
                <a:lnTo>
                  <a:pt x="345253" y="8976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329973" y="3568452"/>
            <a:ext cx="357953" cy="169205"/>
          </a:xfrm>
          <a:custGeom>
            <a:avLst/>
            <a:gdLst>
              <a:gd name="connsiteX0" fmla="*/ 351603 w 357953"/>
              <a:gd name="connsiteY0" fmla="*/ 96110 h 169205"/>
              <a:gd name="connsiteX1" fmla="*/ 306495 w 357953"/>
              <a:gd name="connsiteY1" fmla="*/ 73616 h 169205"/>
              <a:gd name="connsiteX2" fmla="*/ 96603 w 357953"/>
              <a:gd name="connsiteY2" fmla="*/ 162855 h 169205"/>
              <a:gd name="connsiteX3" fmla="*/ 6350 w 357953"/>
              <a:gd name="connsiteY3" fmla="*/ 118007 h 169205"/>
              <a:gd name="connsiteX4" fmla="*/ 216355 w 357953"/>
              <a:gd name="connsiteY4" fmla="*/ 28818 h 169205"/>
              <a:gd name="connsiteX5" fmla="*/ 171272 w 357953"/>
              <a:gd name="connsiteY5" fmla="*/ 6350 h 169205"/>
              <a:gd name="connsiteX6" fmla="*/ 331304 w 357953"/>
              <a:gd name="connsiteY6" fmla="*/ 21443 h 169205"/>
              <a:gd name="connsiteX7" fmla="*/ 351603 w 357953"/>
              <a:gd name="connsiteY7" fmla="*/ 96110 h 1692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57953" h="169205">
                <a:moveTo>
                  <a:pt x="351603" y="96110"/>
                </a:moveTo>
                <a:lnTo>
                  <a:pt x="306495" y="73616"/>
                </a:lnTo>
                <a:lnTo>
                  <a:pt x="96603" y="162855"/>
                </a:lnTo>
                <a:lnTo>
                  <a:pt x="6350" y="118007"/>
                </a:lnTo>
                <a:lnTo>
                  <a:pt x="216355" y="28818"/>
                </a:lnTo>
                <a:lnTo>
                  <a:pt x="171272" y="6350"/>
                </a:lnTo>
                <a:lnTo>
                  <a:pt x="331304" y="21443"/>
                </a:lnTo>
                <a:lnTo>
                  <a:pt x="351603" y="9611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432129" y="3323904"/>
            <a:ext cx="176026" cy="176327"/>
          </a:xfrm>
          <a:custGeom>
            <a:avLst/>
            <a:gdLst>
              <a:gd name="connsiteX0" fmla="*/ 88013 w 176026"/>
              <a:gd name="connsiteY0" fmla="*/ 169977 h 176327"/>
              <a:gd name="connsiteX1" fmla="*/ 169676 w 176026"/>
              <a:gd name="connsiteY1" fmla="*/ 88163 h 176327"/>
              <a:gd name="connsiteX2" fmla="*/ 88013 w 176026"/>
              <a:gd name="connsiteY2" fmla="*/ 6350 h 176327"/>
              <a:gd name="connsiteX3" fmla="*/ 6350 w 176026"/>
              <a:gd name="connsiteY3" fmla="*/ 88163 h 176327"/>
              <a:gd name="connsiteX4" fmla="*/ 88013 w 176026"/>
              <a:gd name="connsiteY4" fmla="*/ 169977 h 1763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026" h="176327">
                <a:moveTo>
                  <a:pt x="88013" y="169977"/>
                </a:moveTo>
                <a:cubicBezTo>
                  <a:pt x="133108" y="169977"/>
                  <a:pt x="169676" y="133341"/>
                  <a:pt x="169676" y="88163"/>
                </a:cubicBezTo>
                <a:cubicBezTo>
                  <a:pt x="169676" y="42985"/>
                  <a:pt x="133108" y="6350"/>
                  <a:pt x="88013" y="6350"/>
                </a:cubicBezTo>
                <a:cubicBezTo>
                  <a:pt x="42917" y="6350"/>
                  <a:pt x="6350" y="42985"/>
                  <a:pt x="6350" y="88163"/>
                </a:cubicBezTo>
                <a:cubicBezTo>
                  <a:pt x="6350" y="133341"/>
                  <a:pt x="42917" y="169977"/>
                  <a:pt x="88013" y="169977"/>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146343" y="2795813"/>
            <a:ext cx="345253" cy="156505"/>
          </a:xfrm>
          <a:custGeom>
            <a:avLst/>
            <a:gdLst>
              <a:gd name="connsiteX0" fmla="*/ 0 w 345253"/>
              <a:gd name="connsiteY0" fmla="*/ 66758 h 156505"/>
              <a:gd name="connsiteX1" fmla="*/ 45095 w 345253"/>
              <a:gd name="connsiteY1" fmla="*/ 89239 h 156505"/>
              <a:gd name="connsiteX2" fmla="*/ 254999 w 345253"/>
              <a:gd name="connsiteY2" fmla="*/ 0 h 156505"/>
              <a:gd name="connsiteX3" fmla="*/ 345253 w 345253"/>
              <a:gd name="connsiteY3" fmla="*/ 44861 h 156505"/>
              <a:gd name="connsiteX4" fmla="*/ 135247 w 345253"/>
              <a:gd name="connsiteY4" fmla="*/ 134049 h 156505"/>
              <a:gd name="connsiteX5" fmla="*/ 180330 w 345253"/>
              <a:gd name="connsiteY5" fmla="*/ 156505 h 156505"/>
              <a:gd name="connsiteX6" fmla="*/ 20298 w 345253"/>
              <a:gd name="connsiteY6" fmla="*/ 141425 h 156505"/>
              <a:gd name="connsiteX7" fmla="*/ 0 w 345253"/>
              <a:gd name="connsiteY7" fmla="*/ 66758 h 1565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45253" h="156505">
                <a:moveTo>
                  <a:pt x="0" y="66758"/>
                </a:moveTo>
                <a:lnTo>
                  <a:pt x="45095" y="89239"/>
                </a:lnTo>
                <a:lnTo>
                  <a:pt x="254999" y="0"/>
                </a:lnTo>
                <a:lnTo>
                  <a:pt x="345253" y="44861"/>
                </a:lnTo>
                <a:lnTo>
                  <a:pt x="135247" y="134049"/>
                </a:lnTo>
                <a:lnTo>
                  <a:pt x="180330" y="156505"/>
                </a:lnTo>
                <a:lnTo>
                  <a:pt x="20298" y="141425"/>
                </a:lnTo>
                <a:lnTo>
                  <a:pt x="0" y="66758"/>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139993" y="2789463"/>
            <a:ext cx="357953" cy="169205"/>
          </a:xfrm>
          <a:custGeom>
            <a:avLst/>
            <a:gdLst>
              <a:gd name="connsiteX0" fmla="*/ 6350 w 357953"/>
              <a:gd name="connsiteY0" fmla="*/ 73108 h 169205"/>
              <a:gd name="connsiteX1" fmla="*/ 51445 w 357953"/>
              <a:gd name="connsiteY1" fmla="*/ 95589 h 169205"/>
              <a:gd name="connsiteX2" fmla="*/ 261349 w 357953"/>
              <a:gd name="connsiteY2" fmla="*/ 6350 h 169205"/>
              <a:gd name="connsiteX3" fmla="*/ 351603 w 357953"/>
              <a:gd name="connsiteY3" fmla="*/ 51211 h 169205"/>
              <a:gd name="connsiteX4" fmla="*/ 141597 w 357953"/>
              <a:gd name="connsiteY4" fmla="*/ 140399 h 169205"/>
              <a:gd name="connsiteX5" fmla="*/ 186680 w 357953"/>
              <a:gd name="connsiteY5" fmla="*/ 162855 h 169205"/>
              <a:gd name="connsiteX6" fmla="*/ 26648 w 357953"/>
              <a:gd name="connsiteY6" fmla="*/ 147775 h 169205"/>
              <a:gd name="connsiteX7" fmla="*/ 6350 w 357953"/>
              <a:gd name="connsiteY7" fmla="*/ 73108 h 1692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57953" h="169205">
                <a:moveTo>
                  <a:pt x="6350" y="73108"/>
                </a:moveTo>
                <a:lnTo>
                  <a:pt x="51445" y="95589"/>
                </a:lnTo>
                <a:lnTo>
                  <a:pt x="261349" y="6350"/>
                </a:lnTo>
                <a:lnTo>
                  <a:pt x="351603" y="51211"/>
                </a:lnTo>
                <a:lnTo>
                  <a:pt x="141597" y="140399"/>
                </a:lnTo>
                <a:lnTo>
                  <a:pt x="186680" y="162855"/>
                </a:lnTo>
                <a:lnTo>
                  <a:pt x="26648" y="147775"/>
                </a:lnTo>
                <a:lnTo>
                  <a:pt x="6350" y="73108"/>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028700" y="2120900"/>
            <a:ext cx="2349500" cy="1955800"/>
          </a:xfrm>
          <a:prstGeom prst="rect">
            <a:avLst/>
          </a:prstGeom>
          <a:noFill/>
        </p:spPr>
      </p:pic>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13</a:t>
            </a:r>
          </a:p>
        </p:txBody>
      </p:sp>
      <p:sp>
        <p:nvSpPr>
          <p:cNvPr id="10" name="TextBox 1"/>
          <p:cNvSpPr txBox="1"/>
          <p:nvPr/>
        </p:nvSpPr>
        <p:spPr>
          <a:xfrm>
            <a:off x="596900" y="3708400"/>
            <a:ext cx="3378200" cy="1397000"/>
          </a:xfrm>
          <a:prstGeom prst="rect">
            <a:avLst/>
          </a:prstGeom>
          <a:noFill/>
        </p:spPr>
        <p:txBody>
          <a:bodyPr wrap="none" lIns="0" tIns="0" rIns="0" rtlCol="0">
            <a:spAutoFit/>
          </a:bodyPr>
          <a:lstStyle/>
          <a:p>
            <a:pPr>
              <a:lnSpc>
                <a:spcPts val="600"/>
              </a:lnSpc>
              <a:tabLst>
                <a:tab pos="38100" algn="l"/>
              </a:tabLst>
            </a:pPr>
            <a:r>
              <a:rPr lang="en-US" altLang="zh-CN" dirty="0"/>
              <a:t>	</a:t>
            </a:r>
            <a:r>
              <a:rPr lang="en-US" altLang="zh-CN" sz="499" dirty="0">
                <a:solidFill>
                  <a:srgbClr val="231F20"/>
                </a:solidFill>
                <a:latin typeface="Arial" pitchFamily="18" charset="0"/>
                <a:cs typeface="Arial" pitchFamily="18" charset="0"/>
              </a:rPr>
              <a:t>Draw</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battery</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out</a:t>
            </a:r>
          </a:p>
          <a:p>
            <a:pPr>
              <a:lnSpc>
                <a:spcPts val="700"/>
              </a:lnSpc>
              <a:tabLst>
                <a:tab pos="38100" algn="l"/>
              </a:tabLst>
            </a:pPr>
            <a:r>
              <a:rPr lang="en-US" altLang="zh-CN" dirty="0"/>
              <a:t>	</a:t>
            </a:r>
            <a:r>
              <a:rPr lang="en-US" altLang="zh-CN" sz="499" dirty="0">
                <a:solidFill>
                  <a:srgbClr val="57585A"/>
                </a:solidFill>
                <a:latin typeface="Arial" pitchFamily="18" charset="0"/>
                <a:cs typeface="Arial" pitchFamily="18" charset="0"/>
              </a:rPr>
              <a:t>Shut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off</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fusion</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splicer.</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Press</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on</a:t>
            </a:r>
          </a:p>
          <a:p>
            <a:pPr>
              <a:lnSpc>
                <a:spcPts val="500"/>
              </a:lnSpc>
              <a:tabLst>
                <a:tab pos="38100" algn="l"/>
              </a:tabLst>
            </a:pPr>
            <a:r>
              <a:rPr lang="en-US" altLang="zh-CN" dirty="0"/>
              <a:t>	</a:t>
            </a:r>
            <a:r>
              <a:rPr lang="en-US" altLang="zh-CN" sz="499" dirty="0">
                <a:solidFill>
                  <a:srgbClr val="57585A"/>
                </a:solidFill>
                <a:latin typeface="Arial" pitchFamily="18" charset="0"/>
                <a:cs typeface="Arial" pitchFamily="18" charset="0"/>
              </a:rPr>
              <a:t>release</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button</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at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lateral,</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drawing</a:t>
            </a:r>
          </a:p>
          <a:p>
            <a:pPr>
              <a:lnSpc>
                <a:spcPts val="500"/>
              </a:lnSpc>
              <a:tabLst>
                <a:tab pos="38100" algn="l"/>
              </a:tabLst>
            </a:pPr>
            <a:r>
              <a:rPr lang="en-US" altLang="zh-CN" dirty="0"/>
              <a:t>	</a:t>
            </a:r>
            <a:r>
              <a:rPr lang="en-US" altLang="zh-CN" sz="499" dirty="0">
                <a:solidFill>
                  <a:srgbClr val="57585A"/>
                </a:solidFill>
                <a:latin typeface="Arial" pitchFamily="18" charset="0"/>
                <a:cs typeface="Arial" pitchFamily="18" charset="0"/>
              </a:rPr>
              <a:t>battery</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out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of</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the</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fusion</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splicer.</a:t>
            </a:r>
          </a:p>
          <a:p>
            <a:pPr>
              <a:lnSpc>
                <a:spcPts val="1000"/>
              </a:lnSpc>
            </a:pPr>
            <a:endParaRPr lang="en-US" altLang="zh-CN" dirty="0"/>
          </a:p>
          <a:p>
            <a:pPr>
              <a:lnSpc>
                <a:spcPts val="1700"/>
              </a:lnSpc>
              <a:tabLst>
                <a:tab pos="38100" algn="l"/>
              </a:tabLst>
            </a:pPr>
            <a:r>
              <a:rPr lang="en-US" altLang="zh-CN" sz="799" dirty="0">
                <a:solidFill>
                  <a:srgbClr val="F1592F"/>
                </a:solidFill>
                <a:latin typeface="Arial" pitchFamily="18" charset="0"/>
                <a:cs typeface="Arial" pitchFamily="18" charset="0"/>
              </a:rPr>
              <a:t>3.2</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Battery</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Check</a:t>
            </a:r>
          </a:p>
          <a:p>
            <a:pPr>
              <a:lnSpc>
                <a:spcPts val="1300"/>
              </a:lnSpc>
              <a:tabLst>
                <a:tab pos="38100" algn="l"/>
              </a:tabLst>
            </a:pPr>
            <a:r>
              <a:rPr lang="en-US" altLang="zh-CN" sz="699" dirty="0">
                <a:solidFill>
                  <a:srgbClr val="231F20"/>
                </a:solidFill>
                <a:latin typeface="Arial" pitchFamily="18" charset="0"/>
                <a:cs typeface="Arial" pitchFamily="18" charset="0"/>
              </a:rPr>
              <a:t>Before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Please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check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ensure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residual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quality</a:t>
            </a:r>
          </a:p>
          <a:p>
            <a:pPr>
              <a:lnSpc>
                <a:spcPts val="1000"/>
              </a:lnSpc>
              <a:tabLst>
                <a:tab pos="38100" algn="l"/>
              </a:tabLst>
            </a:pP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which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should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equal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Otherwise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p>
          <a:p>
            <a:pPr>
              <a:lnSpc>
                <a:spcPts val="1000"/>
              </a:lnSpc>
              <a:tabLst>
                <a:tab pos="38100" algn="l"/>
              </a:tabLst>
            </a:pPr>
            <a:r>
              <a:rPr lang="en-US" altLang="zh-CN" sz="699" dirty="0">
                <a:solidFill>
                  <a:srgbClr val="231F20"/>
                </a:solidFill>
                <a:latin typeface="Arial" pitchFamily="18" charset="0"/>
                <a:cs typeface="Arial" pitchFamily="18" charset="0"/>
              </a:rPr>
              <a:t>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support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p>
          <a:p>
            <a:pPr>
              <a:lnSpc>
                <a:spcPts val="1000"/>
              </a:lnSpc>
              <a:tabLst>
                <a:tab pos="38100" algn="l"/>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quality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check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please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refer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chapter2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p>
          <a:p>
            <a:pPr>
              <a:lnSpc>
                <a:spcPts val="1000"/>
              </a:lnSpc>
              <a:tabLst>
                <a:tab pos="38100" algn="l"/>
              </a:tabLst>
            </a:pPr>
            <a:r>
              <a:rPr lang="en-US" altLang="zh-CN" sz="699" dirty="0">
                <a:solidFill>
                  <a:srgbClr val="231F20"/>
                </a:solidFill>
                <a:latin typeface="Arial" pitchFamily="18" charset="0"/>
                <a:cs typeface="Arial" pitchFamily="18" charset="0"/>
              </a:rPr>
              <a:t>status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detail)</a:t>
            </a:r>
          </a:p>
        </p:txBody>
      </p:sp>
      <p:sp>
        <p:nvSpPr>
          <p:cNvPr id="11" name="TextBox 1"/>
          <p:cNvSpPr txBox="1"/>
          <p:nvPr/>
        </p:nvSpPr>
        <p:spPr>
          <a:xfrm>
            <a:off x="596900" y="736600"/>
            <a:ext cx="3378200" cy="2120900"/>
          </a:xfrm>
          <a:prstGeom prst="rect">
            <a:avLst/>
          </a:prstGeom>
          <a:noFill/>
        </p:spPr>
        <p:txBody>
          <a:bodyPr wrap="none" lIns="0" tIns="0" rIns="0" rtlCol="0">
            <a:spAutoFit/>
          </a:bodyPr>
          <a:lstStyle/>
          <a:p>
            <a:pPr>
              <a:lnSpc>
                <a:spcPts val="1600"/>
              </a:lnSpc>
              <a:tabLst>
                <a:tab pos="1130300" algn="l"/>
                <a:tab pos="2667000" algn="l"/>
              </a:tabLst>
            </a:pPr>
            <a:r>
              <a:rPr lang="en-US" altLang="zh-CN" dirty="0"/>
              <a:t>	</a:t>
            </a:r>
            <a:r>
              <a:rPr lang="en-US" altLang="zh-CN" sz="1399" dirty="0">
                <a:solidFill>
                  <a:srgbClr val="030303"/>
                </a:solidFill>
                <a:latin typeface="Arial" pitchFamily="18" charset="0"/>
                <a:cs typeface="Arial" pitchFamily="18" charset="0"/>
              </a:rPr>
              <a:t>Chapter</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3</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Basic</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Operation</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1130300" algn="l"/>
                <a:tab pos="2667000" algn="l"/>
              </a:tabLst>
            </a:pPr>
            <a:r>
              <a:rPr lang="en-US" altLang="zh-CN" sz="799" dirty="0">
                <a:solidFill>
                  <a:srgbClr val="F1592F"/>
                </a:solidFill>
                <a:latin typeface="Arial" pitchFamily="18" charset="0"/>
                <a:cs typeface="Arial" pitchFamily="18" charset="0"/>
              </a:rPr>
              <a:t>3.1</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Power</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Connection</a:t>
            </a:r>
          </a:p>
          <a:p>
            <a:pPr>
              <a:lnSpc>
                <a:spcPts val="1200"/>
              </a:lnSpc>
              <a:tabLst>
                <a:tab pos="1130300" algn="l"/>
                <a:tab pos="2667000" algn="l"/>
              </a:tabLst>
            </a:pPr>
            <a:r>
              <a:rPr lang="en-US" altLang="zh-CN" sz="699" dirty="0">
                <a:solidFill>
                  <a:srgbClr val="231F20"/>
                </a:solidFill>
                <a:latin typeface="Arial" pitchFamily="18" charset="0"/>
                <a:cs typeface="Arial" pitchFamily="18" charset="0"/>
              </a:rPr>
              <a:t>Follows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supply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which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inner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slot</a:t>
            </a:r>
          </a:p>
          <a:p>
            <a:pPr>
              <a:lnSpc>
                <a:spcPts val="1000"/>
              </a:lnSpc>
              <a:tabLst>
                <a:tab pos="1130300" algn="l"/>
                <a:tab pos="2667000" algn="l"/>
              </a:tabLst>
            </a:pP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supply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unit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support:</a:t>
            </a:r>
          </a:p>
          <a:p>
            <a:pPr>
              <a:lnSpc>
                <a:spcPts val="1000"/>
              </a:lnSpc>
              <a:tabLst>
                <a:tab pos="1130300" algn="l"/>
                <a:tab pos="2667000" algn="l"/>
              </a:tabLst>
            </a:pPr>
            <a:r>
              <a:rPr lang="en-US" altLang="zh-CN" sz="699" dirty="0">
                <a:solidFill>
                  <a:srgbClr val="231F20"/>
                </a:solidFill>
                <a:latin typeface="Arial" pitchFamily="18" charset="0"/>
                <a:cs typeface="Arial" pitchFamily="18" charset="0"/>
              </a:rPr>
              <a:t>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adapter,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external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source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supply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adopted;</a:t>
            </a:r>
          </a:p>
          <a:p>
            <a:pPr>
              <a:lnSpc>
                <a:spcPts val="1000"/>
              </a:lnSpc>
              <a:tabLst>
                <a:tab pos="1130300" algn="l"/>
                <a:tab pos="2667000" algn="l"/>
              </a:tabLst>
            </a:pPr>
            <a:r>
              <a:rPr lang="en-US" altLang="zh-CN" sz="699" dirty="0">
                <a:solidFill>
                  <a:srgbClr val="231F20"/>
                </a:solidFill>
                <a:latin typeface="Arial" pitchFamily="18" charset="0"/>
                <a:cs typeface="Arial" pitchFamily="18" charset="0"/>
              </a:rPr>
              <a:t>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Removable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supply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adopted.</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100"/>
              </a:lnSpc>
              <a:tabLst>
                <a:tab pos="1130300" algn="l"/>
                <a:tab pos="2667000" algn="l"/>
              </a:tabLst>
            </a:pPr>
            <a:r>
              <a:rPr lang="en-US" altLang="zh-CN" dirty="0"/>
              <a:t>		</a:t>
            </a:r>
            <a:r>
              <a:rPr lang="en-US" altLang="zh-CN" sz="499" dirty="0">
                <a:solidFill>
                  <a:srgbClr val="231F20"/>
                </a:solidFill>
                <a:latin typeface="Arial" pitchFamily="18" charset="0"/>
                <a:cs typeface="Arial" pitchFamily="18" charset="0"/>
              </a:rPr>
              <a:t>Insert</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battery</a:t>
            </a:r>
          </a:p>
          <a:p>
            <a:pPr>
              <a:lnSpc>
                <a:spcPts val="600"/>
              </a:lnSpc>
              <a:tabLst>
                <a:tab pos="1130300" algn="l"/>
                <a:tab pos="2667000" algn="l"/>
              </a:tabLst>
            </a:pPr>
            <a:r>
              <a:rPr lang="en-US" altLang="zh-CN" dirty="0"/>
              <a:t>		</a:t>
            </a:r>
            <a:r>
              <a:rPr lang="en-US" altLang="zh-CN" sz="499" dirty="0">
                <a:solidFill>
                  <a:srgbClr val="57585A"/>
                </a:solidFill>
                <a:latin typeface="Arial" pitchFamily="18" charset="0"/>
                <a:cs typeface="Arial" pitchFamily="18" charset="0"/>
              </a:rPr>
              <a:t>Place</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battery</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into</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power</a:t>
            </a:r>
          </a:p>
          <a:p>
            <a:pPr>
              <a:lnSpc>
                <a:spcPts val="500"/>
              </a:lnSpc>
              <a:tabLst>
                <a:tab pos="1130300" algn="l"/>
                <a:tab pos="2667000" algn="l"/>
              </a:tabLst>
            </a:pPr>
            <a:r>
              <a:rPr lang="en-US" altLang="zh-CN" dirty="0"/>
              <a:t>		</a:t>
            </a:r>
            <a:r>
              <a:rPr lang="en-US" altLang="zh-CN" sz="499" dirty="0">
                <a:solidFill>
                  <a:srgbClr val="57585A"/>
                </a:solidFill>
                <a:latin typeface="Arial" pitchFamily="18" charset="0"/>
                <a:cs typeface="Arial" pitchFamily="18" charset="0"/>
              </a:rPr>
              <a:t>unit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slot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until</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it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clicks</a:t>
            </a:r>
          </a:p>
          <a:p>
            <a:pPr>
              <a:lnSpc>
                <a:spcPts val="500"/>
              </a:lnSpc>
              <a:tabLst>
                <a:tab pos="1130300" algn="l"/>
                <a:tab pos="2667000" algn="l"/>
              </a:tabLst>
            </a:pPr>
            <a:r>
              <a:rPr lang="en-US" altLang="zh-CN" dirty="0"/>
              <a:t>		</a:t>
            </a:r>
            <a:r>
              <a:rPr lang="en-US" altLang="zh-CN" sz="499" dirty="0">
                <a:solidFill>
                  <a:srgbClr val="57585A"/>
                </a:solidFill>
                <a:latin typeface="Arial" pitchFamily="18" charset="0"/>
                <a:cs typeface="Arial" pitchFamily="18" charset="0"/>
              </a:rPr>
              <a:t>into</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the</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right</a:t>
            </a:r>
            <a:r>
              <a:rPr lang="en-US" altLang="zh-CN" sz="499" dirty="0">
                <a:latin typeface="Times New Roman" pitchFamily="18" charset="0"/>
                <a:cs typeface="Times New Roman" pitchFamily="18" charset="0"/>
              </a:rPr>
              <a:t> </a:t>
            </a:r>
            <a:r>
              <a:rPr lang="en-US" altLang="zh-CN" sz="499" dirty="0">
                <a:solidFill>
                  <a:srgbClr val="57585A"/>
                </a:solidFill>
                <a:latin typeface="Arial" pitchFamily="18" charset="0"/>
                <a:cs typeface="Arial" pitchFamily="18" charset="0"/>
              </a:rPr>
              <a:t>place.</a:t>
            </a:r>
          </a:p>
        </p:txBody>
      </p:sp>
      <p:sp>
        <p:nvSpPr>
          <p:cNvPr id="13" name="Freeform 3"/>
          <p:cNvSpPr/>
          <p:nvPr/>
        </p:nvSpPr>
        <p:spPr>
          <a:xfrm>
            <a:off x="5224660" y="835143"/>
            <a:ext cx="3388916" cy="16289"/>
          </a:xfrm>
          <a:custGeom>
            <a:avLst/>
            <a:gdLst>
              <a:gd name="connsiteX0" fmla="*/ 6350 w 3388916"/>
              <a:gd name="connsiteY0" fmla="*/ 6350 h 16289"/>
              <a:gd name="connsiteX1" fmla="*/ 3382566 w 3388916"/>
              <a:gd name="connsiteY1" fmla="*/ 6350 h 16289"/>
            </a:gdLst>
            <a:ahLst/>
            <a:cxnLst>
              <a:cxn ang="0">
                <a:pos x="connsiteX0" y="connsiteY0"/>
              </a:cxn>
              <a:cxn ang="1">
                <a:pos x="connsiteX1" y="connsiteY1"/>
              </a:cxn>
            </a:cxnLst>
            <a:rect l="l" t="t" r="r" b="b"/>
            <a:pathLst>
              <a:path w="3388916" h="16289">
                <a:moveTo>
                  <a:pt x="6350" y="6350"/>
                </a:moveTo>
                <a:lnTo>
                  <a:pt x="3382566"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5231012" y="821703"/>
            <a:ext cx="39507" cy="39580"/>
          </a:xfrm>
          <a:custGeom>
            <a:avLst/>
            <a:gdLst>
              <a:gd name="connsiteX0" fmla="*/ 19753 w 39507"/>
              <a:gd name="connsiteY0" fmla="*/ 39580 h 39580"/>
              <a:gd name="connsiteX1" fmla="*/ 0 w 39507"/>
              <a:gd name="connsiteY1" fmla="*/ 19790 h 39580"/>
              <a:gd name="connsiteX2" fmla="*/ 19753 w 39507"/>
              <a:gd name="connsiteY2" fmla="*/ 0 h 39580"/>
              <a:gd name="connsiteX3" fmla="*/ 39507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8844" y="39580"/>
                  <a:pt x="0" y="30719"/>
                  <a:pt x="0" y="19790"/>
                </a:cubicBezTo>
                <a:cubicBezTo>
                  <a:pt x="0" y="8860"/>
                  <a:pt x="8844" y="0"/>
                  <a:pt x="19753" y="0"/>
                </a:cubicBezTo>
                <a:cubicBezTo>
                  <a:pt x="30663" y="0"/>
                  <a:pt x="39507" y="8860"/>
                  <a:pt x="39507" y="19790"/>
                </a:cubicBezTo>
                <a:cubicBezTo>
                  <a:pt x="39507" y="30719"/>
                  <a:pt x="30663"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5956742" y="3513115"/>
            <a:ext cx="345253" cy="156505"/>
          </a:xfrm>
          <a:custGeom>
            <a:avLst/>
            <a:gdLst>
              <a:gd name="connsiteX0" fmla="*/ 345253 w 345253"/>
              <a:gd name="connsiteY0" fmla="*/ 89760 h 156505"/>
              <a:gd name="connsiteX1" fmla="*/ 300145 w 345253"/>
              <a:gd name="connsiteY1" fmla="*/ 67266 h 156505"/>
              <a:gd name="connsiteX2" fmla="*/ 90253 w 345253"/>
              <a:gd name="connsiteY2" fmla="*/ 156505 h 156505"/>
              <a:gd name="connsiteX3" fmla="*/ 0 w 345253"/>
              <a:gd name="connsiteY3" fmla="*/ 111657 h 156505"/>
              <a:gd name="connsiteX4" fmla="*/ 210005 w 345253"/>
              <a:gd name="connsiteY4" fmla="*/ 22468 h 156505"/>
              <a:gd name="connsiteX5" fmla="*/ 164922 w 345253"/>
              <a:gd name="connsiteY5" fmla="*/ 0 h 156505"/>
              <a:gd name="connsiteX6" fmla="*/ 324954 w 345253"/>
              <a:gd name="connsiteY6" fmla="*/ 15093 h 156505"/>
              <a:gd name="connsiteX7" fmla="*/ 345253 w 345253"/>
              <a:gd name="connsiteY7" fmla="*/ 89760 h 1565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45253" h="156505">
                <a:moveTo>
                  <a:pt x="345253" y="89760"/>
                </a:moveTo>
                <a:lnTo>
                  <a:pt x="300145" y="67266"/>
                </a:lnTo>
                <a:lnTo>
                  <a:pt x="90253" y="156505"/>
                </a:lnTo>
                <a:lnTo>
                  <a:pt x="0" y="111657"/>
                </a:lnTo>
                <a:lnTo>
                  <a:pt x="210005" y="22468"/>
                </a:lnTo>
                <a:lnTo>
                  <a:pt x="164922" y="0"/>
                </a:lnTo>
                <a:lnTo>
                  <a:pt x="324954" y="15093"/>
                </a:lnTo>
                <a:lnTo>
                  <a:pt x="345253" y="89760"/>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5950392" y="3506765"/>
            <a:ext cx="357953" cy="169205"/>
          </a:xfrm>
          <a:custGeom>
            <a:avLst/>
            <a:gdLst>
              <a:gd name="connsiteX0" fmla="*/ 351603 w 357953"/>
              <a:gd name="connsiteY0" fmla="*/ 96110 h 169205"/>
              <a:gd name="connsiteX1" fmla="*/ 306495 w 357953"/>
              <a:gd name="connsiteY1" fmla="*/ 73616 h 169205"/>
              <a:gd name="connsiteX2" fmla="*/ 96603 w 357953"/>
              <a:gd name="connsiteY2" fmla="*/ 162855 h 169205"/>
              <a:gd name="connsiteX3" fmla="*/ 6350 w 357953"/>
              <a:gd name="connsiteY3" fmla="*/ 118007 h 169205"/>
              <a:gd name="connsiteX4" fmla="*/ 216355 w 357953"/>
              <a:gd name="connsiteY4" fmla="*/ 28818 h 169205"/>
              <a:gd name="connsiteX5" fmla="*/ 171272 w 357953"/>
              <a:gd name="connsiteY5" fmla="*/ 6350 h 169205"/>
              <a:gd name="connsiteX6" fmla="*/ 331304 w 357953"/>
              <a:gd name="connsiteY6" fmla="*/ 21443 h 169205"/>
              <a:gd name="connsiteX7" fmla="*/ 351603 w 357953"/>
              <a:gd name="connsiteY7" fmla="*/ 96110 h 1692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57953" h="169205">
                <a:moveTo>
                  <a:pt x="351603" y="96110"/>
                </a:moveTo>
                <a:lnTo>
                  <a:pt x="306495" y="73616"/>
                </a:lnTo>
                <a:lnTo>
                  <a:pt x="96603" y="162855"/>
                </a:lnTo>
                <a:lnTo>
                  <a:pt x="6350" y="118007"/>
                </a:lnTo>
                <a:lnTo>
                  <a:pt x="216355" y="28818"/>
                </a:lnTo>
                <a:lnTo>
                  <a:pt x="171272" y="6350"/>
                </a:lnTo>
                <a:lnTo>
                  <a:pt x="331304" y="21443"/>
                </a:lnTo>
                <a:lnTo>
                  <a:pt x="351603" y="9611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6052548" y="3262217"/>
            <a:ext cx="176026" cy="176327"/>
          </a:xfrm>
          <a:custGeom>
            <a:avLst/>
            <a:gdLst>
              <a:gd name="connsiteX0" fmla="*/ 88013 w 176026"/>
              <a:gd name="connsiteY0" fmla="*/ 169977 h 176327"/>
              <a:gd name="connsiteX1" fmla="*/ 169676 w 176026"/>
              <a:gd name="connsiteY1" fmla="*/ 88163 h 176327"/>
              <a:gd name="connsiteX2" fmla="*/ 88013 w 176026"/>
              <a:gd name="connsiteY2" fmla="*/ 6350 h 176327"/>
              <a:gd name="connsiteX3" fmla="*/ 6350 w 176026"/>
              <a:gd name="connsiteY3" fmla="*/ 88163 h 176327"/>
              <a:gd name="connsiteX4" fmla="*/ 88013 w 176026"/>
              <a:gd name="connsiteY4" fmla="*/ 169977 h 1763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026" h="176327">
                <a:moveTo>
                  <a:pt x="88013" y="169977"/>
                </a:moveTo>
                <a:cubicBezTo>
                  <a:pt x="133108" y="169977"/>
                  <a:pt x="169676" y="133341"/>
                  <a:pt x="169676" y="88163"/>
                </a:cubicBezTo>
                <a:cubicBezTo>
                  <a:pt x="169676" y="42985"/>
                  <a:pt x="133108" y="6350"/>
                  <a:pt x="88013" y="6350"/>
                </a:cubicBezTo>
                <a:cubicBezTo>
                  <a:pt x="42917" y="6350"/>
                  <a:pt x="6350" y="42985"/>
                  <a:pt x="6350" y="88163"/>
                </a:cubicBezTo>
                <a:cubicBezTo>
                  <a:pt x="6350" y="133341"/>
                  <a:pt x="42917" y="169977"/>
                  <a:pt x="88013" y="169977"/>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7766762" y="2734126"/>
            <a:ext cx="345253" cy="156505"/>
          </a:xfrm>
          <a:custGeom>
            <a:avLst/>
            <a:gdLst>
              <a:gd name="connsiteX0" fmla="*/ 0 w 345253"/>
              <a:gd name="connsiteY0" fmla="*/ 66758 h 156505"/>
              <a:gd name="connsiteX1" fmla="*/ 45095 w 345253"/>
              <a:gd name="connsiteY1" fmla="*/ 89239 h 156505"/>
              <a:gd name="connsiteX2" fmla="*/ 254999 w 345253"/>
              <a:gd name="connsiteY2" fmla="*/ 0 h 156505"/>
              <a:gd name="connsiteX3" fmla="*/ 345253 w 345253"/>
              <a:gd name="connsiteY3" fmla="*/ 44861 h 156505"/>
              <a:gd name="connsiteX4" fmla="*/ 135247 w 345253"/>
              <a:gd name="connsiteY4" fmla="*/ 134049 h 156505"/>
              <a:gd name="connsiteX5" fmla="*/ 180330 w 345253"/>
              <a:gd name="connsiteY5" fmla="*/ 156505 h 156505"/>
              <a:gd name="connsiteX6" fmla="*/ 20298 w 345253"/>
              <a:gd name="connsiteY6" fmla="*/ 141425 h 156505"/>
              <a:gd name="connsiteX7" fmla="*/ 0 w 345253"/>
              <a:gd name="connsiteY7" fmla="*/ 66758 h 1565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45253" h="156505">
                <a:moveTo>
                  <a:pt x="0" y="66758"/>
                </a:moveTo>
                <a:lnTo>
                  <a:pt x="45095" y="89239"/>
                </a:lnTo>
                <a:lnTo>
                  <a:pt x="254999" y="0"/>
                </a:lnTo>
                <a:lnTo>
                  <a:pt x="345253" y="44861"/>
                </a:lnTo>
                <a:lnTo>
                  <a:pt x="135247" y="134049"/>
                </a:lnTo>
                <a:lnTo>
                  <a:pt x="180330" y="156505"/>
                </a:lnTo>
                <a:lnTo>
                  <a:pt x="20298" y="141425"/>
                </a:lnTo>
                <a:lnTo>
                  <a:pt x="0" y="66758"/>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7760412" y="2727776"/>
            <a:ext cx="357953" cy="169205"/>
          </a:xfrm>
          <a:custGeom>
            <a:avLst/>
            <a:gdLst>
              <a:gd name="connsiteX0" fmla="*/ 6350 w 357953"/>
              <a:gd name="connsiteY0" fmla="*/ 73108 h 169205"/>
              <a:gd name="connsiteX1" fmla="*/ 51445 w 357953"/>
              <a:gd name="connsiteY1" fmla="*/ 95589 h 169205"/>
              <a:gd name="connsiteX2" fmla="*/ 261349 w 357953"/>
              <a:gd name="connsiteY2" fmla="*/ 6350 h 169205"/>
              <a:gd name="connsiteX3" fmla="*/ 351603 w 357953"/>
              <a:gd name="connsiteY3" fmla="*/ 51211 h 169205"/>
              <a:gd name="connsiteX4" fmla="*/ 141597 w 357953"/>
              <a:gd name="connsiteY4" fmla="*/ 140399 h 169205"/>
              <a:gd name="connsiteX5" fmla="*/ 186680 w 357953"/>
              <a:gd name="connsiteY5" fmla="*/ 162855 h 169205"/>
              <a:gd name="connsiteX6" fmla="*/ 26648 w 357953"/>
              <a:gd name="connsiteY6" fmla="*/ 147775 h 169205"/>
              <a:gd name="connsiteX7" fmla="*/ 6350 w 357953"/>
              <a:gd name="connsiteY7" fmla="*/ 73108 h 1692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57953" h="169205">
                <a:moveTo>
                  <a:pt x="6350" y="73108"/>
                </a:moveTo>
                <a:lnTo>
                  <a:pt x="51445" y="95589"/>
                </a:lnTo>
                <a:lnTo>
                  <a:pt x="261349" y="6350"/>
                </a:lnTo>
                <a:lnTo>
                  <a:pt x="351603" y="51211"/>
                </a:lnTo>
                <a:lnTo>
                  <a:pt x="141597" y="140399"/>
                </a:lnTo>
                <a:lnTo>
                  <a:pt x="186680" y="162855"/>
                </a:lnTo>
                <a:lnTo>
                  <a:pt x="26648" y="147775"/>
                </a:lnTo>
                <a:lnTo>
                  <a:pt x="6350" y="73108"/>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3"/>
          <p:cNvPicPr>
            <a:picLocks noChangeAspect="1" noChangeArrowheads="1"/>
          </p:cNvPicPr>
          <p:nvPr/>
        </p:nvPicPr>
        <p:blipFill>
          <a:blip r:embed="rId2"/>
          <a:srcRect/>
          <a:stretch>
            <a:fillRect/>
          </a:stretch>
        </p:blipFill>
        <p:spPr bwMode="auto">
          <a:xfrm>
            <a:off x="5649119" y="2059213"/>
            <a:ext cx="2349500" cy="1955800"/>
          </a:xfrm>
          <a:prstGeom prst="rect">
            <a:avLst/>
          </a:prstGeom>
          <a:noFill/>
        </p:spPr>
      </p:pic>
      <p:sp>
        <p:nvSpPr>
          <p:cNvPr id="21" name="TextBox 20"/>
          <p:cNvSpPr txBox="1"/>
          <p:nvPr/>
        </p:nvSpPr>
        <p:spPr>
          <a:xfrm>
            <a:off x="8481219" y="6174013"/>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13</a:t>
            </a:r>
          </a:p>
        </p:txBody>
      </p:sp>
      <p:sp>
        <p:nvSpPr>
          <p:cNvPr id="22" name="TextBox 1"/>
          <p:cNvSpPr txBox="1"/>
          <p:nvPr/>
        </p:nvSpPr>
        <p:spPr>
          <a:xfrm>
            <a:off x="5217318" y="3646712"/>
            <a:ext cx="3429001" cy="1605183"/>
          </a:xfrm>
          <a:prstGeom prst="rect">
            <a:avLst/>
          </a:prstGeom>
          <a:noFill/>
        </p:spPr>
        <p:txBody>
          <a:bodyPr wrap="square" lIns="0" tIns="0" rIns="0" rtlCol="0">
            <a:spAutoFit/>
          </a:bodyPr>
          <a:lstStyle/>
          <a:p>
            <a:pPr>
              <a:lnSpc>
                <a:spcPts val="600"/>
              </a:lnSpc>
              <a:tabLst>
                <a:tab pos="38100" algn="l"/>
              </a:tabLst>
            </a:pPr>
            <a:r>
              <a:rPr lang="en-US" altLang="zh-CN" dirty="0"/>
              <a:t>	</a:t>
            </a:r>
            <a:r>
              <a:rPr lang="it-IT" altLang="zh-CN" sz="499" dirty="0">
                <a:solidFill>
                  <a:srgbClr val="231F20"/>
                </a:solidFill>
                <a:latin typeface="Arial" pitchFamily="18" charset="0"/>
                <a:cs typeface="Arial" pitchFamily="18" charset="0"/>
              </a:rPr>
              <a:t>Estrarre la batteria</a:t>
            </a:r>
          </a:p>
          <a:p>
            <a:pPr>
              <a:lnSpc>
                <a:spcPts val="700"/>
              </a:lnSpc>
              <a:tabLst>
                <a:tab pos="38100" algn="l"/>
              </a:tabLst>
            </a:pPr>
            <a:r>
              <a:rPr lang="it-IT" altLang="zh-CN" dirty="0"/>
              <a:t>	</a:t>
            </a:r>
            <a:r>
              <a:rPr lang="it-IT" altLang="zh-CN" sz="499" dirty="0">
                <a:solidFill>
                  <a:srgbClr val="57585A"/>
                </a:solidFill>
                <a:latin typeface="Arial" pitchFamily="18" charset="0"/>
                <a:cs typeface="Arial" pitchFamily="18" charset="0"/>
              </a:rPr>
              <a:t>Spegnere la giuntatrice.</a:t>
            </a:r>
            <a:r>
              <a:rPr lang="it-IT" altLang="zh-CN" sz="499" dirty="0">
                <a:latin typeface="Times New Roman" pitchFamily="18" charset="0"/>
                <a:cs typeface="Times New Roman" pitchFamily="18" charset="0"/>
              </a:rPr>
              <a:t> </a:t>
            </a:r>
            <a:r>
              <a:rPr lang="it-IT" altLang="zh-CN" sz="499" dirty="0">
                <a:solidFill>
                  <a:srgbClr val="57585A"/>
                </a:solidFill>
                <a:latin typeface="Arial" pitchFamily="18" charset="0"/>
                <a:cs typeface="Arial" pitchFamily="18" charset="0"/>
              </a:rPr>
              <a:t>Premere il</a:t>
            </a:r>
          </a:p>
          <a:p>
            <a:pPr>
              <a:lnSpc>
                <a:spcPts val="500"/>
              </a:lnSpc>
              <a:tabLst>
                <a:tab pos="38100" algn="l"/>
              </a:tabLst>
            </a:pPr>
            <a:r>
              <a:rPr lang="it-IT" altLang="zh-CN" dirty="0"/>
              <a:t>	</a:t>
            </a:r>
            <a:r>
              <a:rPr lang="it-IT" altLang="zh-CN" sz="499" dirty="0">
                <a:solidFill>
                  <a:srgbClr val="57585A"/>
                </a:solidFill>
                <a:latin typeface="Arial" pitchFamily="18" charset="0"/>
                <a:cs typeface="Arial" pitchFamily="18" charset="0"/>
              </a:rPr>
              <a:t>pulsante di rilascio</a:t>
            </a:r>
            <a:r>
              <a:rPr lang="it-IT" sz="499" dirty="0">
                <a:solidFill>
                  <a:srgbClr val="57585A"/>
                </a:solidFill>
                <a:latin typeface="Arial" pitchFamily="18" charset="0"/>
                <a:cs typeface="Arial" pitchFamily="18" charset="0"/>
              </a:rPr>
              <a:t> sul lato, estraendo la </a:t>
            </a:r>
          </a:p>
          <a:p>
            <a:pPr>
              <a:lnSpc>
                <a:spcPts val="500"/>
              </a:lnSpc>
              <a:tabLst>
                <a:tab pos="38100" algn="l"/>
              </a:tabLst>
            </a:pPr>
            <a:r>
              <a:rPr lang="it-IT" sz="499" dirty="0">
                <a:solidFill>
                  <a:srgbClr val="57585A"/>
                </a:solidFill>
                <a:latin typeface="Arial" pitchFamily="18" charset="0"/>
                <a:cs typeface="Arial" pitchFamily="18" charset="0"/>
              </a:rPr>
              <a:t>	batteria dalla giuntatrice a fusione.</a:t>
            </a:r>
            <a:endParaRPr lang="it-IT" altLang="zh-CN" dirty="0"/>
          </a:p>
          <a:p>
            <a:pPr>
              <a:lnSpc>
                <a:spcPts val="1700"/>
              </a:lnSpc>
              <a:tabLst>
                <a:tab pos="38100" algn="l"/>
              </a:tabLst>
            </a:pPr>
            <a:endParaRPr lang="en-US" altLang="zh-CN" sz="799" dirty="0">
              <a:solidFill>
                <a:srgbClr val="F1592F"/>
              </a:solidFill>
              <a:latin typeface="Arial" pitchFamily="18" charset="0"/>
              <a:cs typeface="Arial" pitchFamily="18" charset="0"/>
            </a:endParaRPr>
          </a:p>
          <a:p>
            <a:pPr>
              <a:lnSpc>
                <a:spcPts val="1700"/>
              </a:lnSpc>
              <a:tabLst>
                <a:tab pos="38100" algn="l"/>
              </a:tabLst>
            </a:pPr>
            <a:r>
              <a:rPr lang="en-US" altLang="zh-CN" sz="799" dirty="0">
                <a:solidFill>
                  <a:srgbClr val="F1592F"/>
                </a:solidFill>
                <a:latin typeface="Arial" pitchFamily="18" charset="0"/>
                <a:cs typeface="Arial" pitchFamily="18" charset="0"/>
              </a:rPr>
              <a:t>3.2</a:t>
            </a:r>
            <a:r>
              <a:rPr lang="en-US"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Controllo della batteria </a:t>
            </a:r>
          </a:p>
          <a:p>
            <a:pPr>
              <a:lnSpc>
                <a:spcPts val="1000"/>
              </a:lnSpc>
              <a:tabLst>
                <a:tab pos="38100" algn="l"/>
              </a:tabLst>
            </a:pPr>
            <a:r>
              <a:rPr lang="it-IT" sz="699" dirty="0">
                <a:solidFill>
                  <a:srgbClr val="231F20"/>
                </a:solidFill>
                <a:latin typeface="Arial" pitchFamily="18" charset="0"/>
                <a:cs typeface="Arial" pitchFamily="18" charset="0"/>
              </a:rPr>
              <a:t>Prima di utilizzare la giuntatrice a fusione verificare che la carica elettrica della batteria, sia pari o superiore al 20%. In caso contrario, la batteria non sarà in grado di supportare le operazioni di giunzione e riscaldamento della giuntatrice a fusione (per quanto riguarda le modalità di controllo della carica elettrica della batteria, fare riferimento al capitolo 2 per la descrizione dello stato della batteria in dettaglio).</a:t>
            </a:r>
          </a:p>
          <a:p>
            <a:pPr>
              <a:lnSpc>
                <a:spcPts val="1700"/>
              </a:lnSpc>
              <a:tabLst>
                <a:tab pos="38100" algn="l"/>
              </a:tabLst>
            </a:pPr>
            <a:endParaRPr lang="it-IT" sz="799" dirty="0">
              <a:solidFill>
                <a:srgbClr val="F1592F"/>
              </a:solidFill>
              <a:latin typeface="Arial" pitchFamily="18" charset="0"/>
              <a:cs typeface="Arial" pitchFamily="18" charset="0"/>
            </a:endParaRPr>
          </a:p>
        </p:txBody>
      </p:sp>
      <p:sp>
        <p:nvSpPr>
          <p:cNvPr id="23" name="TextBox 1"/>
          <p:cNvSpPr txBox="1"/>
          <p:nvPr/>
        </p:nvSpPr>
        <p:spPr>
          <a:xfrm>
            <a:off x="5217318" y="625643"/>
            <a:ext cx="4616648" cy="2115194"/>
          </a:xfrm>
          <a:prstGeom prst="rect">
            <a:avLst/>
          </a:prstGeom>
          <a:noFill/>
        </p:spPr>
        <p:txBody>
          <a:bodyPr wrap="none" lIns="0" tIns="0" rIns="0" rtlCol="0">
            <a:spAutoFit/>
          </a:bodyPr>
          <a:lstStyle/>
          <a:p>
            <a:pPr>
              <a:lnSpc>
                <a:spcPts val="1600"/>
              </a:lnSpc>
              <a:tabLst>
                <a:tab pos="1130300" algn="l"/>
                <a:tab pos="2667000" algn="l"/>
              </a:tabLst>
            </a:pPr>
            <a:r>
              <a:rPr lang="en-US" altLang="zh-CN" dirty="0"/>
              <a:t>	</a:t>
            </a:r>
            <a:r>
              <a:rPr lang="it-IT" altLang="zh-CN" sz="1399" dirty="0">
                <a:solidFill>
                  <a:srgbClr val="030303"/>
                </a:solidFill>
                <a:latin typeface="Arial" pitchFamily="18" charset="0"/>
                <a:cs typeface="Arial" pitchFamily="18" charset="0"/>
              </a:rPr>
              <a:t>Capitolo</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3</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Operazioni di base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1130300" algn="l"/>
                <a:tab pos="2667000" algn="l"/>
              </a:tabLst>
            </a:pPr>
            <a:r>
              <a:rPr lang="en-US" altLang="zh-CN" sz="799" dirty="0">
                <a:solidFill>
                  <a:srgbClr val="F1592F"/>
                </a:solidFill>
                <a:latin typeface="Arial" pitchFamily="18" charset="0"/>
                <a:cs typeface="Arial" pitchFamily="18" charset="0"/>
              </a:rPr>
              <a:t>3.1</a:t>
            </a:r>
            <a:r>
              <a:rPr lang="en-US"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Collegamento all'alimentazione </a:t>
            </a:r>
            <a:endParaRPr lang="en-US" altLang="zh-CN" sz="799" dirty="0">
              <a:solidFill>
                <a:srgbClr val="F1592F"/>
              </a:solidFill>
              <a:latin typeface="Arial" pitchFamily="18" charset="0"/>
              <a:cs typeface="Arial" pitchFamily="18" charset="0"/>
            </a:endParaRPr>
          </a:p>
          <a:p>
            <a:r>
              <a:rPr lang="it-IT" sz="699" dirty="0">
                <a:solidFill>
                  <a:srgbClr val="231F20"/>
                </a:solidFill>
                <a:latin typeface="Arial" pitchFamily="18" charset="0"/>
                <a:cs typeface="Arial" pitchFamily="18" charset="0"/>
              </a:rPr>
              <a:t>Di seguito sono riportati 2 modi di alimentazione per la giuntatrice a fusione; il suo slot interno per</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l’unità di alimentazione è in grado di alloggiare:</a:t>
            </a:r>
          </a:p>
          <a:p>
            <a:r>
              <a:rPr lang="it-IT" sz="699" dirty="0">
                <a:solidFill>
                  <a:srgbClr val="231F20"/>
                </a:solidFill>
                <a:latin typeface="Arial" pitchFamily="18" charset="0"/>
                <a:cs typeface="Arial" pitchFamily="18" charset="0"/>
              </a:rPr>
              <a:t> </a:t>
            </a:r>
          </a:p>
          <a:p>
            <a:pPr lvl="0"/>
            <a:r>
              <a:rPr lang="it-IT" sz="699" dirty="0">
                <a:solidFill>
                  <a:srgbClr val="231F20"/>
                </a:solidFill>
                <a:latin typeface="Arial" pitchFamily="18" charset="0"/>
                <a:cs typeface="Arial" pitchFamily="18" charset="0"/>
              </a:rPr>
              <a:t>1. un adattatore CA, se si utilizza una fonte di alimentazione esterna;</a:t>
            </a:r>
          </a:p>
          <a:p>
            <a:r>
              <a:rPr lang="it-IT" sz="699" dirty="0">
                <a:solidFill>
                  <a:srgbClr val="231F20"/>
                </a:solidFill>
                <a:latin typeface="Arial" pitchFamily="18" charset="0"/>
                <a:cs typeface="Arial" pitchFamily="18" charset="0"/>
              </a:rPr>
              <a:t> </a:t>
            </a:r>
          </a:p>
          <a:p>
            <a:r>
              <a:rPr lang="it-IT" sz="699" dirty="0">
                <a:solidFill>
                  <a:srgbClr val="231F20"/>
                </a:solidFill>
                <a:latin typeface="Arial" pitchFamily="18" charset="0"/>
                <a:cs typeface="Arial" pitchFamily="18" charset="0"/>
              </a:rPr>
              <a:t>2. una batteria rimovibile, se si utilizza l'alimentazione della batteria.</a:t>
            </a:r>
            <a:endParaRPr lang="en-US" altLang="zh-CN" sz="699" dirty="0">
              <a:solidFill>
                <a:srgbClr val="231F20"/>
              </a:solidFill>
              <a:latin typeface="Arial" pitchFamily="18" charset="0"/>
              <a:cs typeface="Arial" pitchFamily="18" charset="0"/>
            </a:endParaRPr>
          </a:p>
          <a:p>
            <a:pPr>
              <a:lnSpc>
                <a:spcPts val="1000"/>
              </a:lnSpc>
            </a:pPr>
            <a:endParaRPr lang="en-US" altLang="zh-CN" dirty="0"/>
          </a:p>
          <a:p>
            <a:pPr>
              <a:lnSpc>
                <a:spcPts val="1000"/>
              </a:lnSpc>
            </a:pPr>
            <a:endParaRPr lang="en-US" altLang="zh-CN" dirty="0"/>
          </a:p>
          <a:p>
            <a:pPr>
              <a:lnSpc>
                <a:spcPts val="1100"/>
              </a:lnSpc>
              <a:tabLst>
                <a:tab pos="1130300" algn="l"/>
                <a:tab pos="2667000" algn="l"/>
              </a:tabLst>
            </a:pPr>
            <a:r>
              <a:rPr lang="en-US" altLang="zh-CN" dirty="0"/>
              <a:t>		</a:t>
            </a:r>
            <a:r>
              <a:rPr lang="it-IT" altLang="zh-CN" sz="499" dirty="0">
                <a:solidFill>
                  <a:srgbClr val="231F20"/>
                </a:solidFill>
                <a:latin typeface="Arial" pitchFamily="18" charset="0"/>
                <a:cs typeface="Arial" pitchFamily="18" charset="0"/>
              </a:rPr>
              <a:t>Inserire la batteria</a:t>
            </a:r>
            <a:r>
              <a:rPr lang="it-IT" altLang="zh-CN" dirty="0"/>
              <a:t>		</a:t>
            </a:r>
            <a:endParaRPr lang="it-IT" altLang="zh-CN" sz="499" dirty="0">
              <a:solidFill>
                <a:srgbClr val="57585A"/>
              </a:solidFill>
              <a:latin typeface="Arial" pitchFamily="18" charset="0"/>
              <a:cs typeface="Arial" pitchFamily="18" charset="0"/>
            </a:endParaRPr>
          </a:p>
          <a:p>
            <a:pPr>
              <a:lnSpc>
                <a:spcPts val="500"/>
              </a:lnSpc>
              <a:tabLst>
                <a:tab pos="1130300" algn="l"/>
                <a:tab pos="2667000" algn="l"/>
              </a:tabLst>
            </a:pPr>
            <a:r>
              <a:rPr lang="it-IT" altLang="zh-CN" dirty="0"/>
              <a:t>		</a:t>
            </a:r>
            <a:r>
              <a:rPr lang="it-IT" altLang="zh-CN" sz="499" dirty="0">
                <a:solidFill>
                  <a:srgbClr val="57585A"/>
                </a:solidFill>
                <a:latin typeface="Arial" pitchFamily="18" charset="0"/>
                <a:cs typeface="Arial" pitchFamily="18" charset="0"/>
              </a:rPr>
              <a:t>Posizionare la batteria nello slot dell’unità di</a:t>
            </a:r>
          </a:p>
          <a:p>
            <a:pPr>
              <a:lnSpc>
                <a:spcPts val="500"/>
              </a:lnSpc>
              <a:tabLst>
                <a:tab pos="1130300" algn="l"/>
                <a:tab pos="2667000" algn="l"/>
              </a:tabLst>
            </a:pPr>
            <a:r>
              <a:rPr lang="it-IT" altLang="zh-CN" sz="499" dirty="0">
                <a:solidFill>
                  <a:srgbClr val="57585A"/>
                </a:solidFill>
                <a:latin typeface="Arial" pitchFamily="18" charset="0"/>
                <a:cs typeface="Arial" pitchFamily="18" charset="0"/>
              </a:rPr>
              <a:t>		alimentazione finché non si sente un </a:t>
            </a:r>
          </a:p>
          <a:p>
            <a:pPr>
              <a:lnSpc>
                <a:spcPts val="500"/>
              </a:lnSpc>
              <a:tabLst>
                <a:tab pos="1130300" algn="l"/>
                <a:tab pos="2667000" algn="l"/>
              </a:tabLst>
            </a:pPr>
            <a:r>
              <a:rPr lang="it-IT" altLang="zh-CN" sz="499" dirty="0">
                <a:solidFill>
                  <a:srgbClr val="57585A"/>
                </a:solidFill>
                <a:latin typeface="Arial" pitchFamily="18" charset="0"/>
                <a:cs typeface="Arial" pitchFamily="18" charset="0"/>
              </a:rPr>
              <a:t>		clic che indica l’inserimento nella posizione</a:t>
            </a:r>
          </a:p>
          <a:p>
            <a:pPr>
              <a:lnSpc>
                <a:spcPts val="500"/>
              </a:lnSpc>
              <a:tabLst>
                <a:tab pos="1130300" algn="l"/>
                <a:tab pos="2667000" algn="l"/>
              </a:tabLst>
            </a:pPr>
            <a:r>
              <a:rPr lang="it-IT" altLang="zh-CN" sz="499" dirty="0">
                <a:solidFill>
                  <a:srgbClr val="57585A"/>
                </a:solidFill>
                <a:latin typeface="Arial" pitchFamily="18" charset="0"/>
                <a:cs typeface="Arial" pitchFamily="18" charset="0"/>
              </a:rPr>
              <a:t>		corretta.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088383" y="2721416"/>
            <a:ext cx="243000" cy="835235"/>
          </a:xfrm>
          <a:custGeom>
            <a:avLst/>
            <a:gdLst>
              <a:gd name="connsiteX0" fmla="*/ 169928 w 243000"/>
              <a:gd name="connsiteY0" fmla="*/ 696069 h 835235"/>
              <a:gd name="connsiteX1" fmla="*/ 138327 w 243000"/>
              <a:gd name="connsiteY1" fmla="*/ 735535 h 835235"/>
              <a:gd name="connsiteX2" fmla="*/ 142002 w 243000"/>
              <a:gd name="connsiteY2" fmla="*/ 104307 h 835235"/>
              <a:gd name="connsiteX3" fmla="*/ 169928 w 243000"/>
              <a:gd name="connsiteY3" fmla="*/ 139165 h 835235"/>
              <a:gd name="connsiteX4" fmla="*/ 206483 w 243000"/>
              <a:gd name="connsiteY4" fmla="*/ 69576 h 835235"/>
              <a:gd name="connsiteX5" fmla="*/ 243000 w 243000"/>
              <a:gd name="connsiteY5" fmla="*/ 0 h 835235"/>
              <a:gd name="connsiteX6" fmla="*/ 169142 w 243000"/>
              <a:gd name="connsiteY6" fmla="*/ 22989 h 835235"/>
              <a:gd name="connsiteX7" fmla="*/ 95246 w 243000"/>
              <a:gd name="connsiteY7" fmla="*/ 45965 h 835235"/>
              <a:gd name="connsiteX8" fmla="*/ 132600 w 243000"/>
              <a:gd name="connsiteY8" fmla="*/ 92565 h 835235"/>
              <a:gd name="connsiteX9" fmla="*/ 136959 w 243000"/>
              <a:gd name="connsiteY9" fmla="*/ 97998 h 835235"/>
              <a:gd name="connsiteX10" fmla="*/ 134513 w 243000"/>
              <a:gd name="connsiteY10" fmla="*/ 740283 h 835235"/>
              <a:gd name="connsiteX11" fmla="*/ 132600 w 243000"/>
              <a:gd name="connsiteY11" fmla="*/ 742682 h 835235"/>
              <a:gd name="connsiteX12" fmla="*/ 95246 w 243000"/>
              <a:gd name="connsiteY12" fmla="*/ 789269 h 835235"/>
              <a:gd name="connsiteX13" fmla="*/ 169142 w 243000"/>
              <a:gd name="connsiteY13" fmla="*/ 812258 h 835235"/>
              <a:gd name="connsiteX14" fmla="*/ 243000 w 243000"/>
              <a:gd name="connsiteY14" fmla="*/ 835235 h 835235"/>
              <a:gd name="connsiteX15" fmla="*/ 206483 w 243000"/>
              <a:gd name="connsiteY15" fmla="*/ 765658 h 835235"/>
              <a:gd name="connsiteX16" fmla="*/ 169928 w 243000"/>
              <a:gd name="connsiteY16" fmla="*/ 696069 h 83523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243000" h="835235">
                <a:moveTo>
                  <a:pt x="169928" y="696069"/>
                </a:moveTo>
                <a:lnTo>
                  <a:pt x="138327" y="735535"/>
                </a:lnTo>
                <a:cubicBezTo>
                  <a:pt x="87999" y="650320"/>
                  <a:pt x="-39278" y="383210"/>
                  <a:pt x="142002" y="104307"/>
                </a:cubicBezTo>
                <a:lnTo>
                  <a:pt x="169928" y="139165"/>
                </a:lnTo>
                <a:lnTo>
                  <a:pt x="206483" y="69576"/>
                </a:lnTo>
                <a:lnTo>
                  <a:pt x="243000" y="0"/>
                </a:lnTo>
                <a:lnTo>
                  <a:pt x="169142" y="22989"/>
                </a:lnTo>
                <a:lnTo>
                  <a:pt x="95246" y="45965"/>
                </a:lnTo>
                <a:lnTo>
                  <a:pt x="132600" y="92565"/>
                </a:lnTo>
                <a:lnTo>
                  <a:pt x="136959" y="97998"/>
                </a:lnTo>
                <a:cubicBezTo>
                  <a:pt x="55245" y="190703"/>
                  <a:pt x="-124312" y="452367"/>
                  <a:pt x="134513" y="740283"/>
                </a:cubicBezTo>
                <a:lnTo>
                  <a:pt x="132600" y="742682"/>
                </a:lnTo>
                <a:lnTo>
                  <a:pt x="95246" y="789269"/>
                </a:lnTo>
                <a:lnTo>
                  <a:pt x="169142" y="812258"/>
                </a:lnTo>
                <a:lnTo>
                  <a:pt x="243000" y="835235"/>
                </a:lnTo>
                <a:lnTo>
                  <a:pt x="206483" y="765658"/>
                </a:lnTo>
                <a:lnTo>
                  <a:pt x="169928" y="696069"/>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184400" y="863600"/>
            <a:ext cx="1803400" cy="11176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1397000" y="2514600"/>
            <a:ext cx="1930400" cy="1485900"/>
          </a:xfrm>
          <a:prstGeom prst="rect">
            <a:avLst/>
          </a:prstGeom>
          <a:noFill/>
        </p:spPr>
      </p:pic>
      <p:pic>
        <p:nvPicPr>
          <p:cNvPr id="5" name="Picture 3"/>
          <p:cNvPicPr>
            <a:picLocks noChangeAspect="1" noChangeArrowheads="1"/>
          </p:cNvPicPr>
          <p:nvPr/>
        </p:nvPicPr>
        <p:blipFill>
          <a:blip r:embed="rId4"/>
          <a:srcRect/>
          <a:stretch>
            <a:fillRect/>
          </a:stretch>
        </p:blipFill>
        <p:spPr bwMode="auto">
          <a:xfrm>
            <a:off x="2184400" y="4318000"/>
            <a:ext cx="1803400" cy="1041400"/>
          </a:xfrm>
          <a:prstGeom prst="rect">
            <a:avLst/>
          </a:prstGeom>
          <a:noFill/>
        </p:spPr>
      </p:pic>
      <p:sp>
        <p:nvSpPr>
          <p:cNvPr id="2" name="TextBox 1"/>
          <p:cNvSpPr txBox="1"/>
          <p:nvPr/>
        </p:nvSpPr>
        <p:spPr>
          <a:xfrm>
            <a:off x="609600" y="4191000"/>
            <a:ext cx="3352800" cy="22098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3.5</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Adjust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LCD</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Backlight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Brightness</a:t>
            </a:r>
          </a:p>
          <a:p>
            <a:pPr>
              <a:lnSpc>
                <a:spcPts val="1400"/>
              </a:lnSpc>
              <a:tabLst/>
            </a:pPr>
            <a:r>
              <a:rPr lang="en-US" altLang="zh-CN" sz="699" dirty="0">
                <a:solidFill>
                  <a:srgbClr val="231F20"/>
                </a:solidFill>
                <a:latin typeface="Arial" pitchFamily="18" charset="0"/>
                <a:cs typeface="Arial" pitchFamily="18" charset="0"/>
              </a:rPr>
              <a:t>Enter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option</a:t>
            </a:r>
          </a:p>
          <a:p>
            <a:pPr>
              <a:lnSpc>
                <a:spcPts val="1000"/>
              </a:lnSpc>
              <a:tabLst/>
            </a:pPr>
            <a:r>
              <a:rPr lang="en-US" altLang="zh-CN" sz="699" dirty="0">
                <a:solidFill>
                  <a:srgbClr val="231F20"/>
                </a:solidFill>
                <a:latin typeface="Arial" pitchFamily="18" charset="0"/>
                <a:cs typeface="Arial" pitchFamily="18" charset="0"/>
              </a:rPr>
              <a:t>interface,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LCD</a:t>
            </a:r>
          </a:p>
          <a:p>
            <a:pPr>
              <a:lnSpc>
                <a:spcPts val="1000"/>
              </a:lnSpc>
              <a:tabLst/>
            </a:pPr>
            <a:r>
              <a:rPr lang="en-US" altLang="zh-CN" sz="699" dirty="0">
                <a:solidFill>
                  <a:srgbClr val="231F20"/>
                </a:solidFill>
                <a:latin typeface="Arial" pitchFamily="18" charset="0"/>
                <a:cs typeface="Arial" pitchFamily="18" charset="0"/>
              </a:rPr>
              <a:t>Brightness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LCD</a:t>
            </a:r>
          </a:p>
          <a:p>
            <a:pPr>
              <a:lnSpc>
                <a:spcPts val="1000"/>
              </a:lnSpc>
              <a:tabLst/>
            </a:pPr>
            <a:r>
              <a:rPr lang="en-US" altLang="zh-CN" sz="699" dirty="0">
                <a:solidFill>
                  <a:srgbClr val="231F20"/>
                </a:solidFill>
                <a:latin typeface="Arial" pitchFamily="18" charset="0"/>
                <a:cs typeface="Arial" pitchFamily="18" charset="0"/>
              </a:rPr>
              <a:t>backlight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brightness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until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p>
          <a:p>
            <a:pPr>
              <a:lnSpc>
                <a:spcPts val="1000"/>
              </a:lnSpc>
              <a:tabLst/>
            </a:pPr>
            <a:r>
              <a:rPr lang="en-US" altLang="zh-CN" sz="699" dirty="0">
                <a:solidFill>
                  <a:srgbClr val="231F20"/>
                </a:solidFill>
                <a:latin typeface="Arial" pitchFamily="18" charset="0"/>
                <a:cs typeface="Arial" pitchFamily="18" charset="0"/>
              </a:rPr>
              <a:t>find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clearest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pP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LCD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monitor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precise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component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produced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manufacturing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factory</a:t>
            </a:r>
          </a:p>
          <a:p>
            <a:pPr>
              <a:lnSpc>
                <a:spcPts val="1000"/>
              </a:lnSpc>
              <a:tabLst/>
            </a:pPr>
            <a:r>
              <a:rPr lang="en-US" altLang="zh-CN" sz="699" dirty="0">
                <a:solidFill>
                  <a:srgbClr val="6C6D70"/>
                </a:solidFill>
                <a:latin typeface="Arial" pitchFamily="18" charset="0"/>
                <a:cs typeface="Arial" pitchFamily="18" charset="0"/>
              </a:rPr>
              <a:t>under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strict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quality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control.</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However,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some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tiny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dots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different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colors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still</a:t>
            </a:r>
          </a:p>
          <a:p>
            <a:pPr>
              <a:lnSpc>
                <a:spcPts val="1000"/>
              </a:lnSpc>
              <a:tabLst/>
            </a:pPr>
            <a:r>
              <a:rPr lang="en-US" altLang="zh-CN" sz="699" dirty="0">
                <a:solidFill>
                  <a:srgbClr val="6C6D70"/>
                </a:solidFill>
                <a:latin typeface="Arial" pitchFamily="18" charset="0"/>
                <a:cs typeface="Arial" pitchFamily="18" charset="0"/>
              </a:rPr>
              <a:t>remain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screen.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Meanwhile,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screen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brightness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appear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uniform,</a:t>
            </a:r>
          </a:p>
          <a:p>
            <a:pPr>
              <a:lnSpc>
                <a:spcPts val="1000"/>
              </a:lnSpc>
              <a:tabLst/>
            </a:pPr>
            <a:r>
              <a:rPr lang="en-US" altLang="zh-CN" sz="699" dirty="0">
                <a:solidFill>
                  <a:srgbClr val="6C6D70"/>
                </a:solidFill>
                <a:latin typeface="Arial" pitchFamily="18" charset="0"/>
                <a:cs typeface="Arial" pitchFamily="18" charset="0"/>
              </a:rPr>
              <a:t>depending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its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viewing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angles.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these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symptoms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defects,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but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are</a:t>
            </a:r>
          </a:p>
          <a:p>
            <a:pPr>
              <a:lnSpc>
                <a:spcPts val="1000"/>
              </a:lnSpc>
              <a:tabLst/>
            </a:pPr>
            <a:r>
              <a:rPr lang="en-US" altLang="zh-CN" sz="699" dirty="0">
                <a:solidFill>
                  <a:srgbClr val="6C6D70"/>
                </a:solidFill>
                <a:latin typeface="Arial" pitchFamily="18" charset="0"/>
                <a:cs typeface="Arial" pitchFamily="18" charset="0"/>
              </a:rPr>
              <a:t>natural</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phenomenon.</a:t>
            </a:r>
          </a:p>
          <a:p>
            <a:pPr>
              <a:lnSpc>
                <a:spcPts val="1400"/>
              </a:lnSpc>
              <a:tabLst/>
            </a:pPr>
            <a:r>
              <a:rPr lang="en-US" altLang="zh-CN" sz="699" dirty="0">
                <a:solidFill>
                  <a:srgbClr val="030303"/>
                </a:solidFill>
                <a:latin typeface="Arial Black" pitchFamily="18" charset="0"/>
                <a:cs typeface="Arial Black" pitchFamily="18" charset="0"/>
              </a:rPr>
              <a:t>14</a:t>
            </a:r>
          </a:p>
        </p:txBody>
      </p:sp>
      <p:sp>
        <p:nvSpPr>
          <p:cNvPr id="6" name="TextBox 1"/>
          <p:cNvSpPr txBox="1"/>
          <p:nvPr/>
        </p:nvSpPr>
        <p:spPr>
          <a:xfrm>
            <a:off x="609600" y="736600"/>
            <a:ext cx="3149600" cy="18415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3.3</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Turn</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On</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the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Splicer</a:t>
            </a:r>
          </a:p>
          <a:p>
            <a:pPr>
              <a:lnSpc>
                <a:spcPts val="1400"/>
              </a:lnSpc>
              <a:tabLst/>
            </a:pP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p>
          <a:p>
            <a:pPr>
              <a:lnSpc>
                <a:spcPts val="1000"/>
              </a:lnSpc>
              <a:tabLst/>
            </a:pPr>
            <a:r>
              <a:rPr lang="en-US" altLang="zh-CN" sz="699" dirty="0">
                <a:solidFill>
                  <a:srgbClr val="231F20"/>
                </a:solidFill>
                <a:latin typeface="Arial" pitchFamily="18" charset="0"/>
                <a:cs typeface="Arial" pitchFamily="18" charset="0"/>
              </a:rPr>
              <a:t>panel,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p>
          <a:p>
            <a:pPr>
              <a:lnSpc>
                <a:spcPts val="1000"/>
              </a:lnSpc>
              <a:tabLst/>
            </a:pPr>
            <a:r>
              <a:rPr lang="en-US" altLang="zh-CN" sz="699" dirty="0">
                <a:solidFill>
                  <a:srgbClr val="231F20"/>
                </a:solidFill>
                <a:latin typeface="Arial" pitchFamily="18" charset="0"/>
                <a:cs typeface="Arial" pitchFamily="18" charset="0"/>
              </a:rPr>
              <a:t>turned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Workbench</a:t>
            </a:r>
          </a:p>
          <a:p>
            <a:pPr>
              <a:lnSpc>
                <a:spcPts val="1000"/>
              </a:lnSpc>
              <a:tabLst/>
            </a:pPr>
            <a:r>
              <a:rPr lang="en-US" altLang="zh-CN" sz="699" dirty="0">
                <a:solidFill>
                  <a:srgbClr val="231F20"/>
                </a:solidFill>
                <a:latin typeface="Arial" pitchFamily="18" charset="0"/>
                <a:cs typeface="Arial" pitchFamily="18" charset="0"/>
              </a:rPr>
              <a:t>page.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200"/>
              </a:lnSpc>
              <a:tabLst/>
            </a:pPr>
            <a:r>
              <a:rPr lang="en-US" altLang="zh-CN" sz="799" dirty="0">
                <a:solidFill>
                  <a:srgbClr val="F1592F"/>
                </a:solidFill>
                <a:latin typeface="Arial" pitchFamily="18" charset="0"/>
                <a:cs typeface="Arial" pitchFamily="18" charset="0"/>
              </a:rPr>
              <a:t>3.4</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Adjust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Monitor</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Position</a:t>
            </a:r>
          </a:p>
          <a:p>
            <a:pPr>
              <a:lnSpc>
                <a:spcPts val="1400"/>
              </a:lnSpc>
              <a:tabLst/>
            </a:pPr>
            <a:r>
              <a:rPr lang="en-US" altLang="zh-CN" sz="699" dirty="0">
                <a:solidFill>
                  <a:srgbClr val="231F20"/>
                </a:solidFill>
                <a:latin typeface="Arial" pitchFamily="18" charset="0"/>
                <a:cs typeface="Arial" pitchFamily="18" charset="0"/>
              </a:rPr>
              <a:t>Users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moving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desired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1000"/>
              </a:lnSpc>
              <a:tabLst/>
            </a:pPr>
            <a:r>
              <a:rPr lang="en-US" altLang="zh-CN" sz="699" dirty="0">
                <a:solidFill>
                  <a:srgbClr val="231F20"/>
                </a:solidFill>
                <a:latin typeface="Arial" pitchFamily="18" charset="0"/>
                <a:cs typeface="Arial" pitchFamily="18" charset="0"/>
              </a:rPr>
              <a:t>clearest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a:t>
            </a:r>
          </a:p>
        </p:txBody>
      </p:sp>
      <p:sp>
        <p:nvSpPr>
          <p:cNvPr id="13" name="Freeform 3"/>
          <p:cNvSpPr/>
          <p:nvPr/>
        </p:nvSpPr>
        <p:spPr>
          <a:xfrm>
            <a:off x="5848502" y="2564253"/>
            <a:ext cx="243000" cy="835235"/>
          </a:xfrm>
          <a:custGeom>
            <a:avLst/>
            <a:gdLst>
              <a:gd name="connsiteX0" fmla="*/ 169928 w 243000"/>
              <a:gd name="connsiteY0" fmla="*/ 696069 h 835235"/>
              <a:gd name="connsiteX1" fmla="*/ 138327 w 243000"/>
              <a:gd name="connsiteY1" fmla="*/ 735535 h 835235"/>
              <a:gd name="connsiteX2" fmla="*/ 142002 w 243000"/>
              <a:gd name="connsiteY2" fmla="*/ 104307 h 835235"/>
              <a:gd name="connsiteX3" fmla="*/ 169928 w 243000"/>
              <a:gd name="connsiteY3" fmla="*/ 139165 h 835235"/>
              <a:gd name="connsiteX4" fmla="*/ 206483 w 243000"/>
              <a:gd name="connsiteY4" fmla="*/ 69576 h 835235"/>
              <a:gd name="connsiteX5" fmla="*/ 243000 w 243000"/>
              <a:gd name="connsiteY5" fmla="*/ 0 h 835235"/>
              <a:gd name="connsiteX6" fmla="*/ 169142 w 243000"/>
              <a:gd name="connsiteY6" fmla="*/ 22989 h 835235"/>
              <a:gd name="connsiteX7" fmla="*/ 95246 w 243000"/>
              <a:gd name="connsiteY7" fmla="*/ 45965 h 835235"/>
              <a:gd name="connsiteX8" fmla="*/ 132600 w 243000"/>
              <a:gd name="connsiteY8" fmla="*/ 92565 h 835235"/>
              <a:gd name="connsiteX9" fmla="*/ 136959 w 243000"/>
              <a:gd name="connsiteY9" fmla="*/ 97998 h 835235"/>
              <a:gd name="connsiteX10" fmla="*/ 134513 w 243000"/>
              <a:gd name="connsiteY10" fmla="*/ 740283 h 835235"/>
              <a:gd name="connsiteX11" fmla="*/ 132600 w 243000"/>
              <a:gd name="connsiteY11" fmla="*/ 742682 h 835235"/>
              <a:gd name="connsiteX12" fmla="*/ 95246 w 243000"/>
              <a:gd name="connsiteY12" fmla="*/ 789269 h 835235"/>
              <a:gd name="connsiteX13" fmla="*/ 169142 w 243000"/>
              <a:gd name="connsiteY13" fmla="*/ 812258 h 835235"/>
              <a:gd name="connsiteX14" fmla="*/ 243000 w 243000"/>
              <a:gd name="connsiteY14" fmla="*/ 835235 h 835235"/>
              <a:gd name="connsiteX15" fmla="*/ 206483 w 243000"/>
              <a:gd name="connsiteY15" fmla="*/ 765658 h 835235"/>
              <a:gd name="connsiteX16" fmla="*/ 169928 w 243000"/>
              <a:gd name="connsiteY16" fmla="*/ 696069 h 83523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243000" h="835235">
                <a:moveTo>
                  <a:pt x="169928" y="696069"/>
                </a:moveTo>
                <a:lnTo>
                  <a:pt x="138327" y="735535"/>
                </a:lnTo>
                <a:cubicBezTo>
                  <a:pt x="87999" y="650320"/>
                  <a:pt x="-39278" y="383210"/>
                  <a:pt x="142002" y="104307"/>
                </a:cubicBezTo>
                <a:lnTo>
                  <a:pt x="169928" y="139165"/>
                </a:lnTo>
                <a:lnTo>
                  <a:pt x="206483" y="69576"/>
                </a:lnTo>
                <a:lnTo>
                  <a:pt x="243000" y="0"/>
                </a:lnTo>
                <a:lnTo>
                  <a:pt x="169142" y="22989"/>
                </a:lnTo>
                <a:lnTo>
                  <a:pt x="95246" y="45965"/>
                </a:lnTo>
                <a:lnTo>
                  <a:pt x="132600" y="92565"/>
                </a:lnTo>
                <a:lnTo>
                  <a:pt x="136959" y="97998"/>
                </a:lnTo>
                <a:cubicBezTo>
                  <a:pt x="55245" y="190703"/>
                  <a:pt x="-124312" y="452367"/>
                  <a:pt x="134513" y="740283"/>
                </a:cubicBezTo>
                <a:lnTo>
                  <a:pt x="132600" y="742682"/>
                </a:lnTo>
                <a:lnTo>
                  <a:pt x="95246" y="789269"/>
                </a:lnTo>
                <a:lnTo>
                  <a:pt x="169142" y="812258"/>
                </a:lnTo>
                <a:lnTo>
                  <a:pt x="243000" y="835235"/>
                </a:lnTo>
                <a:lnTo>
                  <a:pt x="206483" y="765658"/>
                </a:lnTo>
                <a:lnTo>
                  <a:pt x="169928" y="696069"/>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3"/>
          <p:cNvPicPr>
            <a:picLocks noChangeAspect="1" noChangeArrowheads="1"/>
          </p:cNvPicPr>
          <p:nvPr/>
        </p:nvPicPr>
        <p:blipFill>
          <a:blip r:embed="rId2"/>
          <a:srcRect/>
          <a:stretch>
            <a:fillRect/>
          </a:stretch>
        </p:blipFill>
        <p:spPr bwMode="auto">
          <a:xfrm>
            <a:off x="6944519" y="706437"/>
            <a:ext cx="1803400" cy="1117600"/>
          </a:xfrm>
          <a:prstGeom prst="rect">
            <a:avLst/>
          </a:prstGeom>
          <a:noFill/>
        </p:spPr>
      </p:pic>
      <p:pic>
        <p:nvPicPr>
          <p:cNvPr id="15" name="Picture 3"/>
          <p:cNvPicPr>
            <a:picLocks noChangeAspect="1" noChangeArrowheads="1"/>
          </p:cNvPicPr>
          <p:nvPr/>
        </p:nvPicPr>
        <p:blipFill>
          <a:blip r:embed="rId3"/>
          <a:srcRect/>
          <a:stretch>
            <a:fillRect/>
          </a:stretch>
        </p:blipFill>
        <p:spPr bwMode="auto">
          <a:xfrm>
            <a:off x="6157119" y="2357437"/>
            <a:ext cx="1930400" cy="1485900"/>
          </a:xfrm>
          <a:prstGeom prst="rect">
            <a:avLst/>
          </a:prstGeom>
          <a:noFill/>
        </p:spPr>
      </p:pic>
      <p:pic>
        <p:nvPicPr>
          <p:cNvPr id="16" name="Picture 3"/>
          <p:cNvPicPr>
            <a:picLocks noChangeAspect="1" noChangeArrowheads="1"/>
          </p:cNvPicPr>
          <p:nvPr/>
        </p:nvPicPr>
        <p:blipFill>
          <a:blip r:embed="rId4"/>
          <a:srcRect/>
          <a:stretch>
            <a:fillRect/>
          </a:stretch>
        </p:blipFill>
        <p:spPr bwMode="auto">
          <a:xfrm>
            <a:off x="6944519" y="4160837"/>
            <a:ext cx="1803400" cy="1041400"/>
          </a:xfrm>
          <a:prstGeom prst="rect">
            <a:avLst/>
          </a:prstGeom>
          <a:noFill/>
        </p:spPr>
      </p:pic>
      <p:sp>
        <p:nvSpPr>
          <p:cNvPr id="17" name="TextBox 16"/>
          <p:cNvSpPr txBox="1"/>
          <p:nvPr/>
        </p:nvSpPr>
        <p:spPr>
          <a:xfrm>
            <a:off x="5369719" y="4033837"/>
            <a:ext cx="3616375" cy="2503634"/>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3.5</a:t>
            </a:r>
            <a:r>
              <a:rPr lang="en-US"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Regolare la luminosità della retroilluminazione del monitor LCD </a:t>
            </a:r>
            <a:endParaRPr lang="en-US" altLang="zh-CN" sz="799" dirty="0">
              <a:solidFill>
                <a:srgbClr val="F1592F"/>
              </a:solidFill>
              <a:latin typeface="Arial" pitchFamily="18" charset="0"/>
              <a:cs typeface="Arial" pitchFamily="18" charset="0"/>
            </a:endParaRPr>
          </a:p>
          <a:p>
            <a:endParaRPr lang="it-IT" sz="699" dirty="0">
              <a:solidFill>
                <a:srgbClr val="231F20"/>
              </a:solidFill>
              <a:latin typeface="Arial" pitchFamily="18" charset="0"/>
              <a:cs typeface="Arial" pitchFamily="18" charset="0"/>
            </a:endParaRPr>
          </a:p>
          <a:p>
            <a:r>
              <a:rPr lang="it-IT" sz="699" dirty="0">
                <a:solidFill>
                  <a:srgbClr val="231F20"/>
                </a:solidFill>
                <a:latin typeface="Arial" pitchFamily="18" charset="0"/>
                <a:cs typeface="Arial" pitchFamily="18" charset="0"/>
              </a:rPr>
              <a:t>Accedere all'interfaccia dell'opzione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di Risparmio energetico e selezionare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l'opzione Luminosità LCD per regolare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la luminosità della retroilluminazione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del monitor LCD fino a trovare la </a:t>
            </a:r>
          </a:p>
          <a:p>
            <a:r>
              <a:rPr lang="it-IT" sz="699" dirty="0">
                <a:solidFill>
                  <a:srgbClr val="231F20"/>
                </a:solidFill>
                <a:latin typeface="Arial" pitchFamily="18" charset="0"/>
                <a:cs typeface="Arial" pitchFamily="18" charset="0"/>
              </a:rPr>
              <a:t>luminosità desiderata.</a:t>
            </a:r>
          </a:p>
          <a:p>
            <a:pPr>
              <a:lnSpc>
                <a:spcPts val="1000"/>
              </a:lnSpc>
            </a:pPr>
            <a:endParaRPr lang="en-US" altLang="zh-CN" sz="699" dirty="0">
              <a:solidFill>
                <a:srgbClr val="231F20"/>
              </a:solidFill>
              <a:latin typeface="Arial" pitchFamily="18" charset="0"/>
              <a:cs typeface="Arial" pitchFamily="18" charset="0"/>
            </a:endParaRP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r>
              <a:rPr lang="it-IT" sz="699" dirty="0">
                <a:solidFill>
                  <a:srgbClr val="6C6D70"/>
                </a:solidFill>
                <a:latin typeface="Arial" pitchFamily="18" charset="0"/>
                <a:cs typeface="Arial" pitchFamily="18" charset="0"/>
              </a:rPr>
              <a:t>Nota: il monitor LCD viene prodotto dalla fabbrica e sottoposto a minuziosi processi di</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controllo di qualità e precisione. Tuttavia, sullo schermo potrebbero rimanere alcuni puntini </a:t>
            </a:r>
          </a:p>
          <a:p>
            <a:r>
              <a:rPr lang="it-IT" sz="699" dirty="0">
                <a:solidFill>
                  <a:srgbClr val="6C6D70"/>
                </a:solidFill>
                <a:latin typeface="Arial" pitchFamily="18" charset="0"/>
                <a:cs typeface="Arial" pitchFamily="18" charset="0"/>
              </a:rPr>
              <a:t>di diversi colori e la luminosità potrebbe non apparire uniforme, a seconda</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degli angoli di visione. Si noti che questi sintomi non sono difetti, ma fenomeni naturali.</a:t>
            </a:r>
          </a:p>
          <a:p>
            <a:pPr>
              <a:lnSpc>
                <a:spcPts val="1400"/>
              </a:lnSpc>
              <a:tabLst/>
            </a:pPr>
            <a:endParaRPr lang="en-US" altLang="zh-CN" sz="699" dirty="0">
              <a:solidFill>
                <a:srgbClr val="030303"/>
              </a:solidFill>
              <a:latin typeface="Arial Black" pitchFamily="18" charset="0"/>
              <a:cs typeface="Arial Black" pitchFamily="18" charset="0"/>
            </a:endParaRPr>
          </a:p>
          <a:p>
            <a:pPr>
              <a:lnSpc>
                <a:spcPts val="1400"/>
              </a:lnSpc>
              <a:tabLst/>
            </a:pPr>
            <a:endParaRPr lang="en-US" altLang="zh-CN" sz="699" dirty="0">
              <a:solidFill>
                <a:srgbClr val="030303"/>
              </a:solidFill>
              <a:latin typeface="Arial Black" pitchFamily="18" charset="0"/>
              <a:cs typeface="Arial Black" pitchFamily="18" charset="0"/>
            </a:endParaRPr>
          </a:p>
          <a:p>
            <a:pPr>
              <a:lnSpc>
                <a:spcPts val="1400"/>
              </a:lnSpc>
              <a:tabLst/>
            </a:pPr>
            <a:r>
              <a:rPr lang="en-US" altLang="zh-CN" sz="699" dirty="0">
                <a:solidFill>
                  <a:srgbClr val="030303"/>
                </a:solidFill>
                <a:latin typeface="Arial Black" pitchFamily="18" charset="0"/>
                <a:cs typeface="Arial Black" pitchFamily="18" charset="0"/>
              </a:rPr>
              <a:t>14</a:t>
            </a:r>
          </a:p>
        </p:txBody>
      </p:sp>
      <p:sp>
        <p:nvSpPr>
          <p:cNvPr id="18" name="TextBox 1"/>
          <p:cNvSpPr txBox="1"/>
          <p:nvPr/>
        </p:nvSpPr>
        <p:spPr>
          <a:xfrm>
            <a:off x="5334001" y="579436"/>
            <a:ext cx="3769518" cy="1863715"/>
          </a:xfrm>
          <a:prstGeom prst="rect">
            <a:avLst/>
          </a:prstGeom>
          <a:noFill/>
        </p:spPr>
        <p:txBody>
          <a:bodyPr wrap="squar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3.3</a:t>
            </a:r>
            <a:r>
              <a:rPr lang="en-US"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Accendere la giuntatrice</a:t>
            </a:r>
          </a:p>
          <a:p>
            <a:r>
              <a:rPr lang="it-IT" sz="699" dirty="0">
                <a:solidFill>
                  <a:srgbClr val="231F20"/>
                </a:solidFill>
                <a:latin typeface="Arial" pitchFamily="18" charset="0"/>
                <a:cs typeface="Arial" pitchFamily="18" charset="0"/>
              </a:rPr>
              <a:t>Premere il tasto [Accensione] sul</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pannello operativo e attendere che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la fine del processo di accensione </a:t>
            </a:r>
          </a:p>
          <a:p>
            <a:r>
              <a:rPr lang="it-IT" sz="699" dirty="0">
                <a:solidFill>
                  <a:srgbClr val="231F20"/>
                </a:solidFill>
                <a:latin typeface="Arial" pitchFamily="18" charset="0"/>
                <a:cs typeface="Arial" pitchFamily="18" charset="0"/>
              </a:rPr>
              <a:t>per poi passare alla pagina dell’Area </a:t>
            </a:r>
          </a:p>
          <a:p>
            <a:r>
              <a:rPr lang="it-IT" sz="699" dirty="0">
                <a:solidFill>
                  <a:srgbClr val="231F20"/>
                </a:solidFill>
                <a:latin typeface="Arial" pitchFamily="18" charset="0"/>
                <a:cs typeface="Arial" pitchFamily="18" charset="0"/>
              </a:rPr>
              <a:t>di lavoro.</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200"/>
              </a:lnSpc>
              <a:tabLst/>
            </a:pPr>
            <a:endParaRPr lang="en-US" altLang="zh-CN" sz="799" dirty="0">
              <a:solidFill>
                <a:srgbClr val="F1592F"/>
              </a:solidFill>
              <a:latin typeface="Arial" pitchFamily="18" charset="0"/>
              <a:cs typeface="Arial" pitchFamily="18" charset="0"/>
            </a:endParaRPr>
          </a:p>
          <a:p>
            <a:pPr>
              <a:lnSpc>
                <a:spcPts val="1200"/>
              </a:lnSpc>
              <a:tabLst/>
            </a:pPr>
            <a:r>
              <a:rPr lang="en-US" altLang="zh-CN" sz="799" dirty="0">
                <a:solidFill>
                  <a:srgbClr val="F1592F"/>
                </a:solidFill>
                <a:latin typeface="Arial" pitchFamily="18" charset="0"/>
                <a:cs typeface="Arial" pitchFamily="18" charset="0"/>
              </a:rPr>
              <a:t>3.4</a:t>
            </a:r>
            <a:r>
              <a:rPr lang="en-US"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Regolare la posizione del monitor</a:t>
            </a:r>
          </a:p>
          <a:p>
            <a:r>
              <a:rPr lang="it-IT" sz="699" dirty="0">
                <a:solidFill>
                  <a:srgbClr val="231F20"/>
                </a:solidFill>
                <a:latin typeface="Arial" pitchFamily="18" charset="0"/>
                <a:cs typeface="Arial" pitchFamily="18" charset="0"/>
              </a:rPr>
              <a:t>Gli utenti possono regolare la posizione del monitor spostandolo secondo l'angolazione desiderata per ottenere una visualizzazione più chiara.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38295" y="1920003"/>
            <a:ext cx="313576" cy="272085"/>
          </a:xfrm>
          <a:custGeom>
            <a:avLst/>
            <a:gdLst>
              <a:gd name="connsiteX0" fmla="*/ 0 w 313576"/>
              <a:gd name="connsiteY0" fmla="*/ 272085 h 272085"/>
              <a:gd name="connsiteX1" fmla="*/ 156800 w 313576"/>
              <a:gd name="connsiteY1" fmla="*/ 0 h 272085"/>
              <a:gd name="connsiteX2" fmla="*/ 313576 w 313576"/>
              <a:gd name="connsiteY2" fmla="*/ 272085 h 272085"/>
              <a:gd name="connsiteX3" fmla="*/ 0 w 313576"/>
              <a:gd name="connsiteY3" fmla="*/ 272085 h 272085"/>
            </a:gdLst>
            <a:ahLst/>
            <a:cxnLst>
              <a:cxn ang="0">
                <a:pos x="connsiteX0" y="connsiteY0"/>
              </a:cxn>
              <a:cxn ang="1">
                <a:pos x="connsiteX1" y="connsiteY1"/>
              </a:cxn>
              <a:cxn ang="2">
                <a:pos x="connsiteX2" y="connsiteY2"/>
              </a:cxn>
              <a:cxn ang="3">
                <a:pos x="connsiteX3" y="connsiteY3"/>
              </a:cxn>
            </a:cxnLst>
            <a:rect l="l" t="t" r="r" b="b"/>
            <a:pathLst>
              <a:path w="313576" h="272085">
                <a:moveTo>
                  <a:pt x="0" y="272085"/>
                </a:moveTo>
                <a:lnTo>
                  <a:pt x="156800" y="0"/>
                </a:lnTo>
                <a:lnTo>
                  <a:pt x="313576" y="272085"/>
                </a:lnTo>
                <a:lnTo>
                  <a:pt x="0" y="272085"/>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31945" y="1913653"/>
            <a:ext cx="326276" cy="284785"/>
          </a:xfrm>
          <a:custGeom>
            <a:avLst/>
            <a:gdLst>
              <a:gd name="connsiteX0" fmla="*/ 6350 w 326276"/>
              <a:gd name="connsiteY0" fmla="*/ 278435 h 284785"/>
              <a:gd name="connsiteX1" fmla="*/ 163150 w 326276"/>
              <a:gd name="connsiteY1" fmla="*/ 6350 h 284785"/>
              <a:gd name="connsiteX2" fmla="*/ 319926 w 326276"/>
              <a:gd name="connsiteY2" fmla="*/ 278435 h 284785"/>
              <a:gd name="connsiteX3" fmla="*/ 6350 w 326276"/>
              <a:gd name="connsiteY3" fmla="*/ 278435 h 284785"/>
            </a:gdLst>
            <a:ahLst/>
            <a:cxnLst>
              <a:cxn ang="0">
                <a:pos x="connsiteX0" y="connsiteY0"/>
              </a:cxn>
              <a:cxn ang="1">
                <a:pos x="connsiteX1" y="connsiteY1"/>
              </a:cxn>
              <a:cxn ang="2">
                <a:pos x="connsiteX2" y="connsiteY2"/>
              </a:cxn>
              <a:cxn ang="3">
                <a:pos x="connsiteX3" y="connsiteY3"/>
              </a:cxn>
            </a:cxnLst>
            <a:rect l="l" t="t" r="r" b="b"/>
            <a:pathLst>
              <a:path w="326276" h="284785">
                <a:moveTo>
                  <a:pt x="6350" y="278435"/>
                </a:moveTo>
                <a:lnTo>
                  <a:pt x="163150" y="6350"/>
                </a:lnTo>
                <a:lnTo>
                  <a:pt x="319926" y="278435"/>
                </a:lnTo>
                <a:lnTo>
                  <a:pt x="6350" y="278435"/>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72823" y="2009090"/>
            <a:ext cx="44525" cy="103025"/>
          </a:xfrm>
          <a:custGeom>
            <a:avLst/>
            <a:gdLst>
              <a:gd name="connsiteX0" fmla="*/ 0 w 44525"/>
              <a:gd name="connsiteY0" fmla="*/ 0 h 103025"/>
              <a:gd name="connsiteX1" fmla="*/ 44525 w 44525"/>
              <a:gd name="connsiteY1" fmla="*/ 0 h 103025"/>
              <a:gd name="connsiteX2" fmla="*/ 44525 w 44525"/>
              <a:gd name="connsiteY2" fmla="*/ 34236 h 103025"/>
              <a:gd name="connsiteX3" fmla="*/ 35908 w 44525"/>
              <a:gd name="connsiteY3" fmla="*/ 103025 h 103025"/>
              <a:gd name="connsiteX4" fmla="*/ 8388 w 44525"/>
              <a:gd name="connsiteY4" fmla="*/ 103025 h 103025"/>
              <a:gd name="connsiteX5" fmla="*/ 0 w 44525"/>
              <a:gd name="connsiteY5" fmla="*/ 34236 h 103025"/>
              <a:gd name="connsiteX6" fmla="*/ 0 w 44525"/>
              <a:gd name="connsiteY6" fmla="*/ 0 h 1030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44525" h="103025">
                <a:moveTo>
                  <a:pt x="0" y="0"/>
                </a:moveTo>
                <a:lnTo>
                  <a:pt x="44525" y="0"/>
                </a:lnTo>
                <a:lnTo>
                  <a:pt x="44525" y="34236"/>
                </a:lnTo>
                <a:lnTo>
                  <a:pt x="35908" y="103025"/>
                </a:lnTo>
                <a:lnTo>
                  <a:pt x="8388" y="103025"/>
                </a:lnTo>
                <a:lnTo>
                  <a:pt x="0" y="34236"/>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74356" y="2122575"/>
            <a:ext cx="41547" cy="36800"/>
          </a:xfrm>
          <a:custGeom>
            <a:avLst/>
            <a:gdLst>
              <a:gd name="connsiteX0" fmla="*/ 0 w 41547"/>
              <a:gd name="connsiteY0" fmla="*/ 18400 h 36800"/>
              <a:gd name="connsiteX1" fmla="*/ 41547 w 41547"/>
              <a:gd name="connsiteY1" fmla="*/ 18400 h 36800"/>
            </a:gdLst>
            <a:ahLst/>
            <a:cxnLst>
              <a:cxn ang="0">
                <a:pos x="connsiteX0" y="connsiteY0"/>
              </a:cxn>
              <a:cxn ang="1">
                <a:pos x="connsiteX1" y="connsiteY1"/>
              </a:cxn>
            </a:cxnLst>
            <a:rect l="l" t="t" r="r" b="b"/>
            <a:pathLst>
              <a:path w="41547" h="36800">
                <a:moveTo>
                  <a:pt x="0" y="18400"/>
                </a:moveTo>
                <a:lnTo>
                  <a:pt x="41547" y="18400"/>
                </a:lnTo>
              </a:path>
            </a:pathLst>
          </a:custGeom>
          <a:ln w="381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1510970" y="3444653"/>
            <a:ext cx="1431784" cy="816168"/>
          </a:xfrm>
          <a:custGeom>
            <a:avLst/>
            <a:gdLst>
              <a:gd name="connsiteX0" fmla="*/ 1431784 w 1431784"/>
              <a:gd name="connsiteY0" fmla="*/ 790209 h 816168"/>
              <a:gd name="connsiteX1" fmla="*/ 1405860 w 1431784"/>
              <a:gd name="connsiteY1" fmla="*/ 816168 h 816168"/>
              <a:gd name="connsiteX2" fmla="*/ 25911 w 1431784"/>
              <a:gd name="connsiteY2" fmla="*/ 816168 h 816168"/>
              <a:gd name="connsiteX3" fmla="*/ 0 w 1431784"/>
              <a:gd name="connsiteY3" fmla="*/ 790209 h 816168"/>
              <a:gd name="connsiteX4" fmla="*/ 0 w 1431784"/>
              <a:gd name="connsiteY4" fmla="*/ 25972 h 816168"/>
              <a:gd name="connsiteX5" fmla="*/ 25911 w 1431784"/>
              <a:gd name="connsiteY5" fmla="*/ 0 h 816168"/>
              <a:gd name="connsiteX6" fmla="*/ 1405860 w 1431784"/>
              <a:gd name="connsiteY6" fmla="*/ 0 h 816168"/>
              <a:gd name="connsiteX7" fmla="*/ 1431784 w 1431784"/>
              <a:gd name="connsiteY7" fmla="*/ 25972 h 816168"/>
              <a:gd name="connsiteX8" fmla="*/ 1431784 w 1431784"/>
              <a:gd name="connsiteY8" fmla="*/ 790209 h 8161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431784" h="816168">
                <a:moveTo>
                  <a:pt x="1431784" y="790209"/>
                </a:moveTo>
                <a:cubicBezTo>
                  <a:pt x="1431784" y="804540"/>
                  <a:pt x="1420178" y="816168"/>
                  <a:pt x="1405860" y="816168"/>
                </a:cubicBezTo>
                <a:lnTo>
                  <a:pt x="25911" y="816168"/>
                </a:lnTo>
                <a:cubicBezTo>
                  <a:pt x="11619" y="816168"/>
                  <a:pt x="0" y="804540"/>
                  <a:pt x="0" y="790209"/>
                </a:cubicBezTo>
                <a:lnTo>
                  <a:pt x="0" y="25972"/>
                </a:lnTo>
                <a:cubicBezTo>
                  <a:pt x="0" y="11627"/>
                  <a:pt x="11619" y="0"/>
                  <a:pt x="25911" y="0"/>
                </a:cubicBezTo>
                <a:lnTo>
                  <a:pt x="1405860" y="0"/>
                </a:lnTo>
                <a:cubicBezTo>
                  <a:pt x="1420178" y="0"/>
                  <a:pt x="1431784" y="11627"/>
                  <a:pt x="1431784" y="25972"/>
                </a:cubicBezTo>
                <a:lnTo>
                  <a:pt x="1431784" y="790209"/>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504620" y="3438303"/>
            <a:ext cx="1444484" cy="828868"/>
          </a:xfrm>
          <a:custGeom>
            <a:avLst/>
            <a:gdLst>
              <a:gd name="connsiteX0" fmla="*/ 1438134 w 1444484"/>
              <a:gd name="connsiteY0" fmla="*/ 796559 h 828868"/>
              <a:gd name="connsiteX1" fmla="*/ 1412210 w 1444484"/>
              <a:gd name="connsiteY1" fmla="*/ 822518 h 828868"/>
              <a:gd name="connsiteX2" fmla="*/ 32261 w 1444484"/>
              <a:gd name="connsiteY2" fmla="*/ 822518 h 828868"/>
              <a:gd name="connsiteX3" fmla="*/ 6350 w 1444484"/>
              <a:gd name="connsiteY3" fmla="*/ 796559 h 828868"/>
              <a:gd name="connsiteX4" fmla="*/ 6350 w 1444484"/>
              <a:gd name="connsiteY4" fmla="*/ 32322 h 828868"/>
              <a:gd name="connsiteX5" fmla="*/ 32261 w 1444484"/>
              <a:gd name="connsiteY5" fmla="*/ 6350 h 828868"/>
              <a:gd name="connsiteX6" fmla="*/ 1412210 w 1444484"/>
              <a:gd name="connsiteY6" fmla="*/ 6350 h 828868"/>
              <a:gd name="connsiteX7" fmla="*/ 1438134 w 1444484"/>
              <a:gd name="connsiteY7" fmla="*/ 32322 h 828868"/>
              <a:gd name="connsiteX8" fmla="*/ 1438134 w 1444484"/>
              <a:gd name="connsiteY8" fmla="*/ 796559 h 8288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444484" h="828868">
                <a:moveTo>
                  <a:pt x="1438134" y="796559"/>
                </a:moveTo>
                <a:cubicBezTo>
                  <a:pt x="1438134" y="810890"/>
                  <a:pt x="1426528" y="822518"/>
                  <a:pt x="1412210" y="822518"/>
                </a:cubicBezTo>
                <a:lnTo>
                  <a:pt x="32261" y="822518"/>
                </a:lnTo>
                <a:cubicBezTo>
                  <a:pt x="17969" y="822518"/>
                  <a:pt x="6350" y="810890"/>
                  <a:pt x="6350" y="796559"/>
                </a:cubicBezTo>
                <a:lnTo>
                  <a:pt x="6350" y="32322"/>
                </a:lnTo>
                <a:cubicBezTo>
                  <a:pt x="6350" y="17977"/>
                  <a:pt x="17969" y="6350"/>
                  <a:pt x="32261" y="6350"/>
                </a:cubicBezTo>
                <a:lnTo>
                  <a:pt x="1412210" y="6350"/>
                </a:lnTo>
                <a:cubicBezTo>
                  <a:pt x="1426528" y="6350"/>
                  <a:pt x="1438134" y="17977"/>
                  <a:pt x="1438134" y="32322"/>
                </a:cubicBezTo>
                <a:lnTo>
                  <a:pt x="1438134" y="79655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1555603" y="3573027"/>
            <a:ext cx="1338781" cy="495426"/>
          </a:xfrm>
          <a:custGeom>
            <a:avLst/>
            <a:gdLst>
              <a:gd name="connsiteX0" fmla="*/ 1338781 w 1338781"/>
              <a:gd name="connsiteY0" fmla="*/ 495426 h 495426"/>
              <a:gd name="connsiteX1" fmla="*/ 0 w 1338781"/>
              <a:gd name="connsiteY1" fmla="*/ 495426 h 495426"/>
              <a:gd name="connsiteX2" fmla="*/ 0 w 1338781"/>
              <a:gd name="connsiteY2" fmla="*/ 0 h 495426"/>
              <a:gd name="connsiteX3" fmla="*/ 1338781 w 1338781"/>
              <a:gd name="connsiteY3" fmla="*/ 0 h 495426"/>
              <a:gd name="connsiteX4" fmla="*/ 1338781 w 1338781"/>
              <a:gd name="connsiteY4" fmla="*/ 495426 h 49542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38781" h="495426">
                <a:moveTo>
                  <a:pt x="1338781" y="495426"/>
                </a:moveTo>
                <a:lnTo>
                  <a:pt x="0" y="495426"/>
                </a:lnTo>
                <a:lnTo>
                  <a:pt x="0" y="0"/>
                </a:lnTo>
                <a:lnTo>
                  <a:pt x="1338781" y="0"/>
                </a:lnTo>
                <a:lnTo>
                  <a:pt x="1338781" y="495426"/>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1925662" y="3894953"/>
            <a:ext cx="36048" cy="36927"/>
          </a:xfrm>
          <a:custGeom>
            <a:avLst/>
            <a:gdLst>
              <a:gd name="connsiteX0" fmla="*/ 36048 w 36048"/>
              <a:gd name="connsiteY0" fmla="*/ 21491 h 36927"/>
              <a:gd name="connsiteX1" fmla="*/ 0 w 36048"/>
              <a:gd name="connsiteY1" fmla="*/ 36927 h 36927"/>
              <a:gd name="connsiteX2" fmla="*/ 0 w 36048"/>
              <a:gd name="connsiteY2" fmla="*/ 30262 h 36927"/>
              <a:gd name="connsiteX3" fmla="*/ 28547 w 36048"/>
              <a:gd name="connsiteY3" fmla="*/ 18406 h 36927"/>
              <a:gd name="connsiteX4" fmla="*/ 0 w 36048"/>
              <a:gd name="connsiteY4" fmla="*/ 6689 h 36927"/>
              <a:gd name="connsiteX5" fmla="*/ 0 w 36048"/>
              <a:gd name="connsiteY5" fmla="*/ 0 h 36927"/>
              <a:gd name="connsiteX6" fmla="*/ 36048 w 36048"/>
              <a:gd name="connsiteY6" fmla="*/ 15245 h 36927"/>
              <a:gd name="connsiteX7" fmla="*/ 36048 w 36048"/>
              <a:gd name="connsiteY7" fmla="*/ 21491 h 369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6048" h="36927">
                <a:moveTo>
                  <a:pt x="36048" y="21491"/>
                </a:moveTo>
                <a:lnTo>
                  <a:pt x="0" y="36927"/>
                </a:lnTo>
                <a:lnTo>
                  <a:pt x="0" y="30262"/>
                </a:lnTo>
                <a:lnTo>
                  <a:pt x="28547" y="18406"/>
                </a:lnTo>
                <a:lnTo>
                  <a:pt x="0" y="6689"/>
                </a:lnTo>
                <a:lnTo>
                  <a:pt x="0" y="0"/>
                </a:lnTo>
                <a:lnTo>
                  <a:pt x="36048" y="15245"/>
                </a:lnTo>
                <a:lnTo>
                  <a:pt x="36048" y="21491"/>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925700" y="3934635"/>
            <a:ext cx="35934" cy="6207"/>
          </a:xfrm>
          <a:custGeom>
            <a:avLst/>
            <a:gdLst>
              <a:gd name="connsiteX0" fmla="*/ 0 w 35934"/>
              <a:gd name="connsiteY0" fmla="*/ 3103 h 6207"/>
              <a:gd name="connsiteX1" fmla="*/ 35934 w 35934"/>
              <a:gd name="connsiteY1" fmla="*/ 3103 h 6207"/>
            </a:gdLst>
            <a:ahLst/>
            <a:cxnLst>
              <a:cxn ang="0">
                <a:pos x="connsiteX0" y="connsiteY0"/>
              </a:cxn>
              <a:cxn ang="1">
                <a:pos x="connsiteX1" y="connsiteY1"/>
              </a:cxn>
            </a:cxnLst>
            <a:rect l="l" t="t" r="r" b="b"/>
            <a:pathLst>
              <a:path w="35934" h="6207">
                <a:moveTo>
                  <a:pt x="0" y="3103"/>
                </a:moveTo>
                <a:lnTo>
                  <a:pt x="35934" y="3103"/>
                </a:lnTo>
              </a:path>
            </a:pathLst>
          </a:custGeom>
          <a:ln w="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972811" y="3890045"/>
            <a:ext cx="20045" cy="54736"/>
          </a:xfrm>
          <a:custGeom>
            <a:avLst/>
            <a:gdLst>
              <a:gd name="connsiteX0" fmla="*/ 20045 w 20045"/>
              <a:gd name="connsiteY0" fmla="*/ 54736 h 54736"/>
              <a:gd name="connsiteX1" fmla="*/ 13367 w 20045"/>
              <a:gd name="connsiteY1" fmla="*/ 54736 h 54736"/>
              <a:gd name="connsiteX2" fmla="*/ 13367 w 20045"/>
              <a:gd name="connsiteY2" fmla="*/ 12084 h 54736"/>
              <a:gd name="connsiteX3" fmla="*/ 7032 w 20045"/>
              <a:gd name="connsiteY3" fmla="*/ 16692 h 54736"/>
              <a:gd name="connsiteX4" fmla="*/ 0 w 20045"/>
              <a:gd name="connsiteY4" fmla="*/ 20145 h 54736"/>
              <a:gd name="connsiteX5" fmla="*/ 0 w 20045"/>
              <a:gd name="connsiteY5" fmla="*/ 13684 h 54736"/>
              <a:gd name="connsiteX6" fmla="*/ 9794 w 20045"/>
              <a:gd name="connsiteY6" fmla="*/ 7286 h 54736"/>
              <a:gd name="connsiteX7" fmla="*/ 15737 w 20045"/>
              <a:gd name="connsiteY7" fmla="*/ 0 h 54736"/>
              <a:gd name="connsiteX8" fmla="*/ 20045 w 20045"/>
              <a:gd name="connsiteY8" fmla="*/ 0 h 54736"/>
              <a:gd name="connsiteX9" fmla="*/ 20045 w 20045"/>
              <a:gd name="connsiteY9" fmla="*/ 54736 h 547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0045" h="54736">
                <a:moveTo>
                  <a:pt x="20045" y="54736"/>
                </a:moveTo>
                <a:lnTo>
                  <a:pt x="13367" y="54736"/>
                </a:lnTo>
                <a:lnTo>
                  <a:pt x="13367" y="12084"/>
                </a:lnTo>
                <a:cubicBezTo>
                  <a:pt x="11758" y="13620"/>
                  <a:pt x="9642" y="15156"/>
                  <a:pt x="7032" y="16692"/>
                </a:cubicBezTo>
                <a:cubicBezTo>
                  <a:pt x="4422" y="18228"/>
                  <a:pt x="2077" y="19383"/>
                  <a:pt x="0" y="20145"/>
                </a:cubicBezTo>
                <a:lnTo>
                  <a:pt x="0" y="13684"/>
                </a:lnTo>
                <a:cubicBezTo>
                  <a:pt x="3737" y="11919"/>
                  <a:pt x="7006" y="9787"/>
                  <a:pt x="9794" y="7286"/>
                </a:cubicBezTo>
                <a:cubicBezTo>
                  <a:pt x="12594" y="4772"/>
                  <a:pt x="14571" y="2348"/>
                  <a:pt x="15737" y="0"/>
                </a:cubicBezTo>
                <a:lnTo>
                  <a:pt x="20045" y="0"/>
                </a:lnTo>
                <a:lnTo>
                  <a:pt x="20045" y="54736"/>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054106" y="3904389"/>
            <a:ext cx="53419" cy="40392"/>
          </a:xfrm>
          <a:custGeom>
            <a:avLst/>
            <a:gdLst>
              <a:gd name="connsiteX0" fmla="*/ 0 w 53419"/>
              <a:gd name="connsiteY0" fmla="*/ 40392 h 40392"/>
              <a:gd name="connsiteX1" fmla="*/ 0 w 53419"/>
              <a:gd name="connsiteY1" fmla="*/ 901 h 40392"/>
              <a:gd name="connsiteX2" fmla="*/ 5980 w 53419"/>
              <a:gd name="connsiteY2" fmla="*/ 901 h 40392"/>
              <a:gd name="connsiteX3" fmla="*/ 5980 w 53419"/>
              <a:gd name="connsiteY3" fmla="*/ 6436 h 40392"/>
              <a:gd name="connsiteX4" fmla="*/ 10909 w 53419"/>
              <a:gd name="connsiteY4" fmla="*/ 1764 h 40392"/>
              <a:gd name="connsiteX5" fmla="*/ 17929 w 53419"/>
              <a:gd name="connsiteY5" fmla="*/ 0 h 40392"/>
              <a:gd name="connsiteX6" fmla="*/ 25113 w 53419"/>
              <a:gd name="connsiteY6" fmla="*/ 1828 h 40392"/>
              <a:gd name="connsiteX7" fmla="*/ 29066 w 53419"/>
              <a:gd name="connsiteY7" fmla="*/ 6918 h 40392"/>
              <a:gd name="connsiteX8" fmla="*/ 41243 w 53419"/>
              <a:gd name="connsiteY8" fmla="*/ 0 h 40392"/>
              <a:gd name="connsiteX9" fmla="*/ 50264 w 53419"/>
              <a:gd name="connsiteY9" fmla="*/ 3249 h 40392"/>
              <a:gd name="connsiteX10" fmla="*/ 53419 w 53419"/>
              <a:gd name="connsiteY10" fmla="*/ 13278 h 40392"/>
              <a:gd name="connsiteX11" fmla="*/ 53419 w 53419"/>
              <a:gd name="connsiteY11" fmla="*/ 40392 h 40392"/>
              <a:gd name="connsiteX12" fmla="*/ 46767 w 53419"/>
              <a:gd name="connsiteY12" fmla="*/ 40392 h 40392"/>
              <a:gd name="connsiteX13" fmla="*/ 46767 w 53419"/>
              <a:gd name="connsiteY13" fmla="*/ 15512 h 40392"/>
              <a:gd name="connsiteX14" fmla="*/ 46121 w 53419"/>
              <a:gd name="connsiteY14" fmla="*/ 9723 h 40392"/>
              <a:gd name="connsiteX15" fmla="*/ 43764 w 53419"/>
              <a:gd name="connsiteY15" fmla="*/ 6880 h 40392"/>
              <a:gd name="connsiteX16" fmla="*/ 39760 w 53419"/>
              <a:gd name="connsiteY16" fmla="*/ 5801 h 40392"/>
              <a:gd name="connsiteX17" fmla="*/ 32855 w 53419"/>
              <a:gd name="connsiteY17" fmla="*/ 8581 h 40392"/>
              <a:gd name="connsiteX18" fmla="*/ 30105 w 53419"/>
              <a:gd name="connsiteY18" fmla="*/ 17441 h 40392"/>
              <a:gd name="connsiteX19" fmla="*/ 30105 w 53419"/>
              <a:gd name="connsiteY19" fmla="*/ 40392 h 40392"/>
              <a:gd name="connsiteX20" fmla="*/ 23428 w 53419"/>
              <a:gd name="connsiteY20" fmla="*/ 40392 h 40392"/>
              <a:gd name="connsiteX21" fmla="*/ 23428 w 53419"/>
              <a:gd name="connsiteY21" fmla="*/ 14738 h 40392"/>
              <a:gd name="connsiteX22" fmla="*/ 21793 w 53419"/>
              <a:gd name="connsiteY22" fmla="*/ 8035 h 40392"/>
              <a:gd name="connsiteX23" fmla="*/ 16446 w 53419"/>
              <a:gd name="connsiteY23" fmla="*/ 5801 h 40392"/>
              <a:gd name="connsiteX24" fmla="*/ 11226 w 53419"/>
              <a:gd name="connsiteY24" fmla="*/ 7299 h 40392"/>
              <a:gd name="connsiteX25" fmla="*/ 7754 w 53419"/>
              <a:gd name="connsiteY25" fmla="*/ 11640 h 40392"/>
              <a:gd name="connsiteX26" fmla="*/ 6677 w 53419"/>
              <a:gd name="connsiteY26" fmla="*/ 19904 h 40392"/>
              <a:gd name="connsiteX27" fmla="*/ 6677 w 53419"/>
              <a:gd name="connsiteY27" fmla="*/ 40392 h 40392"/>
              <a:gd name="connsiteX28" fmla="*/ 0 w 53419"/>
              <a:gd name="connsiteY28" fmla="*/ 40392 h 403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53419" h="40392">
                <a:moveTo>
                  <a:pt x="0" y="40392"/>
                </a:moveTo>
                <a:lnTo>
                  <a:pt x="0" y="901"/>
                </a:lnTo>
                <a:lnTo>
                  <a:pt x="5980" y="901"/>
                </a:lnTo>
                <a:lnTo>
                  <a:pt x="5980" y="6436"/>
                </a:lnTo>
                <a:cubicBezTo>
                  <a:pt x="7209" y="4506"/>
                  <a:pt x="8856" y="2957"/>
                  <a:pt x="10909" y="1764"/>
                </a:cubicBezTo>
                <a:cubicBezTo>
                  <a:pt x="12962" y="596"/>
                  <a:pt x="15306" y="0"/>
                  <a:pt x="17929" y="0"/>
                </a:cubicBezTo>
                <a:cubicBezTo>
                  <a:pt x="20843" y="0"/>
                  <a:pt x="23250" y="609"/>
                  <a:pt x="25113" y="1828"/>
                </a:cubicBezTo>
                <a:cubicBezTo>
                  <a:pt x="26976" y="3046"/>
                  <a:pt x="28293" y="4734"/>
                  <a:pt x="29066" y="6918"/>
                </a:cubicBezTo>
                <a:cubicBezTo>
                  <a:pt x="32183" y="2310"/>
                  <a:pt x="36238" y="0"/>
                  <a:pt x="41243" y="0"/>
                </a:cubicBezTo>
                <a:cubicBezTo>
                  <a:pt x="45158" y="0"/>
                  <a:pt x="48161" y="1091"/>
                  <a:pt x="50264" y="3249"/>
                </a:cubicBezTo>
                <a:cubicBezTo>
                  <a:pt x="52368" y="5433"/>
                  <a:pt x="53419" y="8771"/>
                  <a:pt x="53419" y="13278"/>
                </a:cubicBezTo>
                <a:lnTo>
                  <a:pt x="53419" y="40392"/>
                </a:lnTo>
                <a:lnTo>
                  <a:pt x="46767" y="40392"/>
                </a:lnTo>
                <a:lnTo>
                  <a:pt x="46767" y="15512"/>
                </a:lnTo>
                <a:cubicBezTo>
                  <a:pt x="46767" y="12834"/>
                  <a:pt x="46552" y="10917"/>
                  <a:pt x="46121" y="9723"/>
                </a:cubicBezTo>
                <a:cubicBezTo>
                  <a:pt x="45690" y="8556"/>
                  <a:pt x="44905" y="7603"/>
                  <a:pt x="43764" y="6880"/>
                </a:cubicBezTo>
                <a:cubicBezTo>
                  <a:pt x="42624" y="6169"/>
                  <a:pt x="41293" y="5801"/>
                  <a:pt x="39760" y="5801"/>
                </a:cubicBezTo>
                <a:cubicBezTo>
                  <a:pt x="36985" y="5801"/>
                  <a:pt x="34679" y="6740"/>
                  <a:pt x="32855" y="8581"/>
                </a:cubicBezTo>
                <a:cubicBezTo>
                  <a:pt x="31018" y="10434"/>
                  <a:pt x="30105" y="13379"/>
                  <a:pt x="30105" y="17441"/>
                </a:cubicBezTo>
                <a:lnTo>
                  <a:pt x="30105" y="40392"/>
                </a:lnTo>
                <a:lnTo>
                  <a:pt x="23428" y="40392"/>
                </a:lnTo>
                <a:lnTo>
                  <a:pt x="23428" y="14738"/>
                </a:lnTo>
                <a:cubicBezTo>
                  <a:pt x="23428" y="11755"/>
                  <a:pt x="22883" y="9520"/>
                  <a:pt x="21793" y="8035"/>
                </a:cubicBezTo>
                <a:cubicBezTo>
                  <a:pt x="20703" y="6550"/>
                  <a:pt x="18917" y="5801"/>
                  <a:pt x="16446" y="5801"/>
                </a:cubicBezTo>
                <a:cubicBezTo>
                  <a:pt x="14571" y="5801"/>
                  <a:pt x="12822" y="6296"/>
                  <a:pt x="11226" y="7299"/>
                </a:cubicBezTo>
                <a:cubicBezTo>
                  <a:pt x="9629" y="8289"/>
                  <a:pt x="8476" y="9736"/>
                  <a:pt x="7754" y="11640"/>
                </a:cubicBezTo>
                <a:cubicBezTo>
                  <a:pt x="7044" y="13557"/>
                  <a:pt x="6677" y="16312"/>
                  <a:pt x="6677" y="19904"/>
                </a:cubicBezTo>
                <a:lnTo>
                  <a:pt x="6677" y="40392"/>
                </a:lnTo>
                <a:lnTo>
                  <a:pt x="0" y="4039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117435" y="3904389"/>
            <a:ext cx="53419" cy="40392"/>
          </a:xfrm>
          <a:custGeom>
            <a:avLst/>
            <a:gdLst>
              <a:gd name="connsiteX0" fmla="*/ 0 w 53419"/>
              <a:gd name="connsiteY0" fmla="*/ 40392 h 40392"/>
              <a:gd name="connsiteX1" fmla="*/ 0 w 53419"/>
              <a:gd name="connsiteY1" fmla="*/ 901 h 40392"/>
              <a:gd name="connsiteX2" fmla="*/ 5980 w 53419"/>
              <a:gd name="connsiteY2" fmla="*/ 901 h 40392"/>
              <a:gd name="connsiteX3" fmla="*/ 5980 w 53419"/>
              <a:gd name="connsiteY3" fmla="*/ 6436 h 40392"/>
              <a:gd name="connsiteX4" fmla="*/ 10909 w 53419"/>
              <a:gd name="connsiteY4" fmla="*/ 1764 h 40392"/>
              <a:gd name="connsiteX5" fmla="*/ 17929 w 53419"/>
              <a:gd name="connsiteY5" fmla="*/ 0 h 40392"/>
              <a:gd name="connsiteX6" fmla="*/ 25113 w 53419"/>
              <a:gd name="connsiteY6" fmla="*/ 1828 h 40392"/>
              <a:gd name="connsiteX7" fmla="*/ 29066 w 53419"/>
              <a:gd name="connsiteY7" fmla="*/ 6918 h 40392"/>
              <a:gd name="connsiteX8" fmla="*/ 41243 w 53419"/>
              <a:gd name="connsiteY8" fmla="*/ 0 h 40392"/>
              <a:gd name="connsiteX9" fmla="*/ 50264 w 53419"/>
              <a:gd name="connsiteY9" fmla="*/ 3249 h 40392"/>
              <a:gd name="connsiteX10" fmla="*/ 53419 w 53419"/>
              <a:gd name="connsiteY10" fmla="*/ 13278 h 40392"/>
              <a:gd name="connsiteX11" fmla="*/ 53419 w 53419"/>
              <a:gd name="connsiteY11" fmla="*/ 40392 h 40392"/>
              <a:gd name="connsiteX12" fmla="*/ 46767 w 53419"/>
              <a:gd name="connsiteY12" fmla="*/ 40392 h 40392"/>
              <a:gd name="connsiteX13" fmla="*/ 46767 w 53419"/>
              <a:gd name="connsiteY13" fmla="*/ 15512 h 40392"/>
              <a:gd name="connsiteX14" fmla="*/ 46121 w 53419"/>
              <a:gd name="connsiteY14" fmla="*/ 9723 h 40392"/>
              <a:gd name="connsiteX15" fmla="*/ 43764 w 53419"/>
              <a:gd name="connsiteY15" fmla="*/ 6880 h 40392"/>
              <a:gd name="connsiteX16" fmla="*/ 39760 w 53419"/>
              <a:gd name="connsiteY16" fmla="*/ 5801 h 40392"/>
              <a:gd name="connsiteX17" fmla="*/ 32855 w 53419"/>
              <a:gd name="connsiteY17" fmla="*/ 8581 h 40392"/>
              <a:gd name="connsiteX18" fmla="*/ 30105 w 53419"/>
              <a:gd name="connsiteY18" fmla="*/ 17441 h 40392"/>
              <a:gd name="connsiteX19" fmla="*/ 30105 w 53419"/>
              <a:gd name="connsiteY19" fmla="*/ 40392 h 40392"/>
              <a:gd name="connsiteX20" fmla="*/ 23428 w 53419"/>
              <a:gd name="connsiteY20" fmla="*/ 40392 h 40392"/>
              <a:gd name="connsiteX21" fmla="*/ 23428 w 53419"/>
              <a:gd name="connsiteY21" fmla="*/ 14738 h 40392"/>
              <a:gd name="connsiteX22" fmla="*/ 21793 w 53419"/>
              <a:gd name="connsiteY22" fmla="*/ 8035 h 40392"/>
              <a:gd name="connsiteX23" fmla="*/ 16446 w 53419"/>
              <a:gd name="connsiteY23" fmla="*/ 5801 h 40392"/>
              <a:gd name="connsiteX24" fmla="*/ 11226 w 53419"/>
              <a:gd name="connsiteY24" fmla="*/ 7299 h 40392"/>
              <a:gd name="connsiteX25" fmla="*/ 7754 w 53419"/>
              <a:gd name="connsiteY25" fmla="*/ 11640 h 40392"/>
              <a:gd name="connsiteX26" fmla="*/ 6677 w 53419"/>
              <a:gd name="connsiteY26" fmla="*/ 19904 h 40392"/>
              <a:gd name="connsiteX27" fmla="*/ 6677 w 53419"/>
              <a:gd name="connsiteY27" fmla="*/ 40392 h 40392"/>
              <a:gd name="connsiteX28" fmla="*/ 0 w 53419"/>
              <a:gd name="connsiteY28" fmla="*/ 40392 h 403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53419" h="40392">
                <a:moveTo>
                  <a:pt x="0" y="40392"/>
                </a:moveTo>
                <a:lnTo>
                  <a:pt x="0" y="901"/>
                </a:lnTo>
                <a:lnTo>
                  <a:pt x="5980" y="901"/>
                </a:lnTo>
                <a:lnTo>
                  <a:pt x="5980" y="6436"/>
                </a:lnTo>
                <a:cubicBezTo>
                  <a:pt x="7209" y="4506"/>
                  <a:pt x="8856" y="2957"/>
                  <a:pt x="10909" y="1764"/>
                </a:cubicBezTo>
                <a:cubicBezTo>
                  <a:pt x="12962" y="596"/>
                  <a:pt x="15306" y="0"/>
                  <a:pt x="17929" y="0"/>
                </a:cubicBezTo>
                <a:cubicBezTo>
                  <a:pt x="20856" y="0"/>
                  <a:pt x="23250" y="609"/>
                  <a:pt x="25113" y="1828"/>
                </a:cubicBezTo>
                <a:cubicBezTo>
                  <a:pt x="26976" y="3046"/>
                  <a:pt x="28293" y="4734"/>
                  <a:pt x="29066" y="6918"/>
                </a:cubicBezTo>
                <a:cubicBezTo>
                  <a:pt x="32183" y="2310"/>
                  <a:pt x="36238" y="0"/>
                  <a:pt x="41243" y="0"/>
                </a:cubicBezTo>
                <a:cubicBezTo>
                  <a:pt x="45158" y="0"/>
                  <a:pt x="48161" y="1091"/>
                  <a:pt x="50264" y="3249"/>
                </a:cubicBezTo>
                <a:cubicBezTo>
                  <a:pt x="52368" y="5433"/>
                  <a:pt x="53419" y="8771"/>
                  <a:pt x="53419" y="13278"/>
                </a:cubicBezTo>
                <a:lnTo>
                  <a:pt x="53419" y="40392"/>
                </a:lnTo>
                <a:lnTo>
                  <a:pt x="46767" y="40392"/>
                </a:lnTo>
                <a:lnTo>
                  <a:pt x="46767" y="15512"/>
                </a:lnTo>
                <a:cubicBezTo>
                  <a:pt x="46767" y="12834"/>
                  <a:pt x="46552" y="10917"/>
                  <a:pt x="46121" y="9723"/>
                </a:cubicBezTo>
                <a:cubicBezTo>
                  <a:pt x="45690" y="8556"/>
                  <a:pt x="44905" y="7603"/>
                  <a:pt x="43764" y="6880"/>
                </a:cubicBezTo>
                <a:cubicBezTo>
                  <a:pt x="42624" y="6169"/>
                  <a:pt x="41293" y="5801"/>
                  <a:pt x="39760" y="5801"/>
                </a:cubicBezTo>
                <a:cubicBezTo>
                  <a:pt x="36985" y="5801"/>
                  <a:pt x="34679" y="6740"/>
                  <a:pt x="32855" y="8581"/>
                </a:cubicBezTo>
                <a:cubicBezTo>
                  <a:pt x="31018" y="10434"/>
                  <a:pt x="30105" y="13379"/>
                  <a:pt x="30105" y="17441"/>
                </a:cubicBezTo>
                <a:lnTo>
                  <a:pt x="30105" y="40392"/>
                </a:lnTo>
                <a:lnTo>
                  <a:pt x="23428" y="40392"/>
                </a:lnTo>
                <a:lnTo>
                  <a:pt x="23428" y="14738"/>
                </a:lnTo>
                <a:cubicBezTo>
                  <a:pt x="23428" y="11755"/>
                  <a:pt x="22883" y="9520"/>
                  <a:pt x="21793" y="8035"/>
                </a:cubicBezTo>
                <a:cubicBezTo>
                  <a:pt x="20703" y="6550"/>
                  <a:pt x="18917" y="5801"/>
                  <a:pt x="16446" y="5801"/>
                </a:cubicBezTo>
                <a:cubicBezTo>
                  <a:pt x="14558" y="5801"/>
                  <a:pt x="12822" y="6296"/>
                  <a:pt x="11226" y="7299"/>
                </a:cubicBezTo>
                <a:cubicBezTo>
                  <a:pt x="9629" y="8289"/>
                  <a:pt x="8476" y="9736"/>
                  <a:pt x="7754" y="11640"/>
                </a:cubicBezTo>
                <a:cubicBezTo>
                  <a:pt x="7044" y="13557"/>
                  <a:pt x="6677" y="16312"/>
                  <a:pt x="6677" y="19904"/>
                </a:cubicBezTo>
                <a:lnTo>
                  <a:pt x="6677" y="40392"/>
                </a:lnTo>
                <a:lnTo>
                  <a:pt x="0" y="4039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589171" y="3877423"/>
            <a:ext cx="36048" cy="36927"/>
          </a:xfrm>
          <a:custGeom>
            <a:avLst/>
            <a:gdLst>
              <a:gd name="connsiteX0" fmla="*/ 36048 w 36048"/>
              <a:gd name="connsiteY0" fmla="*/ 21491 h 36927"/>
              <a:gd name="connsiteX1" fmla="*/ 0 w 36048"/>
              <a:gd name="connsiteY1" fmla="*/ 36927 h 36927"/>
              <a:gd name="connsiteX2" fmla="*/ 0 w 36048"/>
              <a:gd name="connsiteY2" fmla="*/ 30262 h 36927"/>
              <a:gd name="connsiteX3" fmla="*/ 28547 w 36048"/>
              <a:gd name="connsiteY3" fmla="*/ 18406 h 36927"/>
              <a:gd name="connsiteX4" fmla="*/ 0 w 36048"/>
              <a:gd name="connsiteY4" fmla="*/ 6689 h 36927"/>
              <a:gd name="connsiteX5" fmla="*/ 0 w 36048"/>
              <a:gd name="connsiteY5" fmla="*/ 0 h 36927"/>
              <a:gd name="connsiteX6" fmla="*/ 36048 w 36048"/>
              <a:gd name="connsiteY6" fmla="*/ 15245 h 36927"/>
              <a:gd name="connsiteX7" fmla="*/ 36048 w 36048"/>
              <a:gd name="connsiteY7" fmla="*/ 21491 h 369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6048" h="36927">
                <a:moveTo>
                  <a:pt x="36048" y="21491"/>
                </a:moveTo>
                <a:lnTo>
                  <a:pt x="0" y="36927"/>
                </a:lnTo>
                <a:lnTo>
                  <a:pt x="0" y="30262"/>
                </a:lnTo>
                <a:lnTo>
                  <a:pt x="28547" y="18406"/>
                </a:lnTo>
                <a:lnTo>
                  <a:pt x="0" y="6689"/>
                </a:lnTo>
                <a:lnTo>
                  <a:pt x="0" y="0"/>
                </a:lnTo>
                <a:lnTo>
                  <a:pt x="36048" y="15245"/>
                </a:lnTo>
                <a:lnTo>
                  <a:pt x="36048" y="21491"/>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2589209" y="3917105"/>
            <a:ext cx="35934" cy="6207"/>
          </a:xfrm>
          <a:custGeom>
            <a:avLst/>
            <a:gdLst>
              <a:gd name="connsiteX0" fmla="*/ 0 w 35934"/>
              <a:gd name="connsiteY0" fmla="*/ 3103 h 6207"/>
              <a:gd name="connsiteX1" fmla="*/ 35934 w 35934"/>
              <a:gd name="connsiteY1" fmla="*/ 3103 h 6207"/>
            </a:gdLst>
            <a:ahLst/>
            <a:cxnLst>
              <a:cxn ang="0">
                <a:pos x="connsiteX0" y="connsiteY0"/>
              </a:cxn>
              <a:cxn ang="1">
                <a:pos x="connsiteX1" y="connsiteY1"/>
              </a:cxn>
            </a:cxnLst>
            <a:rect l="l" t="t" r="r" b="b"/>
            <a:pathLst>
              <a:path w="35934" h="6207">
                <a:moveTo>
                  <a:pt x="0" y="3103"/>
                </a:moveTo>
                <a:lnTo>
                  <a:pt x="35934" y="3103"/>
                </a:lnTo>
              </a:path>
            </a:pathLst>
          </a:custGeom>
          <a:ln w="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2636319" y="3872516"/>
            <a:ext cx="20045" cy="54736"/>
          </a:xfrm>
          <a:custGeom>
            <a:avLst/>
            <a:gdLst>
              <a:gd name="connsiteX0" fmla="*/ 20045 w 20045"/>
              <a:gd name="connsiteY0" fmla="*/ 54736 h 54736"/>
              <a:gd name="connsiteX1" fmla="*/ 13367 w 20045"/>
              <a:gd name="connsiteY1" fmla="*/ 54736 h 54736"/>
              <a:gd name="connsiteX2" fmla="*/ 13367 w 20045"/>
              <a:gd name="connsiteY2" fmla="*/ 12084 h 54736"/>
              <a:gd name="connsiteX3" fmla="*/ 7032 w 20045"/>
              <a:gd name="connsiteY3" fmla="*/ 16692 h 54736"/>
              <a:gd name="connsiteX4" fmla="*/ 0 w 20045"/>
              <a:gd name="connsiteY4" fmla="*/ 20145 h 54736"/>
              <a:gd name="connsiteX5" fmla="*/ 0 w 20045"/>
              <a:gd name="connsiteY5" fmla="*/ 13684 h 54736"/>
              <a:gd name="connsiteX6" fmla="*/ 9794 w 20045"/>
              <a:gd name="connsiteY6" fmla="*/ 7286 h 54736"/>
              <a:gd name="connsiteX7" fmla="*/ 15737 w 20045"/>
              <a:gd name="connsiteY7" fmla="*/ 0 h 54736"/>
              <a:gd name="connsiteX8" fmla="*/ 20045 w 20045"/>
              <a:gd name="connsiteY8" fmla="*/ 0 h 54736"/>
              <a:gd name="connsiteX9" fmla="*/ 20045 w 20045"/>
              <a:gd name="connsiteY9" fmla="*/ 54736 h 547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0045" h="54736">
                <a:moveTo>
                  <a:pt x="20045" y="54736"/>
                </a:moveTo>
                <a:lnTo>
                  <a:pt x="13367" y="54736"/>
                </a:lnTo>
                <a:lnTo>
                  <a:pt x="13367" y="12084"/>
                </a:lnTo>
                <a:cubicBezTo>
                  <a:pt x="11758" y="13620"/>
                  <a:pt x="9642" y="15156"/>
                  <a:pt x="7032" y="16692"/>
                </a:cubicBezTo>
                <a:cubicBezTo>
                  <a:pt x="4422" y="18228"/>
                  <a:pt x="2077" y="19383"/>
                  <a:pt x="0" y="20145"/>
                </a:cubicBezTo>
                <a:lnTo>
                  <a:pt x="0" y="13684"/>
                </a:lnTo>
                <a:cubicBezTo>
                  <a:pt x="3737" y="11919"/>
                  <a:pt x="7006" y="9787"/>
                  <a:pt x="9794" y="7286"/>
                </a:cubicBezTo>
                <a:cubicBezTo>
                  <a:pt x="12594" y="4772"/>
                  <a:pt x="14571" y="2348"/>
                  <a:pt x="15737" y="0"/>
                </a:cubicBezTo>
                <a:lnTo>
                  <a:pt x="20045" y="0"/>
                </a:lnTo>
                <a:lnTo>
                  <a:pt x="20045" y="54736"/>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2717615" y="3886860"/>
            <a:ext cx="53419" cy="40392"/>
          </a:xfrm>
          <a:custGeom>
            <a:avLst/>
            <a:gdLst>
              <a:gd name="connsiteX0" fmla="*/ 0 w 53419"/>
              <a:gd name="connsiteY0" fmla="*/ 40392 h 40392"/>
              <a:gd name="connsiteX1" fmla="*/ 0 w 53419"/>
              <a:gd name="connsiteY1" fmla="*/ 901 h 40392"/>
              <a:gd name="connsiteX2" fmla="*/ 5980 w 53419"/>
              <a:gd name="connsiteY2" fmla="*/ 901 h 40392"/>
              <a:gd name="connsiteX3" fmla="*/ 5980 w 53419"/>
              <a:gd name="connsiteY3" fmla="*/ 6436 h 40392"/>
              <a:gd name="connsiteX4" fmla="*/ 10909 w 53419"/>
              <a:gd name="connsiteY4" fmla="*/ 1764 h 40392"/>
              <a:gd name="connsiteX5" fmla="*/ 17929 w 53419"/>
              <a:gd name="connsiteY5" fmla="*/ 0 h 40392"/>
              <a:gd name="connsiteX6" fmla="*/ 25113 w 53419"/>
              <a:gd name="connsiteY6" fmla="*/ 1828 h 40392"/>
              <a:gd name="connsiteX7" fmla="*/ 29066 w 53419"/>
              <a:gd name="connsiteY7" fmla="*/ 6918 h 40392"/>
              <a:gd name="connsiteX8" fmla="*/ 41243 w 53419"/>
              <a:gd name="connsiteY8" fmla="*/ 0 h 40392"/>
              <a:gd name="connsiteX9" fmla="*/ 50264 w 53419"/>
              <a:gd name="connsiteY9" fmla="*/ 3249 h 40392"/>
              <a:gd name="connsiteX10" fmla="*/ 53419 w 53419"/>
              <a:gd name="connsiteY10" fmla="*/ 13278 h 40392"/>
              <a:gd name="connsiteX11" fmla="*/ 53419 w 53419"/>
              <a:gd name="connsiteY11" fmla="*/ 40392 h 40392"/>
              <a:gd name="connsiteX12" fmla="*/ 46767 w 53419"/>
              <a:gd name="connsiteY12" fmla="*/ 40392 h 40392"/>
              <a:gd name="connsiteX13" fmla="*/ 46767 w 53419"/>
              <a:gd name="connsiteY13" fmla="*/ 15512 h 40392"/>
              <a:gd name="connsiteX14" fmla="*/ 46121 w 53419"/>
              <a:gd name="connsiteY14" fmla="*/ 9723 h 40392"/>
              <a:gd name="connsiteX15" fmla="*/ 43764 w 53419"/>
              <a:gd name="connsiteY15" fmla="*/ 6880 h 40392"/>
              <a:gd name="connsiteX16" fmla="*/ 39760 w 53419"/>
              <a:gd name="connsiteY16" fmla="*/ 5801 h 40392"/>
              <a:gd name="connsiteX17" fmla="*/ 32855 w 53419"/>
              <a:gd name="connsiteY17" fmla="*/ 8581 h 40392"/>
              <a:gd name="connsiteX18" fmla="*/ 30105 w 53419"/>
              <a:gd name="connsiteY18" fmla="*/ 17441 h 40392"/>
              <a:gd name="connsiteX19" fmla="*/ 30105 w 53419"/>
              <a:gd name="connsiteY19" fmla="*/ 40392 h 40392"/>
              <a:gd name="connsiteX20" fmla="*/ 23428 w 53419"/>
              <a:gd name="connsiteY20" fmla="*/ 40392 h 40392"/>
              <a:gd name="connsiteX21" fmla="*/ 23428 w 53419"/>
              <a:gd name="connsiteY21" fmla="*/ 14738 h 40392"/>
              <a:gd name="connsiteX22" fmla="*/ 21793 w 53419"/>
              <a:gd name="connsiteY22" fmla="*/ 8035 h 40392"/>
              <a:gd name="connsiteX23" fmla="*/ 16446 w 53419"/>
              <a:gd name="connsiteY23" fmla="*/ 5801 h 40392"/>
              <a:gd name="connsiteX24" fmla="*/ 11226 w 53419"/>
              <a:gd name="connsiteY24" fmla="*/ 7299 h 40392"/>
              <a:gd name="connsiteX25" fmla="*/ 7754 w 53419"/>
              <a:gd name="connsiteY25" fmla="*/ 11640 h 40392"/>
              <a:gd name="connsiteX26" fmla="*/ 6677 w 53419"/>
              <a:gd name="connsiteY26" fmla="*/ 19904 h 40392"/>
              <a:gd name="connsiteX27" fmla="*/ 6677 w 53419"/>
              <a:gd name="connsiteY27" fmla="*/ 40392 h 40392"/>
              <a:gd name="connsiteX28" fmla="*/ 0 w 53419"/>
              <a:gd name="connsiteY28" fmla="*/ 40392 h 403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53419" h="40392">
                <a:moveTo>
                  <a:pt x="0" y="40392"/>
                </a:moveTo>
                <a:lnTo>
                  <a:pt x="0" y="901"/>
                </a:lnTo>
                <a:lnTo>
                  <a:pt x="5980" y="901"/>
                </a:lnTo>
                <a:lnTo>
                  <a:pt x="5980" y="6436"/>
                </a:lnTo>
                <a:cubicBezTo>
                  <a:pt x="7209" y="4506"/>
                  <a:pt x="8856" y="2957"/>
                  <a:pt x="10909" y="1764"/>
                </a:cubicBezTo>
                <a:cubicBezTo>
                  <a:pt x="12962" y="596"/>
                  <a:pt x="15306" y="0"/>
                  <a:pt x="17929" y="0"/>
                </a:cubicBezTo>
                <a:cubicBezTo>
                  <a:pt x="20856" y="0"/>
                  <a:pt x="23238" y="609"/>
                  <a:pt x="25113" y="1828"/>
                </a:cubicBezTo>
                <a:cubicBezTo>
                  <a:pt x="26976" y="3046"/>
                  <a:pt x="28293" y="4734"/>
                  <a:pt x="29066" y="6918"/>
                </a:cubicBezTo>
                <a:cubicBezTo>
                  <a:pt x="32183" y="2310"/>
                  <a:pt x="36238" y="0"/>
                  <a:pt x="41243" y="0"/>
                </a:cubicBezTo>
                <a:cubicBezTo>
                  <a:pt x="45158" y="0"/>
                  <a:pt x="48161" y="1091"/>
                  <a:pt x="50264" y="3249"/>
                </a:cubicBezTo>
                <a:cubicBezTo>
                  <a:pt x="52368" y="5433"/>
                  <a:pt x="53419" y="8771"/>
                  <a:pt x="53419" y="13278"/>
                </a:cubicBezTo>
                <a:lnTo>
                  <a:pt x="53419" y="40392"/>
                </a:lnTo>
                <a:lnTo>
                  <a:pt x="46767" y="40392"/>
                </a:lnTo>
                <a:lnTo>
                  <a:pt x="46767" y="15512"/>
                </a:lnTo>
                <a:cubicBezTo>
                  <a:pt x="46767" y="12834"/>
                  <a:pt x="46552" y="10917"/>
                  <a:pt x="46121" y="9723"/>
                </a:cubicBezTo>
                <a:cubicBezTo>
                  <a:pt x="45690" y="8556"/>
                  <a:pt x="44905" y="7603"/>
                  <a:pt x="43764" y="6880"/>
                </a:cubicBezTo>
                <a:cubicBezTo>
                  <a:pt x="42624" y="6169"/>
                  <a:pt x="41293" y="5801"/>
                  <a:pt x="39760" y="5801"/>
                </a:cubicBezTo>
                <a:cubicBezTo>
                  <a:pt x="36985" y="5801"/>
                  <a:pt x="34679" y="6740"/>
                  <a:pt x="32855" y="8581"/>
                </a:cubicBezTo>
                <a:cubicBezTo>
                  <a:pt x="31018" y="10434"/>
                  <a:pt x="30105" y="13379"/>
                  <a:pt x="30105" y="17441"/>
                </a:cubicBezTo>
                <a:lnTo>
                  <a:pt x="30105" y="40392"/>
                </a:lnTo>
                <a:lnTo>
                  <a:pt x="23428" y="40392"/>
                </a:lnTo>
                <a:lnTo>
                  <a:pt x="23428" y="14738"/>
                </a:lnTo>
                <a:cubicBezTo>
                  <a:pt x="23428" y="11755"/>
                  <a:pt x="22883" y="9520"/>
                  <a:pt x="21793" y="8035"/>
                </a:cubicBezTo>
                <a:cubicBezTo>
                  <a:pt x="20703" y="6550"/>
                  <a:pt x="18917" y="5801"/>
                  <a:pt x="16446" y="5801"/>
                </a:cubicBezTo>
                <a:cubicBezTo>
                  <a:pt x="14558" y="5801"/>
                  <a:pt x="12822" y="6296"/>
                  <a:pt x="11226" y="7299"/>
                </a:cubicBezTo>
                <a:cubicBezTo>
                  <a:pt x="9629" y="8289"/>
                  <a:pt x="8476" y="9736"/>
                  <a:pt x="7754" y="11640"/>
                </a:cubicBezTo>
                <a:cubicBezTo>
                  <a:pt x="7044" y="13557"/>
                  <a:pt x="6677" y="16312"/>
                  <a:pt x="6677" y="19904"/>
                </a:cubicBezTo>
                <a:lnTo>
                  <a:pt x="6677" y="40392"/>
                </a:lnTo>
                <a:lnTo>
                  <a:pt x="0" y="4039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2780943" y="3886860"/>
            <a:ext cx="53419" cy="40392"/>
          </a:xfrm>
          <a:custGeom>
            <a:avLst/>
            <a:gdLst>
              <a:gd name="connsiteX0" fmla="*/ 0 w 53419"/>
              <a:gd name="connsiteY0" fmla="*/ 40392 h 40392"/>
              <a:gd name="connsiteX1" fmla="*/ 0 w 53419"/>
              <a:gd name="connsiteY1" fmla="*/ 901 h 40392"/>
              <a:gd name="connsiteX2" fmla="*/ 5980 w 53419"/>
              <a:gd name="connsiteY2" fmla="*/ 901 h 40392"/>
              <a:gd name="connsiteX3" fmla="*/ 5980 w 53419"/>
              <a:gd name="connsiteY3" fmla="*/ 6436 h 40392"/>
              <a:gd name="connsiteX4" fmla="*/ 10909 w 53419"/>
              <a:gd name="connsiteY4" fmla="*/ 1764 h 40392"/>
              <a:gd name="connsiteX5" fmla="*/ 17929 w 53419"/>
              <a:gd name="connsiteY5" fmla="*/ 0 h 40392"/>
              <a:gd name="connsiteX6" fmla="*/ 25113 w 53419"/>
              <a:gd name="connsiteY6" fmla="*/ 1828 h 40392"/>
              <a:gd name="connsiteX7" fmla="*/ 29066 w 53419"/>
              <a:gd name="connsiteY7" fmla="*/ 6918 h 40392"/>
              <a:gd name="connsiteX8" fmla="*/ 41243 w 53419"/>
              <a:gd name="connsiteY8" fmla="*/ 0 h 40392"/>
              <a:gd name="connsiteX9" fmla="*/ 50264 w 53419"/>
              <a:gd name="connsiteY9" fmla="*/ 3249 h 40392"/>
              <a:gd name="connsiteX10" fmla="*/ 53419 w 53419"/>
              <a:gd name="connsiteY10" fmla="*/ 13278 h 40392"/>
              <a:gd name="connsiteX11" fmla="*/ 53419 w 53419"/>
              <a:gd name="connsiteY11" fmla="*/ 40392 h 40392"/>
              <a:gd name="connsiteX12" fmla="*/ 46767 w 53419"/>
              <a:gd name="connsiteY12" fmla="*/ 40392 h 40392"/>
              <a:gd name="connsiteX13" fmla="*/ 46767 w 53419"/>
              <a:gd name="connsiteY13" fmla="*/ 15512 h 40392"/>
              <a:gd name="connsiteX14" fmla="*/ 46121 w 53419"/>
              <a:gd name="connsiteY14" fmla="*/ 9723 h 40392"/>
              <a:gd name="connsiteX15" fmla="*/ 43764 w 53419"/>
              <a:gd name="connsiteY15" fmla="*/ 6880 h 40392"/>
              <a:gd name="connsiteX16" fmla="*/ 39760 w 53419"/>
              <a:gd name="connsiteY16" fmla="*/ 5801 h 40392"/>
              <a:gd name="connsiteX17" fmla="*/ 32855 w 53419"/>
              <a:gd name="connsiteY17" fmla="*/ 8581 h 40392"/>
              <a:gd name="connsiteX18" fmla="*/ 30105 w 53419"/>
              <a:gd name="connsiteY18" fmla="*/ 17441 h 40392"/>
              <a:gd name="connsiteX19" fmla="*/ 30105 w 53419"/>
              <a:gd name="connsiteY19" fmla="*/ 40392 h 40392"/>
              <a:gd name="connsiteX20" fmla="*/ 23428 w 53419"/>
              <a:gd name="connsiteY20" fmla="*/ 40392 h 40392"/>
              <a:gd name="connsiteX21" fmla="*/ 23428 w 53419"/>
              <a:gd name="connsiteY21" fmla="*/ 14738 h 40392"/>
              <a:gd name="connsiteX22" fmla="*/ 21793 w 53419"/>
              <a:gd name="connsiteY22" fmla="*/ 8035 h 40392"/>
              <a:gd name="connsiteX23" fmla="*/ 16446 w 53419"/>
              <a:gd name="connsiteY23" fmla="*/ 5801 h 40392"/>
              <a:gd name="connsiteX24" fmla="*/ 11226 w 53419"/>
              <a:gd name="connsiteY24" fmla="*/ 7299 h 40392"/>
              <a:gd name="connsiteX25" fmla="*/ 7754 w 53419"/>
              <a:gd name="connsiteY25" fmla="*/ 11640 h 40392"/>
              <a:gd name="connsiteX26" fmla="*/ 6677 w 53419"/>
              <a:gd name="connsiteY26" fmla="*/ 19904 h 40392"/>
              <a:gd name="connsiteX27" fmla="*/ 6677 w 53419"/>
              <a:gd name="connsiteY27" fmla="*/ 40392 h 40392"/>
              <a:gd name="connsiteX28" fmla="*/ 0 w 53419"/>
              <a:gd name="connsiteY28" fmla="*/ 40392 h 403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53419" h="40392">
                <a:moveTo>
                  <a:pt x="0" y="40392"/>
                </a:moveTo>
                <a:lnTo>
                  <a:pt x="0" y="901"/>
                </a:lnTo>
                <a:lnTo>
                  <a:pt x="5980" y="901"/>
                </a:lnTo>
                <a:lnTo>
                  <a:pt x="5980" y="6436"/>
                </a:lnTo>
                <a:cubicBezTo>
                  <a:pt x="7209" y="4506"/>
                  <a:pt x="8856" y="2957"/>
                  <a:pt x="10909" y="1764"/>
                </a:cubicBezTo>
                <a:cubicBezTo>
                  <a:pt x="12962" y="596"/>
                  <a:pt x="15306" y="0"/>
                  <a:pt x="17929" y="0"/>
                </a:cubicBezTo>
                <a:cubicBezTo>
                  <a:pt x="20856" y="0"/>
                  <a:pt x="23250" y="609"/>
                  <a:pt x="25113" y="1828"/>
                </a:cubicBezTo>
                <a:cubicBezTo>
                  <a:pt x="26976" y="3046"/>
                  <a:pt x="28293" y="4734"/>
                  <a:pt x="29066" y="6918"/>
                </a:cubicBezTo>
                <a:cubicBezTo>
                  <a:pt x="32183" y="2310"/>
                  <a:pt x="36238" y="0"/>
                  <a:pt x="41243" y="0"/>
                </a:cubicBezTo>
                <a:cubicBezTo>
                  <a:pt x="45158" y="0"/>
                  <a:pt x="48161" y="1091"/>
                  <a:pt x="50264" y="3249"/>
                </a:cubicBezTo>
                <a:cubicBezTo>
                  <a:pt x="52368" y="5433"/>
                  <a:pt x="53419" y="8771"/>
                  <a:pt x="53419" y="13278"/>
                </a:cubicBezTo>
                <a:lnTo>
                  <a:pt x="53419" y="40392"/>
                </a:lnTo>
                <a:lnTo>
                  <a:pt x="46767" y="40392"/>
                </a:lnTo>
                <a:lnTo>
                  <a:pt x="46767" y="15512"/>
                </a:lnTo>
                <a:cubicBezTo>
                  <a:pt x="46767" y="12834"/>
                  <a:pt x="46552" y="10917"/>
                  <a:pt x="46121" y="9723"/>
                </a:cubicBezTo>
                <a:cubicBezTo>
                  <a:pt x="45690" y="8556"/>
                  <a:pt x="44905" y="7603"/>
                  <a:pt x="43764" y="6880"/>
                </a:cubicBezTo>
                <a:cubicBezTo>
                  <a:pt x="42624" y="6169"/>
                  <a:pt x="41293" y="5801"/>
                  <a:pt x="39760" y="5801"/>
                </a:cubicBezTo>
                <a:cubicBezTo>
                  <a:pt x="36985" y="5801"/>
                  <a:pt x="34679" y="6740"/>
                  <a:pt x="32855" y="8581"/>
                </a:cubicBezTo>
                <a:cubicBezTo>
                  <a:pt x="31018" y="10434"/>
                  <a:pt x="30105" y="13379"/>
                  <a:pt x="30105" y="17441"/>
                </a:cubicBezTo>
                <a:lnTo>
                  <a:pt x="30105" y="40392"/>
                </a:lnTo>
                <a:lnTo>
                  <a:pt x="23428" y="40392"/>
                </a:lnTo>
                <a:lnTo>
                  <a:pt x="23428" y="14738"/>
                </a:lnTo>
                <a:cubicBezTo>
                  <a:pt x="23428" y="11755"/>
                  <a:pt x="22883" y="9520"/>
                  <a:pt x="21793" y="8035"/>
                </a:cubicBezTo>
                <a:cubicBezTo>
                  <a:pt x="20703" y="6550"/>
                  <a:pt x="18917" y="5801"/>
                  <a:pt x="16446" y="5801"/>
                </a:cubicBezTo>
                <a:cubicBezTo>
                  <a:pt x="14558" y="5801"/>
                  <a:pt x="12822" y="6296"/>
                  <a:pt x="11226" y="7299"/>
                </a:cubicBezTo>
                <a:cubicBezTo>
                  <a:pt x="9629" y="8289"/>
                  <a:pt x="8476" y="9736"/>
                  <a:pt x="7754" y="11640"/>
                </a:cubicBezTo>
                <a:cubicBezTo>
                  <a:pt x="7044" y="13557"/>
                  <a:pt x="6677" y="16312"/>
                  <a:pt x="6677" y="19904"/>
                </a:cubicBezTo>
                <a:lnTo>
                  <a:pt x="6677" y="40392"/>
                </a:lnTo>
                <a:lnTo>
                  <a:pt x="0" y="4039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206500" y="1917700"/>
            <a:ext cx="1193800" cy="279400"/>
          </a:xfrm>
          <a:prstGeom prst="rect">
            <a:avLst/>
          </a:prstGeom>
          <a:noFill/>
        </p:spPr>
      </p:pic>
      <p:pic>
        <p:nvPicPr>
          <p:cNvPr id="20" name="Picture 3"/>
          <p:cNvPicPr>
            <a:picLocks noChangeAspect="1" noChangeArrowheads="1"/>
          </p:cNvPicPr>
          <p:nvPr/>
        </p:nvPicPr>
        <p:blipFill>
          <a:blip r:embed="rId3"/>
          <a:srcRect/>
          <a:stretch>
            <a:fillRect/>
          </a:stretch>
        </p:blipFill>
        <p:spPr bwMode="auto">
          <a:xfrm>
            <a:off x="2006600" y="3886200"/>
            <a:ext cx="50800" cy="63500"/>
          </a:xfrm>
          <a:prstGeom prst="rect">
            <a:avLst/>
          </a:prstGeom>
          <a:noFill/>
        </p:spPr>
      </p:pic>
      <p:pic>
        <p:nvPicPr>
          <p:cNvPr id="21" name="Picture 3"/>
          <p:cNvPicPr>
            <a:picLocks noChangeAspect="1" noChangeArrowheads="1"/>
          </p:cNvPicPr>
          <p:nvPr/>
        </p:nvPicPr>
        <p:blipFill>
          <a:blip r:embed="rId4"/>
          <a:srcRect/>
          <a:stretch>
            <a:fillRect/>
          </a:stretch>
        </p:blipFill>
        <p:spPr bwMode="auto">
          <a:xfrm>
            <a:off x="2667000" y="3860800"/>
            <a:ext cx="50800" cy="76200"/>
          </a:xfrm>
          <a:prstGeom prst="rect">
            <a:avLst/>
          </a:prstGeom>
          <a:noFill/>
        </p:spPr>
      </p:pic>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15</a:t>
            </a:r>
          </a:p>
        </p:txBody>
      </p:sp>
      <p:sp>
        <p:nvSpPr>
          <p:cNvPr id="22" name="TextBox 1"/>
          <p:cNvSpPr txBox="1"/>
          <p:nvPr/>
        </p:nvSpPr>
        <p:spPr>
          <a:xfrm>
            <a:off x="609600" y="774700"/>
            <a:ext cx="3340100" cy="2870200"/>
          </a:xfrm>
          <a:prstGeom prst="rect">
            <a:avLst/>
          </a:prstGeom>
          <a:noFill/>
        </p:spPr>
        <p:txBody>
          <a:bodyPr wrap="none" lIns="0" tIns="0" rIns="0" rtlCol="0">
            <a:spAutoFit/>
          </a:bodyPr>
          <a:lstStyle/>
          <a:p>
            <a:pPr>
              <a:lnSpc>
                <a:spcPts val="900"/>
              </a:lnSpc>
              <a:tabLst>
                <a:tab pos="952500" algn="l"/>
                <a:tab pos="1930400" algn="l"/>
              </a:tabLst>
            </a:pPr>
            <a:r>
              <a:rPr lang="en-US" altLang="zh-CN" sz="799" dirty="0">
                <a:solidFill>
                  <a:srgbClr val="F1592F"/>
                </a:solidFill>
                <a:latin typeface="Arial" pitchFamily="18" charset="0"/>
                <a:cs typeface="Arial" pitchFamily="18" charset="0"/>
              </a:rPr>
              <a:t>3.6</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Preparing</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the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Fiber</a:t>
            </a:r>
          </a:p>
          <a:p>
            <a:pPr>
              <a:lnSpc>
                <a:spcPts val="1200"/>
              </a:lnSpc>
              <a:tabLst>
                <a:tab pos="952500" algn="l"/>
                <a:tab pos="1930400" algn="l"/>
              </a:tabLst>
            </a:pPr>
            <a:r>
              <a:rPr lang="en-US" altLang="zh-CN" sz="699" dirty="0">
                <a:solidFill>
                  <a:srgbClr val="231F20"/>
                </a:solidFill>
                <a:latin typeface="Arial" pitchFamily="18" charset="0"/>
                <a:cs typeface="Arial" pitchFamily="18" charset="0"/>
              </a:rPr>
              <a:t>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steps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should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carried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before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p>
          <a:p>
            <a:pPr>
              <a:lnSpc>
                <a:spcPts val="1000"/>
              </a:lnSpc>
              <a:tabLst>
                <a:tab pos="952500" algn="l"/>
                <a:tab pos="1930400" algn="l"/>
              </a:tabLst>
            </a:pPr>
            <a:r>
              <a:rPr lang="en-US" altLang="zh-CN" sz="699" dirty="0">
                <a:solidFill>
                  <a:srgbClr val="231F20"/>
                </a:solidFill>
                <a:latin typeface="Arial" pitchFamily="18" charset="0"/>
                <a:cs typeface="Arial" pitchFamily="18" charset="0"/>
              </a:rPr>
              <a:t>1.Stripping</a:t>
            </a:r>
          </a:p>
          <a:p>
            <a:pPr>
              <a:lnSpc>
                <a:spcPts val="1000"/>
              </a:lnSpc>
              <a:tabLst>
                <a:tab pos="952500" algn="l"/>
                <a:tab pos="1930400" algn="l"/>
              </a:tabLst>
            </a:pPr>
            <a:r>
              <a:rPr lang="en-US" altLang="zh-CN" sz="699" dirty="0">
                <a:solidFill>
                  <a:srgbClr val="231F20"/>
                </a:solidFill>
                <a:latin typeface="Arial" pitchFamily="18" charset="0"/>
                <a:cs typeface="Arial" pitchFamily="18" charset="0"/>
              </a:rPr>
              <a:t>Remove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least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50mm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secondary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(valid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both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tight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loose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tube</a:t>
            </a:r>
          </a:p>
          <a:p>
            <a:pPr>
              <a:lnSpc>
                <a:spcPts val="1000"/>
              </a:lnSpc>
              <a:tabLst>
                <a:tab pos="952500" algn="l"/>
                <a:tab pos="1930400" algn="l"/>
              </a:tabLst>
            </a:pPr>
            <a:r>
              <a:rPr lang="en-US" altLang="zh-CN" sz="699" dirty="0">
                <a:solidFill>
                  <a:srgbClr val="231F20"/>
                </a:solidFill>
                <a:latin typeface="Arial" pitchFamily="18" charset="0"/>
                <a:cs typeface="Arial" pitchFamily="18" charset="0"/>
              </a:rPr>
              <a:t>secondary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approximately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30~40mm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primary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p>
          <a:p>
            <a:pPr>
              <a:lnSpc>
                <a:spcPts val="1000"/>
              </a:lnSpc>
              <a:tabLst>
                <a:tab pos="952500" algn="l"/>
                <a:tab pos="1930400" algn="l"/>
              </a:tabLst>
            </a:pPr>
            <a:r>
              <a:rPr lang="en-US" altLang="zh-CN" sz="699" dirty="0">
                <a:solidFill>
                  <a:srgbClr val="231F20"/>
                </a:solidFill>
                <a:latin typeface="Arial" pitchFamily="18" charset="0"/>
                <a:cs typeface="Arial" pitchFamily="18" charset="0"/>
              </a:rPr>
              <a:t>appropriate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stripper.</a:t>
            </a:r>
          </a:p>
          <a:p>
            <a:pPr>
              <a:lnSpc>
                <a:spcPts val="1000"/>
              </a:lnSpc>
            </a:pPr>
            <a:endParaRPr lang="en-US" altLang="zh-CN" dirty="0"/>
          </a:p>
          <a:p>
            <a:pPr>
              <a:lnSpc>
                <a:spcPts val="1000"/>
              </a:lnSpc>
            </a:pPr>
            <a:endParaRPr lang="en-US" altLang="zh-CN" dirty="0"/>
          </a:p>
          <a:p>
            <a:pPr>
              <a:lnSpc>
                <a:spcPts val="900"/>
              </a:lnSpc>
              <a:tabLst>
                <a:tab pos="952500" algn="l"/>
                <a:tab pos="1930400" algn="l"/>
              </a:tabLst>
            </a:pPr>
            <a:r>
              <a:rPr lang="en-US" altLang="zh-CN" dirty="0"/>
              <a:t>		</a:t>
            </a: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always</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remember</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slip</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a</a:t>
            </a:r>
          </a:p>
          <a:p>
            <a:pPr>
              <a:lnSpc>
                <a:spcPts val="1000"/>
              </a:lnSpc>
              <a:tabLst>
                <a:tab pos="952500" algn="l"/>
                <a:tab pos="1930400" algn="l"/>
              </a:tabLst>
            </a:pPr>
            <a:r>
              <a:rPr lang="en-US" altLang="zh-CN" dirty="0"/>
              <a:t>		</a:t>
            </a:r>
            <a:r>
              <a:rPr lang="en-US" altLang="zh-CN" sz="699" dirty="0">
                <a:solidFill>
                  <a:srgbClr val="57585A"/>
                </a:solidFill>
                <a:latin typeface="Arial" pitchFamily="18" charset="0"/>
                <a:cs typeface="Arial" pitchFamily="18" charset="0"/>
              </a:rPr>
              <a:t>heat-shrinkable</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sleeve</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onto</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either</a:t>
            </a:r>
          </a:p>
          <a:p>
            <a:pPr>
              <a:lnSpc>
                <a:spcPts val="1000"/>
              </a:lnSpc>
              <a:tabLst>
                <a:tab pos="952500" algn="l"/>
                <a:tab pos="1930400" algn="l"/>
              </a:tabLst>
            </a:pPr>
            <a:r>
              <a:rPr lang="en-US" altLang="zh-CN" dirty="0"/>
              <a:t>		</a:t>
            </a:r>
            <a:r>
              <a:rPr lang="en-US" altLang="zh-CN" sz="699" dirty="0">
                <a:solidFill>
                  <a:srgbClr val="57585A"/>
                </a:solidFill>
                <a:latin typeface="Arial" pitchFamily="18" charset="0"/>
                <a:cs typeface="Arial" pitchFamily="18" charset="0"/>
              </a:rPr>
              <a:t>end</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at</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beginning</a:t>
            </a:r>
          </a:p>
          <a:p>
            <a:pPr>
              <a:lnSpc>
                <a:spcPts val="1000"/>
              </a:lnSpc>
              <a:tabLst>
                <a:tab pos="952500" algn="l"/>
                <a:tab pos="1930400" algn="l"/>
              </a:tabLst>
            </a:pPr>
            <a:r>
              <a:rPr lang="en-US" altLang="zh-CN" dirty="0"/>
              <a:t>		</a:t>
            </a:r>
            <a:r>
              <a:rPr lang="en-US" altLang="zh-CN" sz="699" dirty="0">
                <a:solidFill>
                  <a:srgbClr val="57585A"/>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each</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57585A"/>
                </a:solidFill>
                <a:latin typeface="Arial" pitchFamily="18" charset="0"/>
                <a:cs typeface="Arial" pitchFamily="18" charset="0"/>
              </a:rPr>
              <a:t>preparations.</a:t>
            </a:r>
          </a:p>
          <a:p>
            <a:pPr>
              <a:lnSpc>
                <a:spcPts val="1000"/>
              </a:lnSpc>
            </a:pPr>
            <a:endParaRPr lang="en-US" altLang="zh-CN" dirty="0"/>
          </a:p>
          <a:p>
            <a:pPr>
              <a:lnSpc>
                <a:spcPts val="1000"/>
              </a:lnSpc>
            </a:pPr>
            <a:endParaRPr lang="en-US" altLang="zh-CN" dirty="0"/>
          </a:p>
          <a:p>
            <a:pPr>
              <a:lnSpc>
                <a:spcPts val="1200"/>
              </a:lnSpc>
              <a:tabLst>
                <a:tab pos="952500" algn="l"/>
                <a:tab pos="1930400" algn="l"/>
              </a:tabLst>
            </a:pPr>
            <a:r>
              <a:rPr lang="en-US" altLang="zh-CN" sz="699" dirty="0">
                <a:solidFill>
                  <a:srgbClr val="231F20"/>
                </a:solidFill>
                <a:latin typeface="MS Gothic" pitchFamily="18" charset="0"/>
                <a:cs typeface="MS Gothic" pitchFamily="18" charset="0"/>
              </a:rPr>
              <a:t>2．Clean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alcohol-soaked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gauze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lint-free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tissue.</a:t>
            </a:r>
          </a:p>
          <a:p>
            <a:pPr>
              <a:lnSpc>
                <a:spcPts val="1000"/>
              </a:lnSpc>
              <a:tabLst>
                <a:tab pos="952500" algn="l"/>
                <a:tab pos="1930400" algn="l"/>
              </a:tabLst>
            </a:pPr>
            <a:r>
              <a:rPr lang="en-US" altLang="zh-CN" sz="699" dirty="0">
                <a:solidFill>
                  <a:srgbClr val="231F20"/>
                </a:solidFill>
                <a:latin typeface="Arial" pitchFamily="18" charset="0"/>
                <a:cs typeface="Arial" pitchFamily="18" charset="0"/>
              </a:rPr>
              <a:t>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p>
          <a:p>
            <a:pPr>
              <a:lnSpc>
                <a:spcPts val="1000"/>
              </a:lnSpc>
              <a:tabLst>
                <a:tab pos="952500" algn="l"/>
                <a:tab pos="1930400" algn="l"/>
              </a:tabLst>
            </a:pP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order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ensure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high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quality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cleaver</a:t>
            </a:r>
          </a:p>
          <a:p>
            <a:pPr>
              <a:lnSpc>
                <a:spcPts val="1000"/>
              </a:lnSpc>
              <a:tabLst>
                <a:tab pos="952500" algn="l"/>
                <a:tab pos="1930400" algn="l"/>
              </a:tabLst>
            </a:pPr>
            <a:r>
              <a:rPr lang="en-US" altLang="zh-CN" sz="699" dirty="0">
                <a:solidFill>
                  <a:srgbClr val="231F20"/>
                </a:solidFill>
                <a:latin typeface="Arial" pitchFamily="18" charset="0"/>
                <a:cs typeface="Arial" pitchFamily="18" charset="0"/>
              </a:rPr>
              <a:t>such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DC-09</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strictly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control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lengths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p>
          <a:p>
            <a:pPr>
              <a:lnSpc>
                <a:spcPts val="1000"/>
              </a:lnSpc>
              <a:tabLst>
                <a:tab pos="952500" algn="l"/>
                <a:tab pos="1930400" algn="l"/>
              </a:tabLst>
            </a:pPr>
            <a:r>
              <a:rPr lang="en-US" altLang="zh-CN" sz="699" dirty="0">
                <a:solidFill>
                  <a:srgbClr val="231F20"/>
                </a:solidFill>
                <a:latin typeface="Arial" pitchFamily="18" charset="0"/>
                <a:cs typeface="Arial" pitchFamily="18" charset="0"/>
              </a:rPr>
              <a:t>below.</a:t>
            </a:r>
          </a:p>
          <a:p>
            <a:pPr>
              <a:lnSpc>
                <a:spcPts val="1000"/>
              </a:lnSpc>
            </a:pPr>
            <a:endParaRPr lang="en-US" altLang="zh-CN" dirty="0"/>
          </a:p>
          <a:p>
            <a:pPr>
              <a:lnSpc>
                <a:spcPts val="1100"/>
              </a:lnSpc>
              <a:tabLst>
                <a:tab pos="952500" algn="l"/>
                <a:tab pos="1930400" algn="l"/>
              </a:tabLst>
            </a:pPr>
            <a:r>
              <a:rPr lang="en-US" altLang="zh-CN" dirty="0"/>
              <a:t>	</a:t>
            </a:r>
            <a:r>
              <a:rPr lang="en-US" altLang="zh-CN" sz="699" dirty="0">
                <a:solidFill>
                  <a:srgbClr val="231F20"/>
                </a:solidFill>
                <a:latin typeface="Arial" pitchFamily="18" charset="0"/>
                <a:cs typeface="Arial" pitchFamily="18" charset="0"/>
              </a:rPr>
              <a:t>Examples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lengths</a:t>
            </a:r>
          </a:p>
        </p:txBody>
      </p:sp>
      <p:sp>
        <p:nvSpPr>
          <p:cNvPr id="23" name="TextBox 1"/>
          <p:cNvSpPr txBox="1"/>
          <p:nvPr/>
        </p:nvSpPr>
        <p:spPr>
          <a:xfrm>
            <a:off x="2260600" y="3670300"/>
            <a:ext cx="469900" cy="76200"/>
          </a:xfrm>
          <a:prstGeom prst="rect">
            <a:avLst/>
          </a:prstGeom>
          <a:noFill/>
        </p:spPr>
        <p:txBody>
          <a:bodyPr wrap="none" lIns="0" tIns="0" rIns="0" rtlCol="0">
            <a:spAutoFit/>
          </a:bodyPr>
          <a:lstStyle/>
          <a:p>
            <a:pPr>
              <a:lnSpc>
                <a:spcPts val="600"/>
              </a:lnSpc>
              <a:tabLst/>
            </a:pPr>
            <a:r>
              <a:rPr lang="en-US" altLang="zh-CN" sz="499" dirty="0">
                <a:solidFill>
                  <a:srgbClr val="231F20"/>
                </a:solidFill>
                <a:latin typeface="Arial" pitchFamily="18" charset="0"/>
                <a:cs typeface="Arial" pitchFamily="18" charset="0"/>
              </a:rPr>
              <a:t>primary</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coating</a:t>
            </a:r>
          </a:p>
        </p:txBody>
      </p:sp>
      <p:sp>
        <p:nvSpPr>
          <p:cNvPr id="24" name="TextBox 1"/>
          <p:cNvSpPr txBox="1"/>
          <p:nvPr/>
        </p:nvSpPr>
        <p:spPr>
          <a:xfrm>
            <a:off x="609600" y="4102100"/>
            <a:ext cx="3276600" cy="1016000"/>
          </a:xfrm>
          <a:prstGeom prst="rect">
            <a:avLst/>
          </a:prstGeom>
          <a:noFill/>
        </p:spPr>
        <p:txBody>
          <a:bodyPr wrap="none" lIns="0" tIns="0" rIns="0" rtlCol="0">
            <a:spAutoFit/>
          </a:bodyPr>
          <a:lstStyle/>
          <a:p>
            <a:pPr>
              <a:lnSpc>
                <a:spcPts val="700"/>
              </a:lnSpc>
              <a:tabLst>
                <a:tab pos="1219200" algn="l"/>
                <a:tab pos="1308100" algn="l"/>
              </a:tabLst>
            </a:pPr>
            <a:r>
              <a:rPr lang="en-US" altLang="zh-CN" dirty="0"/>
              <a:t>		</a:t>
            </a:r>
            <a:r>
              <a:rPr lang="en-US" altLang="zh-CN" sz="599" dirty="0">
                <a:solidFill>
                  <a:srgbClr val="231F20"/>
                </a:solidFill>
                <a:latin typeface="Arial" pitchFamily="18" charset="0"/>
                <a:cs typeface="Arial" pitchFamily="18" charset="0"/>
              </a:rPr>
              <a:t>use</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blue</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V-grooves</a:t>
            </a:r>
          </a:p>
          <a:p>
            <a:pPr>
              <a:lnSpc>
                <a:spcPts val="600"/>
              </a:lnSpc>
              <a:tabLst>
                <a:tab pos="1219200" algn="l"/>
                <a:tab pos="1308100" algn="l"/>
              </a:tabLst>
            </a:pPr>
            <a:r>
              <a:rPr lang="en-US" altLang="zh-CN" dirty="0"/>
              <a:t>	</a:t>
            </a:r>
            <a:r>
              <a:rPr lang="en-US" altLang="zh-CN" sz="599" dirty="0">
                <a:solidFill>
                  <a:srgbClr val="231F20"/>
                </a:solidFill>
                <a:latin typeface="Arial" pitchFamily="18" charset="0"/>
                <a:cs typeface="Arial" pitchFamily="18" charset="0"/>
              </a:rPr>
              <a:t>(Clamping</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on</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bare</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fiber)</a:t>
            </a:r>
          </a:p>
          <a:p>
            <a:pPr>
              <a:lnSpc>
                <a:spcPts val="1000"/>
              </a:lnSpc>
            </a:pPr>
            <a:endParaRPr lang="en-US" altLang="zh-CN" dirty="0"/>
          </a:p>
          <a:p>
            <a:pPr>
              <a:lnSpc>
                <a:spcPts val="1200"/>
              </a:lnSpc>
              <a:tabLst>
                <a:tab pos="1219200" algn="l"/>
                <a:tab pos="1308100" algn="l"/>
              </a:tabLst>
            </a:pPr>
            <a:r>
              <a:rPr lang="en-US" altLang="zh-CN" sz="699" dirty="0">
                <a:solidFill>
                  <a:srgbClr val="F58355"/>
                </a:solidFill>
                <a:latin typeface="Arial" pitchFamily="18" charset="0"/>
                <a:cs typeface="Arial" pitchFamily="18" charset="0"/>
              </a:rPr>
              <a:t>Important!</a:t>
            </a:r>
          </a:p>
          <a:p>
            <a:pPr>
              <a:lnSpc>
                <a:spcPts val="1000"/>
              </a:lnSpc>
              <a:tabLst>
                <a:tab pos="1219200" algn="l"/>
                <a:tab pos="1308100" algn="l"/>
              </a:tabLst>
            </a:pPr>
            <a:r>
              <a:rPr lang="en-US" altLang="zh-CN" sz="699" dirty="0">
                <a:solidFill>
                  <a:srgbClr val="F58355"/>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moment,</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must</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very</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careful</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ensure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they</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do</a:t>
            </a:r>
          </a:p>
          <a:p>
            <a:pPr>
              <a:lnSpc>
                <a:spcPts val="1000"/>
              </a:lnSpc>
              <a:tabLst>
                <a:tab pos="1219200" algn="l"/>
                <a:tab pos="1308100" algn="l"/>
              </a:tabLst>
            </a:pPr>
            <a:r>
              <a:rPr lang="en-US" altLang="zh-CN" sz="699" dirty="0">
                <a:solidFill>
                  <a:srgbClr val="F58355"/>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become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dirty</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again.(For</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example,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avoid</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putting</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them</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down</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dusty</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working</a:t>
            </a:r>
          </a:p>
          <a:p>
            <a:pPr>
              <a:lnSpc>
                <a:spcPts val="1000"/>
              </a:lnSpc>
              <a:tabLst>
                <a:tab pos="1219200" algn="l"/>
                <a:tab pos="1308100" algn="l"/>
              </a:tabLst>
            </a:pPr>
            <a:r>
              <a:rPr lang="en-US" altLang="zh-CN" sz="699" dirty="0">
                <a:solidFill>
                  <a:srgbClr val="F58355"/>
                </a:solidFill>
                <a:latin typeface="Arial" pitchFamily="18" charset="0"/>
                <a:cs typeface="Arial" pitchFamily="18" charset="0"/>
              </a:rPr>
              <a:t>surface,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even</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waving</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them</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around</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air).</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Also</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check</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V-grooves</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are</a:t>
            </a:r>
          </a:p>
          <a:p>
            <a:pPr>
              <a:lnSpc>
                <a:spcPts val="1000"/>
              </a:lnSpc>
              <a:tabLst>
                <a:tab pos="1219200" algn="l"/>
                <a:tab pos="1308100" algn="l"/>
              </a:tabLst>
            </a:pPr>
            <a:r>
              <a:rPr lang="en-US" altLang="zh-CN" sz="699" dirty="0">
                <a:solidFill>
                  <a:srgbClr val="F58355"/>
                </a:solidFill>
                <a:latin typeface="Arial" pitchFamily="18" charset="0"/>
                <a:cs typeface="Arial" pitchFamily="18" charset="0"/>
              </a:rPr>
              <a:t>clean,</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wipe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them</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clean.</a:t>
            </a:r>
          </a:p>
        </p:txBody>
      </p:sp>
      <p:sp>
        <p:nvSpPr>
          <p:cNvPr id="25" name="TextBox 1"/>
          <p:cNvSpPr txBox="1"/>
          <p:nvPr/>
        </p:nvSpPr>
        <p:spPr>
          <a:xfrm>
            <a:off x="1587500" y="3594100"/>
            <a:ext cx="457200" cy="152400"/>
          </a:xfrm>
          <a:prstGeom prst="rect">
            <a:avLst/>
          </a:prstGeom>
          <a:noFill/>
        </p:spPr>
        <p:txBody>
          <a:bodyPr wrap="none" lIns="0" tIns="0" rIns="0" rtlCol="0">
            <a:spAutoFit/>
          </a:bodyPr>
          <a:lstStyle/>
          <a:p>
            <a:pPr>
              <a:lnSpc>
                <a:spcPts val="600"/>
              </a:lnSpc>
              <a:tabLst/>
            </a:pPr>
            <a:r>
              <a:rPr lang="en-US" altLang="zh-CN" sz="499" dirty="0">
                <a:solidFill>
                  <a:srgbClr val="231F20"/>
                </a:solidFill>
                <a:latin typeface="Arial" pitchFamily="18" charset="0"/>
                <a:cs typeface="Arial" pitchFamily="18" charset="0"/>
              </a:rPr>
              <a:t>tight</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secondary</a:t>
            </a:r>
          </a:p>
          <a:p>
            <a:pPr>
              <a:lnSpc>
                <a:spcPts val="500"/>
              </a:lnSpc>
              <a:tabLst/>
            </a:pPr>
            <a:r>
              <a:rPr lang="en-US" altLang="zh-CN" sz="499" dirty="0">
                <a:solidFill>
                  <a:srgbClr val="231F20"/>
                </a:solidFill>
                <a:latin typeface="Arial" pitchFamily="18" charset="0"/>
                <a:cs typeface="Arial" pitchFamily="18" charset="0"/>
              </a:rPr>
              <a:t>coating</a:t>
            </a:r>
          </a:p>
        </p:txBody>
      </p:sp>
      <p:sp>
        <p:nvSpPr>
          <p:cNvPr id="27" name="Freeform 3"/>
          <p:cNvSpPr/>
          <p:nvPr/>
        </p:nvSpPr>
        <p:spPr>
          <a:xfrm>
            <a:off x="5454020" y="1920003"/>
            <a:ext cx="313576" cy="272085"/>
          </a:xfrm>
          <a:custGeom>
            <a:avLst/>
            <a:gdLst>
              <a:gd name="connsiteX0" fmla="*/ 0 w 313576"/>
              <a:gd name="connsiteY0" fmla="*/ 272085 h 272085"/>
              <a:gd name="connsiteX1" fmla="*/ 156800 w 313576"/>
              <a:gd name="connsiteY1" fmla="*/ 0 h 272085"/>
              <a:gd name="connsiteX2" fmla="*/ 313576 w 313576"/>
              <a:gd name="connsiteY2" fmla="*/ 272085 h 272085"/>
              <a:gd name="connsiteX3" fmla="*/ 0 w 313576"/>
              <a:gd name="connsiteY3" fmla="*/ 272085 h 272085"/>
            </a:gdLst>
            <a:ahLst/>
            <a:cxnLst>
              <a:cxn ang="0">
                <a:pos x="connsiteX0" y="connsiteY0"/>
              </a:cxn>
              <a:cxn ang="1">
                <a:pos x="connsiteX1" y="connsiteY1"/>
              </a:cxn>
              <a:cxn ang="2">
                <a:pos x="connsiteX2" y="connsiteY2"/>
              </a:cxn>
              <a:cxn ang="3">
                <a:pos x="connsiteX3" y="connsiteY3"/>
              </a:cxn>
            </a:cxnLst>
            <a:rect l="l" t="t" r="r" b="b"/>
            <a:pathLst>
              <a:path w="313576" h="272085">
                <a:moveTo>
                  <a:pt x="0" y="272085"/>
                </a:moveTo>
                <a:lnTo>
                  <a:pt x="156800" y="0"/>
                </a:lnTo>
                <a:lnTo>
                  <a:pt x="313576" y="272085"/>
                </a:lnTo>
                <a:lnTo>
                  <a:pt x="0" y="272085"/>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5447670" y="1913653"/>
            <a:ext cx="326276" cy="284785"/>
          </a:xfrm>
          <a:custGeom>
            <a:avLst/>
            <a:gdLst>
              <a:gd name="connsiteX0" fmla="*/ 6350 w 326276"/>
              <a:gd name="connsiteY0" fmla="*/ 278435 h 284785"/>
              <a:gd name="connsiteX1" fmla="*/ 163150 w 326276"/>
              <a:gd name="connsiteY1" fmla="*/ 6350 h 284785"/>
              <a:gd name="connsiteX2" fmla="*/ 319926 w 326276"/>
              <a:gd name="connsiteY2" fmla="*/ 278435 h 284785"/>
              <a:gd name="connsiteX3" fmla="*/ 6350 w 326276"/>
              <a:gd name="connsiteY3" fmla="*/ 278435 h 284785"/>
            </a:gdLst>
            <a:ahLst/>
            <a:cxnLst>
              <a:cxn ang="0">
                <a:pos x="connsiteX0" y="connsiteY0"/>
              </a:cxn>
              <a:cxn ang="1">
                <a:pos x="connsiteX1" y="connsiteY1"/>
              </a:cxn>
              <a:cxn ang="2">
                <a:pos x="connsiteX2" y="connsiteY2"/>
              </a:cxn>
              <a:cxn ang="3">
                <a:pos x="connsiteX3" y="connsiteY3"/>
              </a:cxn>
            </a:cxnLst>
            <a:rect l="l" t="t" r="r" b="b"/>
            <a:pathLst>
              <a:path w="326276" h="284785">
                <a:moveTo>
                  <a:pt x="6350" y="278435"/>
                </a:moveTo>
                <a:lnTo>
                  <a:pt x="163150" y="6350"/>
                </a:lnTo>
                <a:lnTo>
                  <a:pt x="319926" y="278435"/>
                </a:lnTo>
                <a:lnTo>
                  <a:pt x="6350" y="278435"/>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5588548" y="2009090"/>
            <a:ext cx="44525" cy="103025"/>
          </a:xfrm>
          <a:custGeom>
            <a:avLst/>
            <a:gdLst>
              <a:gd name="connsiteX0" fmla="*/ 0 w 44525"/>
              <a:gd name="connsiteY0" fmla="*/ 0 h 103025"/>
              <a:gd name="connsiteX1" fmla="*/ 44525 w 44525"/>
              <a:gd name="connsiteY1" fmla="*/ 0 h 103025"/>
              <a:gd name="connsiteX2" fmla="*/ 44525 w 44525"/>
              <a:gd name="connsiteY2" fmla="*/ 34236 h 103025"/>
              <a:gd name="connsiteX3" fmla="*/ 35908 w 44525"/>
              <a:gd name="connsiteY3" fmla="*/ 103025 h 103025"/>
              <a:gd name="connsiteX4" fmla="*/ 8388 w 44525"/>
              <a:gd name="connsiteY4" fmla="*/ 103025 h 103025"/>
              <a:gd name="connsiteX5" fmla="*/ 0 w 44525"/>
              <a:gd name="connsiteY5" fmla="*/ 34236 h 103025"/>
              <a:gd name="connsiteX6" fmla="*/ 0 w 44525"/>
              <a:gd name="connsiteY6" fmla="*/ 0 h 1030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44525" h="103025">
                <a:moveTo>
                  <a:pt x="0" y="0"/>
                </a:moveTo>
                <a:lnTo>
                  <a:pt x="44525" y="0"/>
                </a:lnTo>
                <a:lnTo>
                  <a:pt x="44525" y="34236"/>
                </a:lnTo>
                <a:lnTo>
                  <a:pt x="35908" y="103025"/>
                </a:lnTo>
                <a:lnTo>
                  <a:pt x="8388" y="103025"/>
                </a:lnTo>
                <a:lnTo>
                  <a:pt x="0" y="34236"/>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5590081" y="2122575"/>
            <a:ext cx="41547" cy="36800"/>
          </a:xfrm>
          <a:custGeom>
            <a:avLst/>
            <a:gdLst>
              <a:gd name="connsiteX0" fmla="*/ 0 w 41547"/>
              <a:gd name="connsiteY0" fmla="*/ 18400 h 36800"/>
              <a:gd name="connsiteX1" fmla="*/ 41547 w 41547"/>
              <a:gd name="connsiteY1" fmla="*/ 18400 h 36800"/>
            </a:gdLst>
            <a:ahLst/>
            <a:cxnLst>
              <a:cxn ang="0">
                <a:pos x="connsiteX0" y="connsiteY0"/>
              </a:cxn>
              <a:cxn ang="1">
                <a:pos x="connsiteX1" y="connsiteY1"/>
              </a:cxn>
            </a:cxnLst>
            <a:rect l="l" t="t" r="r" b="b"/>
            <a:pathLst>
              <a:path w="41547" h="36800">
                <a:moveTo>
                  <a:pt x="0" y="18400"/>
                </a:moveTo>
                <a:lnTo>
                  <a:pt x="41547" y="18400"/>
                </a:lnTo>
              </a:path>
            </a:pathLst>
          </a:custGeom>
          <a:ln w="381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6226695" y="3444653"/>
            <a:ext cx="1431784" cy="816168"/>
          </a:xfrm>
          <a:custGeom>
            <a:avLst/>
            <a:gdLst>
              <a:gd name="connsiteX0" fmla="*/ 1431784 w 1431784"/>
              <a:gd name="connsiteY0" fmla="*/ 790209 h 816168"/>
              <a:gd name="connsiteX1" fmla="*/ 1405860 w 1431784"/>
              <a:gd name="connsiteY1" fmla="*/ 816168 h 816168"/>
              <a:gd name="connsiteX2" fmla="*/ 25911 w 1431784"/>
              <a:gd name="connsiteY2" fmla="*/ 816168 h 816168"/>
              <a:gd name="connsiteX3" fmla="*/ 0 w 1431784"/>
              <a:gd name="connsiteY3" fmla="*/ 790209 h 816168"/>
              <a:gd name="connsiteX4" fmla="*/ 0 w 1431784"/>
              <a:gd name="connsiteY4" fmla="*/ 25972 h 816168"/>
              <a:gd name="connsiteX5" fmla="*/ 25911 w 1431784"/>
              <a:gd name="connsiteY5" fmla="*/ 0 h 816168"/>
              <a:gd name="connsiteX6" fmla="*/ 1405860 w 1431784"/>
              <a:gd name="connsiteY6" fmla="*/ 0 h 816168"/>
              <a:gd name="connsiteX7" fmla="*/ 1431784 w 1431784"/>
              <a:gd name="connsiteY7" fmla="*/ 25972 h 816168"/>
              <a:gd name="connsiteX8" fmla="*/ 1431784 w 1431784"/>
              <a:gd name="connsiteY8" fmla="*/ 790209 h 8161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431784" h="816168">
                <a:moveTo>
                  <a:pt x="1431784" y="790209"/>
                </a:moveTo>
                <a:cubicBezTo>
                  <a:pt x="1431784" y="804540"/>
                  <a:pt x="1420178" y="816168"/>
                  <a:pt x="1405860" y="816168"/>
                </a:cubicBezTo>
                <a:lnTo>
                  <a:pt x="25911" y="816168"/>
                </a:lnTo>
                <a:cubicBezTo>
                  <a:pt x="11619" y="816168"/>
                  <a:pt x="0" y="804540"/>
                  <a:pt x="0" y="790209"/>
                </a:cubicBezTo>
                <a:lnTo>
                  <a:pt x="0" y="25972"/>
                </a:lnTo>
                <a:cubicBezTo>
                  <a:pt x="0" y="11627"/>
                  <a:pt x="11619" y="0"/>
                  <a:pt x="25911" y="0"/>
                </a:cubicBezTo>
                <a:lnTo>
                  <a:pt x="1405860" y="0"/>
                </a:lnTo>
                <a:cubicBezTo>
                  <a:pt x="1420178" y="0"/>
                  <a:pt x="1431784" y="11627"/>
                  <a:pt x="1431784" y="25972"/>
                </a:cubicBezTo>
                <a:lnTo>
                  <a:pt x="1431784" y="790209"/>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6220345" y="3438303"/>
            <a:ext cx="1444484" cy="828868"/>
          </a:xfrm>
          <a:custGeom>
            <a:avLst/>
            <a:gdLst>
              <a:gd name="connsiteX0" fmla="*/ 1438134 w 1444484"/>
              <a:gd name="connsiteY0" fmla="*/ 796559 h 828868"/>
              <a:gd name="connsiteX1" fmla="*/ 1412210 w 1444484"/>
              <a:gd name="connsiteY1" fmla="*/ 822518 h 828868"/>
              <a:gd name="connsiteX2" fmla="*/ 32261 w 1444484"/>
              <a:gd name="connsiteY2" fmla="*/ 822518 h 828868"/>
              <a:gd name="connsiteX3" fmla="*/ 6350 w 1444484"/>
              <a:gd name="connsiteY3" fmla="*/ 796559 h 828868"/>
              <a:gd name="connsiteX4" fmla="*/ 6350 w 1444484"/>
              <a:gd name="connsiteY4" fmla="*/ 32322 h 828868"/>
              <a:gd name="connsiteX5" fmla="*/ 32261 w 1444484"/>
              <a:gd name="connsiteY5" fmla="*/ 6350 h 828868"/>
              <a:gd name="connsiteX6" fmla="*/ 1412210 w 1444484"/>
              <a:gd name="connsiteY6" fmla="*/ 6350 h 828868"/>
              <a:gd name="connsiteX7" fmla="*/ 1438134 w 1444484"/>
              <a:gd name="connsiteY7" fmla="*/ 32322 h 828868"/>
              <a:gd name="connsiteX8" fmla="*/ 1438134 w 1444484"/>
              <a:gd name="connsiteY8" fmla="*/ 796559 h 8288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444484" h="828868">
                <a:moveTo>
                  <a:pt x="1438134" y="796559"/>
                </a:moveTo>
                <a:cubicBezTo>
                  <a:pt x="1438134" y="810890"/>
                  <a:pt x="1426528" y="822518"/>
                  <a:pt x="1412210" y="822518"/>
                </a:cubicBezTo>
                <a:lnTo>
                  <a:pt x="32261" y="822518"/>
                </a:lnTo>
                <a:cubicBezTo>
                  <a:pt x="17969" y="822518"/>
                  <a:pt x="6350" y="810890"/>
                  <a:pt x="6350" y="796559"/>
                </a:cubicBezTo>
                <a:lnTo>
                  <a:pt x="6350" y="32322"/>
                </a:lnTo>
                <a:cubicBezTo>
                  <a:pt x="6350" y="17977"/>
                  <a:pt x="17969" y="6350"/>
                  <a:pt x="32261" y="6350"/>
                </a:cubicBezTo>
                <a:lnTo>
                  <a:pt x="1412210" y="6350"/>
                </a:lnTo>
                <a:cubicBezTo>
                  <a:pt x="1426528" y="6350"/>
                  <a:pt x="1438134" y="17977"/>
                  <a:pt x="1438134" y="32322"/>
                </a:cubicBezTo>
                <a:lnTo>
                  <a:pt x="1438134" y="79655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Freeform 3"/>
          <p:cNvSpPr/>
          <p:nvPr/>
        </p:nvSpPr>
        <p:spPr>
          <a:xfrm>
            <a:off x="6271328" y="3573027"/>
            <a:ext cx="1338781" cy="495426"/>
          </a:xfrm>
          <a:custGeom>
            <a:avLst/>
            <a:gdLst>
              <a:gd name="connsiteX0" fmla="*/ 1338781 w 1338781"/>
              <a:gd name="connsiteY0" fmla="*/ 495426 h 495426"/>
              <a:gd name="connsiteX1" fmla="*/ 0 w 1338781"/>
              <a:gd name="connsiteY1" fmla="*/ 495426 h 495426"/>
              <a:gd name="connsiteX2" fmla="*/ 0 w 1338781"/>
              <a:gd name="connsiteY2" fmla="*/ 0 h 495426"/>
              <a:gd name="connsiteX3" fmla="*/ 1338781 w 1338781"/>
              <a:gd name="connsiteY3" fmla="*/ 0 h 495426"/>
              <a:gd name="connsiteX4" fmla="*/ 1338781 w 1338781"/>
              <a:gd name="connsiteY4" fmla="*/ 495426 h 49542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38781" h="495426">
                <a:moveTo>
                  <a:pt x="1338781" y="495426"/>
                </a:moveTo>
                <a:lnTo>
                  <a:pt x="0" y="495426"/>
                </a:lnTo>
                <a:lnTo>
                  <a:pt x="0" y="0"/>
                </a:lnTo>
                <a:lnTo>
                  <a:pt x="1338781" y="0"/>
                </a:lnTo>
                <a:lnTo>
                  <a:pt x="1338781" y="495426"/>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6641387" y="3894953"/>
            <a:ext cx="36048" cy="36927"/>
          </a:xfrm>
          <a:custGeom>
            <a:avLst/>
            <a:gdLst>
              <a:gd name="connsiteX0" fmla="*/ 36048 w 36048"/>
              <a:gd name="connsiteY0" fmla="*/ 21491 h 36927"/>
              <a:gd name="connsiteX1" fmla="*/ 0 w 36048"/>
              <a:gd name="connsiteY1" fmla="*/ 36927 h 36927"/>
              <a:gd name="connsiteX2" fmla="*/ 0 w 36048"/>
              <a:gd name="connsiteY2" fmla="*/ 30262 h 36927"/>
              <a:gd name="connsiteX3" fmla="*/ 28547 w 36048"/>
              <a:gd name="connsiteY3" fmla="*/ 18406 h 36927"/>
              <a:gd name="connsiteX4" fmla="*/ 0 w 36048"/>
              <a:gd name="connsiteY4" fmla="*/ 6689 h 36927"/>
              <a:gd name="connsiteX5" fmla="*/ 0 w 36048"/>
              <a:gd name="connsiteY5" fmla="*/ 0 h 36927"/>
              <a:gd name="connsiteX6" fmla="*/ 36048 w 36048"/>
              <a:gd name="connsiteY6" fmla="*/ 15245 h 36927"/>
              <a:gd name="connsiteX7" fmla="*/ 36048 w 36048"/>
              <a:gd name="connsiteY7" fmla="*/ 21491 h 369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6048" h="36927">
                <a:moveTo>
                  <a:pt x="36048" y="21491"/>
                </a:moveTo>
                <a:lnTo>
                  <a:pt x="0" y="36927"/>
                </a:lnTo>
                <a:lnTo>
                  <a:pt x="0" y="30262"/>
                </a:lnTo>
                <a:lnTo>
                  <a:pt x="28547" y="18406"/>
                </a:lnTo>
                <a:lnTo>
                  <a:pt x="0" y="6689"/>
                </a:lnTo>
                <a:lnTo>
                  <a:pt x="0" y="0"/>
                </a:lnTo>
                <a:lnTo>
                  <a:pt x="36048" y="15245"/>
                </a:lnTo>
                <a:lnTo>
                  <a:pt x="36048" y="21491"/>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6641425" y="3934635"/>
            <a:ext cx="35934" cy="6207"/>
          </a:xfrm>
          <a:custGeom>
            <a:avLst/>
            <a:gdLst>
              <a:gd name="connsiteX0" fmla="*/ 0 w 35934"/>
              <a:gd name="connsiteY0" fmla="*/ 3103 h 6207"/>
              <a:gd name="connsiteX1" fmla="*/ 35934 w 35934"/>
              <a:gd name="connsiteY1" fmla="*/ 3103 h 6207"/>
            </a:gdLst>
            <a:ahLst/>
            <a:cxnLst>
              <a:cxn ang="0">
                <a:pos x="connsiteX0" y="connsiteY0"/>
              </a:cxn>
              <a:cxn ang="1">
                <a:pos x="connsiteX1" y="connsiteY1"/>
              </a:cxn>
            </a:cxnLst>
            <a:rect l="l" t="t" r="r" b="b"/>
            <a:pathLst>
              <a:path w="35934" h="6207">
                <a:moveTo>
                  <a:pt x="0" y="3103"/>
                </a:moveTo>
                <a:lnTo>
                  <a:pt x="35934" y="3103"/>
                </a:lnTo>
              </a:path>
            </a:pathLst>
          </a:custGeom>
          <a:ln w="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Freeform 3"/>
          <p:cNvSpPr/>
          <p:nvPr/>
        </p:nvSpPr>
        <p:spPr>
          <a:xfrm>
            <a:off x="6688536" y="3890045"/>
            <a:ext cx="20045" cy="54736"/>
          </a:xfrm>
          <a:custGeom>
            <a:avLst/>
            <a:gdLst>
              <a:gd name="connsiteX0" fmla="*/ 20045 w 20045"/>
              <a:gd name="connsiteY0" fmla="*/ 54736 h 54736"/>
              <a:gd name="connsiteX1" fmla="*/ 13367 w 20045"/>
              <a:gd name="connsiteY1" fmla="*/ 54736 h 54736"/>
              <a:gd name="connsiteX2" fmla="*/ 13367 w 20045"/>
              <a:gd name="connsiteY2" fmla="*/ 12084 h 54736"/>
              <a:gd name="connsiteX3" fmla="*/ 7032 w 20045"/>
              <a:gd name="connsiteY3" fmla="*/ 16692 h 54736"/>
              <a:gd name="connsiteX4" fmla="*/ 0 w 20045"/>
              <a:gd name="connsiteY4" fmla="*/ 20145 h 54736"/>
              <a:gd name="connsiteX5" fmla="*/ 0 w 20045"/>
              <a:gd name="connsiteY5" fmla="*/ 13684 h 54736"/>
              <a:gd name="connsiteX6" fmla="*/ 9794 w 20045"/>
              <a:gd name="connsiteY6" fmla="*/ 7286 h 54736"/>
              <a:gd name="connsiteX7" fmla="*/ 15737 w 20045"/>
              <a:gd name="connsiteY7" fmla="*/ 0 h 54736"/>
              <a:gd name="connsiteX8" fmla="*/ 20045 w 20045"/>
              <a:gd name="connsiteY8" fmla="*/ 0 h 54736"/>
              <a:gd name="connsiteX9" fmla="*/ 20045 w 20045"/>
              <a:gd name="connsiteY9" fmla="*/ 54736 h 547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0045" h="54736">
                <a:moveTo>
                  <a:pt x="20045" y="54736"/>
                </a:moveTo>
                <a:lnTo>
                  <a:pt x="13367" y="54736"/>
                </a:lnTo>
                <a:lnTo>
                  <a:pt x="13367" y="12084"/>
                </a:lnTo>
                <a:cubicBezTo>
                  <a:pt x="11758" y="13620"/>
                  <a:pt x="9642" y="15156"/>
                  <a:pt x="7032" y="16692"/>
                </a:cubicBezTo>
                <a:cubicBezTo>
                  <a:pt x="4422" y="18228"/>
                  <a:pt x="2077" y="19383"/>
                  <a:pt x="0" y="20145"/>
                </a:cubicBezTo>
                <a:lnTo>
                  <a:pt x="0" y="13684"/>
                </a:lnTo>
                <a:cubicBezTo>
                  <a:pt x="3737" y="11919"/>
                  <a:pt x="7006" y="9787"/>
                  <a:pt x="9794" y="7286"/>
                </a:cubicBezTo>
                <a:cubicBezTo>
                  <a:pt x="12594" y="4772"/>
                  <a:pt x="14571" y="2348"/>
                  <a:pt x="15737" y="0"/>
                </a:cubicBezTo>
                <a:lnTo>
                  <a:pt x="20045" y="0"/>
                </a:lnTo>
                <a:lnTo>
                  <a:pt x="20045" y="54736"/>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6769831" y="3904389"/>
            <a:ext cx="53419" cy="40392"/>
          </a:xfrm>
          <a:custGeom>
            <a:avLst/>
            <a:gdLst>
              <a:gd name="connsiteX0" fmla="*/ 0 w 53419"/>
              <a:gd name="connsiteY0" fmla="*/ 40392 h 40392"/>
              <a:gd name="connsiteX1" fmla="*/ 0 w 53419"/>
              <a:gd name="connsiteY1" fmla="*/ 901 h 40392"/>
              <a:gd name="connsiteX2" fmla="*/ 5980 w 53419"/>
              <a:gd name="connsiteY2" fmla="*/ 901 h 40392"/>
              <a:gd name="connsiteX3" fmla="*/ 5980 w 53419"/>
              <a:gd name="connsiteY3" fmla="*/ 6436 h 40392"/>
              <a:gd name="connsiteX4" fmla="*/ 10909 w 53419"/>
              <a:gd name="connsiteY4" fmla="*/ 1764 h 40392"/>
              <a:gd name="connsiteX5" fmla="*/ 17929 w 53419"/>
              <a:gd name="connsiteY5" fmla="*/ 0 h 40392"/>
              <a:gd name="connsiteX6" fmla="*/ 25113 w 53419"/>
              <a:gd name="connsiteY6" fmla="*/ 1828 h 40392"/>
              <a:gd name="connsiteX7" fmla="*/ 29066 w 53419"/>
              <a:gd name="connsiteY7" fmla="*/ 6918 h 40392"/>
              <a:gd name="connsiteX8" fmla="*/ 41243 w 53419"/>
              <a:gd name="connsiteY8" fmla="*/ 0 h 40392"/>
              <a:gd name="connsiteX9" fmla="*/ 50264 w 53419"/>
              <a:gd name="connsiteY9" fmla="*/ 3249 h 40392"/>
              <a:gd name="connsiteX10" fmla="*/ 53419 w 53419"/>
              <a:gd name="connsiteY10" fmla="*/ 13278 h 40392"/>
              <a:gd name="connsiteX11" fmla="*/ 53419 w 53419"/>
              <a:gd name="connsiteY11" fmla="*/ 40392 h 40392"/>
              <a:gd name="connsiteX12" fmla="*/ 46767 w 53419"/>
              <a:gd name="connsiteY12" fmla="*/ 40392 h 40392"/>
              <a:gd name="connsiteX13" fmla="*/ 46767 w 53419"/>
              <a:gd name="connsiteY13" fmla="*/ 15512 h 40392"/>
              <a:gd name="connsiteX14" fmla="*/ 46121 w 53419"/>
              <a:gd name="connsiteY14" fmla="*/ 9723 h 40392"/>
              <a:gd name="connsiteX15" fmla="*/ 43764 w 53419"/>
              <a:gd name="connsiteY15" fmla="*/ 6880 h 40392"/>
              <a:gd name="connsiteX16" fmla="*/ 39760 w 53419"/>
              <a:gd name="connsiteY16" fmla="*/ 5801 h 40392"/>
              <a:gd name="connsiteX17" fmla="*/ 32855 w 53419"/>
              <a:gd name="connsiteY17" fmla="*/ 8581 h 40392"/>
              <a:gd name="connsiteX18" fmla="*/ 30105 w 53419"/>
              <a:gd name="connsiteY18" fmla="*/ 17441 h 40392"/>
              <a:gd name="connsiteX19" fmla="*/ 30105 w 53419"/>
              <a:gd name="connsiteY19" fmla="*/ 40392 h 40392"/>
              <a:gd name="connsiteX20" fmla="*/ 23428 w 53419"/>
              <a:gd name="connsiteY20" fmla="*/ 40392 h 40392"/>
              <a:gd name="connsiteX21" fmla="*/ 23428 w 53419"/>
              <a:gd name="connsiteY21" fmla="*/ 14738 h 40392"/>
              <a:gd name="connsiteX22" fmla="*/ 21793 w 53419"/>
              <a:gd name="connsiteY22" fmla="*/ 8035 h 40392"/>
              <a:gd name="connsiteX23" fmla="*/ 16446 w 53419"/>
              <a:gd name="connsiteY23" fmla="*/ 5801 h 40392"/>
              <a:gd name="connsiteX24" fmla="*/ 11226 w 53419"/>
              <a:gd name="connsiteY24" fmla="*/ 7299 h 40392"/>
              <a:gd name="connsiteX25" fmla="*/ 7754 w 53419"/>
              <a:gd name="connsiteY25" fmla="*/ 11640 h 40392"/>
              <a:gd name="connsiteX26" fmla="*/ 6677 w 53419"/>
              <a:gd name="connsiteY26" fmla="*/ 19904 h 40392"/>
              <a:gd name="connsiteX27" fmla="*/ 6677 w 53419"/>
              <a:gd name="connsiteY27" fmla="*/ 40392 h 40392"/>
              <a:gd name="connsiteX28" fmla="*/ 0 w 53419"/>
              <a:gd name="connsiteY28" fmla="*/ 40392 h 403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53419" h="40392">
                <a:moveTo>
                  <a:pt x="0" y="40392"/>
                </a:moveTo>
                <a:lnTo>
                  <a:pt x="0" y="901"/>
                </a:lnTo>
                <a:lnTo>
                  <a:pt x="5980" y="901"/>
                </a:lnTo>
                <a:lnTo>
                  <a:pt x="5980" y="6436"/>
                </a:lnTo>
                <a:cubicBezTo>
                  <a:pt x="7209" y="4506"/>
                  <a:pt x="8856" y="2957"/>
                  <a:pt x="10909" y="1764"/>
                </a:cubicBezTo>
                <a:cubicBezTo>
                  <a:pt x="12962" y="596"/>
                  <a:pt x="15306" y="0"/>
                  <a:pt x="17929" y="0"/>
                </a:cubicBezTo>
                <a:cubicBezTo>
                  <a:pt x="20843" y="0"/>
                  <a:pt x="23250" y="609"/>
                  <a:pt x="25113" y="1828"/>
                </a:cubicBezTo>
                <a:cubicBezTo>
                  <a:pt x="26976" y="3046"/>
                  <a:pt x="28293" y="4734"/>
                  <a:pt x="29066" y="6918"/>
                </a:cubicBezTo>
                <a:cubicBezTo>
                  <a:pt x="32183" y="2310"/>
                  <a:pt x="36238" y="0"/>
                  <a:pt x="41243" y="0"/>
                </a:cubicBezTo>
                <a:cubicBezTo>
                  <a:pt x="45158" y="0"/>
                  <a:pt x="48161" y="1091"/>
                  <a:pt x="50264" y="3249"/>
                </a:cubicBezTo>
                <a:cubicBezTo>
                  <a:pt x="52368" y="5433"/>
                  <a:pt x="53419" y="8771"/>
                  <a:pt x="53419" y="13278"/>
                </a:cubicBezTo>
                <a:lnTo>
                  <a:pt x="53419" y="40392"/>
                </a:lnTo>
                <a:lnTo>
                  <a:pt x="46767" y="40392"/>
                </a:lnTo>
                <a:lnTo>
                  <a:pt x="46767" y="15512"/>
                </a:lnTo>
                <a:cubicBezTo>
                  <a:pt x="46767" y="12834"/>
                  <a:pt x="46552" y="10917"/>
                  <a:pt x="46121" y="9723"/>
                </a:cubicBezTo>
                <a:cubicBezTo>
                  <a:pt x="45690" y="8556"/>
                  <a:pt x="44905" y="7603"/>
                  <a:pt x="43764" y="6880"/>
                </a:cubicBezTo>
                <a:cubicBezTo>
                  <a:pt x="42624" y="6169"/>
                  <a:pt x="41293" y="5801"/>
                  <a:pt x="39760" y="5801"/>
                </a:cubicBezTo>
                <a:cubicBezTo>
                  <a:pt x="36985" y="5801"/>
                  <a:pt x="34679" y="6740"/>
                  <a:pt x="32855" y="8581"/>
                </a:cubicBezTo>
                <a:cubicBezTo>
                  <a:pt x="31018" y="10434"/>
                  <a:pt x="30105" y="13379"/>
                  <a:pt x="30105" y="17441"/>
                </a:cubicBezTo>
                <a:lnTo>
                  <a:pt x="30105" y="40392"/>
                </a:lnTo>
                <a:lnTo>
                  <a:pt x="23428" y="40392"/>
                </a:lnTo>
                <a:lnTo>
                  <a:pt x="23428" y="14738"/>
                </a:lnTo>
                <a:cubicBezTo>
                  <a:pt x="23428" y="11755"/>
                  <a:pt x="22883" y="9520"/>
                  <a:pt x="21793" y="8035"/>
                </a:cubicBezTo>
                <a:cubicBezTo>
                  <a:pt x="20703" y="6550"/>
                  <a:pt x="18917" y="5801"/>
                  <a:pt x="16446" y="5801"/>
                </a:cubicBezTo>
                <a:cubicBezTo>
                  <a:pt x="14571" y="5801"/>
                  <a:pt x="12822" y="6296"/>
                  <a:pt x="11226" y="7299"/>
                </a:cubicBezTo>
                <a:cubicBezTo>
                  <a:pt x="9629" y="8289"/>
                  <a:pt x="8476" y="9736"/>
                  <a:pt x="7754" y="11640"/>
                </a:cubicBezTo>
                <a:cubicBezTo>
                  <a:pt x="7044" y="13557"/>
                  <a:pt x="6677" y="16312"/>
                  <a:pt x="6677" y="19904"/>
                </a:cubicBezTo>
                <a:lnTo>
                  <a:pt x="6677" y="40392"/>
                </a:lnTo>
                <a:lnTo>
                  <a:pt x="0" y="4039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6833160" y="3904389"/>
            <a:ext cx="53419" cy="40392"/>
          </a:xfrm>
          <a:custGeom>
            <a:avLst/>
            <a:gdLst>
              <a:gd name="connsiteX0" fmla="*/ 0 w 53419"/>
              <a:gd name="connsiteY0" fmla="*/ 40392 h 40392"/>
              <a:gd name="connsiteX1" fmla="*/ 0 w 53419"/>
              <a:gd name="connsiteY1" fmla="*/ 901 h 40392"/>
              <a:gd name="connsiteX2" fmla="*/ 5980 w 53419"/>
              <a:gd name="connsiteY2" fmla="*/ 901 h 40392"/>
              <a:gd name="connsiteX3" fmla="*/ 5980 w 53419"/>
              <a:gd name="connsiteY3" fmla="*/ 6436 h 40392"/>
              <a:gd name="connsiteX4" fmla="*/ 10909 w 53419"/>
              <a:gd name="connsiteY4" fmla="*/ 1764 h 40392"/>
              <a:gd name="connsiteX5" fmla="*/ 17929 w 53419"/>
              <a:gd name="connsiteY5" fmla="*/ 0 h 40392"/>
              <a:gd name="connsiteX6" fmla="*/ 25113 w 53419"/>
              <a:gd name="connsiteY6" fmla="*/ 1828 h 40392"/>
              <a:gd name="connsiteX7" fmla="*/ 29066 w 53419"/>
              <a:gd name="connsiteY7" fmla="*/ 6918 h 40392"/>
              <a:gd name="connsiteX8" fmla="*/ 41243 w 53419"/>
              <a:gd name="connsiteY8" fmla="*/ 0 h 40392"/>
              <a:gd name="connsiteX9" fmla="*/ 50264 w 53419"/>
              <a:gd name="connsiteY9" fmla="*/ 3249 h 40392"/>
              <a:gd name="connsiteX10" fmla="*/ 53419 w 53419"/>
              <a:gd name="connsiteY10" fmla="*/ 13278 h 40392"/>
              <a:gd name="connsiteX11" fmla="*/ 53419 w 53419"/>
              <a:gd name="connsiteY11" fmla="*/ 40392 h 40392"/>
              <a:gd name="connsiteX12" fmla="*/ 46767 w 53419"/>
              <a:gd name="connsiteY12" fmla="*/ 40392 h 40392"/>
              <a:gd name="connsiteX13" fmla="*/ 46767 w 53419"/>
              <a:gd name="connsiteY13" fmla="*/ 15512 h 40392"/>
              <a:gd name="connsiteX14" fmla="*/ 46121 w 53419"/>
              <a:gd name="connsiteY14" fmla="*/ 9723 h 40392"/>
              <a:gd name="connsiteX15" fmla="*/ 43764 w 53419"/>
              <a:gd name="connsiteY15" fmla="*/ 6880 h 40392"/>
              <a:gd name="connsiteX16" fmla="*/ 39760 w 53419"/>
              <a:gd name="connsiteY16" fmla="*/ 5801 h 40392"/>
              <a:gd name="connsiteX17" fmla="*/ 32855 w 53419"/>
              <a:gd name="connsiteY17" fmla="*/ 8581 h 40392"/>
              <a:gd name="connsiteX18" fmla="*/ 30105 w 53419"/>
              <a:gd name="connsiteY18" fmla="*/ 17441 h 40392"/>
              <a:gd name="connsiteX19" fmla="*/ 30105 w 53419"/>
              <a:gd name="connsiteY19" fmla="*/ 40392 h 40392"/>
              <a:gd name="connsiteX20" fmla="*/ 23428 w 53419"/>
              <a:gd name="connsiteY20" fmla="*/ 40392 h 40392"/>
              <a:gd name="connsiteX21" fmla="*/ 23428 w 53419"/>
              <a:gd name="connsiteY21" fmla="*/ 14738 h 40392"/>
              <a:gd name="connsiteX22" fmla="*/ 21793 w 53419"/>
              <a:gd name="connsiteY22" fmla="*/ 8035 h 40392"/>
              <a:gd name="connsiteX23" fmla="*/ 16446 w 53419"/>
              <a:gd name="connsiteY23" fmla="*/ 5801 h 40392"/>
              <a:gd name="connsiteX24" fmla="*/ 11226 w 53419"/>
              <a:gd name="connsiteY24" fmla="*/ 7299 h 40392"/>
              <a:gd name="connsiteX25" fmla="*/ 7754 w 53419"/>
              <a:gd name="connsiteY25" fmla="*/ 11640 h 40392"/>
              <a:gd name="connsiteX26" fmla="*/ 6677 w 53419"/>
              <a:gd name="connsiteY26" fmla="*/ 19904 h 40392"/>
              <a:gd name="connsiteX27" fmla="*/ 6677 w 53419"/>
              <a:gd name="connsiteY27" fmla="*/ 40392 h 40392"/>
              <a:gd name="connsiteX28" fmla="*/ 0 w 53419"/>
              <a:gd name="connsiteY28" fmla="*/ 40392 h 403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53419" h="40392">
                <a:moveTo>
                  <a:pt x="0" y="40392"/>
                </a:moveTo>
                <a:lnTo>
                  <a:pt x="0" y="901"/>
                </a:lnTo>
                <a:lnTo>
                  <a:pt x="5980" y="901"/>
                </a:lnTo>
                <a:lnTo>
                  <a:pt x="5980" y="6436"/>
                </a:lnTo>
                <a:cubicBezTo>
                  <a:pt x="7209" y="4506"/>
                  <a:pt x="8856" y="2957"/>
                  <a:pt x="10909" y="1764"/>
                </a:cubicBezTo>
                <a:cubicBezTo>
                  <a:pt x="12962" y="596"/>
                  <a:pt x="15306" y="0"/>
                  <a:pt x="17929" y="0"/>
                </a:cubicBezTo>
                <a:cubicBezTo>
                  <a:pt x="20856" y="0"/>
                  <a:pt x="23250" y="609"/>
                  <a:pt x="25113" y="1828"/>
                </a:cubicBezTo>
                <a:cubicBezTo>
                  <a:pt x="26976" y="3046"/>
                  <a:pt x="28293" y="4734"/>
                  <a:pt x="29066" y="6918"/>
                </a:cubicBezTo>
                <a:cubicBezTo>
                  <a:pt x="32183" y="2310"/>
                  <a:pt x="36238" y="0"/>
                  <a:pt x="41243" y="0"/>
                </a:cubicBezTo>
                <a:cubicBezTo>
                  <a:pt x="45158" y="0"/>
                  <a:pt x="48161" y="1091"/>
                  <a:pt x="50264" y="3249"/>
                </a:cubicBezTo>
                <a:cubicBezTo>
                  <a:pt x="52368" y="5433"/>
                  <a:pt x="53419" y="8771"/>
                  <a:pt x="53419" y="13278"/>
                </a:cubicBezTo>
                <a:lnTo>
                  <a:pt x="53419" y="40392"/>
                </a:lnTo>
                <a:lnTo>
                  <a:pt x="46767" y="40392"/>
                </a:lnTo>
                <a:lnTo>
                  <a:pt x="46767" y="15512"/>
                </a:lnTo>
                <a:cubicBezTo>
                  <a:pt x="46767" y="12834"/>
                  <a:pt x="46552" y="10917"/>
                  <a:pt x="46121" y="9723"/>
                </a:cubicBezTo>
                <a:cubicBezTo>
                  <a:pt x="45690" y="8556"/>
                  <a:pt x="44905" y="7603"/>
                  <a:pt x="43764" y="6880"/>
                </a:cubicBezTo>
                <a:cubicBezTo>
                  <a:pt x="42624" y="6169"/>
                  <a:pt x="41293" y="5801"/>
                  <a:pt x="39760" y="5801"/>
                </a:cubicBezTo>
                <a:cubicBezTo>
                  <a:pt x="36985" y="5801"/>
                  <a:pt x="34679" y="6740"/>
                  <a:pt x="32855" y="8581"/>
                </a:cubicBezTo>
                <a:cubicBezTo>
                  <a:pt x="31018" y="10434"/>
                  <a:pt x="30105" y="13379"/>
                  <a:pt x="30105" y="17441"/>
                </a:cubicBezTo>
                <a:lnTo>
                  <a:pt x="30105" y="40392"/>
                </a:lnTo>
                <a:lnTo>
                  <a:pt x="23428" y="40392"/>
                </a:lnTo>
                <a:lnTo>
                  <a:pt x="23428" y="14738"/>
                </a:lnTo>
                <a:cubicBezTo>
                  <a:pt x="23428" y="11755"/>
                  <a:pt x="22883" y="9520"/>
                  <a:pt x="21793" y="8035"/>
                </a:cubicBezTo>
                <a:cubicBezTo>
                  <a:pt x="20703" y="6550"/>
                  <a:pt x="18917" y="5801"/>
                  <a:pt x="16446" y="5801"/>
                </a:cubicBezTo>
                <a:cubicBezTo>
                  <a:pt x="14558" y="5801"/>
                  <a:pt x="12822" y="6296"/>
                  <a:pt x="11226" y="7299"/>
                </a:cubicBezTo>
                <a:cubicBezTo>
                  <a:pt x="9629" y="8289"/>
                  <a:pt x="8476" y="9736"/>
                  <a:pt x="7754" y="11640"/>
                </a:cubicBezTo>
                <a:cubicBezTo>
                  <a:pt x="7044" y="13557"/>
                  <a:pt x="6677" y="16312"/>
                  <a:pt x="6677" y="19904"/>
                </a:cubicBezTo>
                <a:lnTo>
                  <a:pt x="6677" y="40392"/>
                </a:lnTo>
                <a:lnTo>
                  <a:pt x="0" y="4039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7304896" y="3877423"/>
            <a:ext cx="36048" cy="36927"/>
          </a:xfrm>
          <a:custGeom>
            <a:avLst/>
            <a:gdLst>
              <a:gd name="connsiteX0" fmla="*/ 36048 w 36048"/>
              <a:gd name="connsiteY0" fmla="*/ 21491 h 36927"/>
              <a:gd name="connsiteX1" fmla="*/ 0 w 36048"/>
              <a:gd name="connsiteY1" fmla="*/ 36927 h 36927"/>
              <a:gd name="connsiteX2" fmla="*/ 0 w 36048"/>
              <a:gd name="connsiteY2" fmla="*/ 30262 h 36927"/>
              <a:gd name="connsiteX3" fmla="*/ 28547 w 36048"/>
              <a:gd name="connsiteY3" fmla="*/ 18406 h 36927"/>
              <a:gd name="connsiteX4" fmla="*/ 0 w 36048"/>
              <a:gd name="connsiteY4" fmla="*/ 6689 h 36927"/>
              <a:gd name="connsiteX5" fmla="*/ 0 w 36048"/>
              <a:gd name="connsiteY5" fmla="*/ 0 h 36927"/>
              <a:gd name="connsiteX6" fmla="*/ 36048 w 36048"/>
              <a:gd name="connsiteY6" fmla="*/ 15245 h 36927"/>
              <a:gd name="connsiteX7" fmla="*/ 36048 w 36048"/>
              <a:gd name="connsiteY7" fmla="*/ 21491 h 369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36048" h="36927">
                <a:moveTo>
                  <a:pt x="36048" y="21491"/>
                </a:moveTo>
                <a:lnTo>
                  <a:pt x="0" y="36927"/>
                </a:lnTo>
                <a:lnTo>
                  <a:pt x="0" y="30262"/>
                </a:lnTo>
                <a:lnTo>
                  <a:pt x="28547" y="18406"/>
                </a:lnTo>
                <a:lnTo>
                  <a:pt x="0" y="6689"/>
                </a:lnTo>
                <a:lnTo>
                  <a:pt x="0" y="0"/>
                </a:lnTo>
                <a:lnTo>
                  <a:pt x="36048" y="15245"/>
                </a:lnTo>
                <a:lnTo>
                  <a:pt x="36048" y="21491"/>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7304934" y="3917105"/>
            <a:ext cx="35934" cy="6207"/>
          </a:xfrm>
          <a:custGeom>
            <a:avLst/>
            <a:gdLst>
              <a:gd name="connsiteX0" fmla="*/ 0 w 35934"/>
              <a:gd name="connsiteY0" fmla="*/ 3103 h 6207"/>
              <a:gd name="connsiteX1" fmla="*/ 35934 w 35934"/>
              <a:gd name="connsiteY1" fmla="*/ 3103 h 6207"/>
            </a:gdLst>
            <a:ahLst/>
            <a:cxnLst>
              <a:cxn ang="0">
                <a:pos x="connsiteX0" y="connsiteY0"/>
              </a:cxn>
              <a:cxn ang="1">
                <a:pos x="connsiteX1" y="connsiteY1"/>
              </a:cxn>
            </a:cxnLst>
            <a:rect l="l" t="t" r="r" b="b"/>
            <a:pathLst>
              <a:path w="35934" h="6207">
                <a:moveTo>
                  <a:pt x="0" y="3103"/>
                </a:moveTo>
                <a:lnTo>
                  <a:pt x="35934" y="3103"/>
                </a:lnTo>
              </a:path>
            </a:pathLst>
          </a:custGeom>
          <a:ln w="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Freeform 3"/>
          <p:cNvSpPr/>
          <p:nvPr/>
        </p:nvSpPr>
        <p:spPr>
          <a:xfrm>
            <a:off x="7352044" y="3872516"/>
            <a:ext cx="20045" cy="54736"/>
          </a:xfrm>
          <a:custGeom>
            <a:avLst/>
            <a:gdLst>
              <a:gd name="connsiteX0" fmla="*/ 20045 w 20045"/>
              <a:gd name="connsiteY0" fmla="*/ 54736 h 54736"/>
              <a:gd name="connsiteX1" fmla="*/ 13367 w 20045"/>
              <a:gd name="connsiteY1" fmla="*/ 54736 h 54736"/>
              <a:gd name="connsiteX2" fmla="*/ 13367 w 20045"/>
              <a:gd name="connsiteY2" fmla="*/ 12084 h 54736"/>
              <a:gd name="connsiteX3" fmla="*/ 7032 w 20045"/>
              <a:gd name="connsiteY3" fmla="*/ 16692 h 54736"/>
              <a:gd name="connsiteX4" fmla="*/ 0 w 20045"/>
              <a:gd name="connsiteY4" fmla="*/ 20145 h 54736"/>
              <a:gd name="connsiteX5" fmla="*/ 0 w 20045"/>
              <a:gd name="connsiteY5" fmla="*/ 13684 h 54736"/>
              <a:gd name="connsiteX6" fmla="*/ 9794 w 20045"/>
              <a:gd name="connsiteY6" fmla="*/ 7286 h 54736"/>
              <a:gd name="connsiteX7" fmla="*/ 15737 w 20045"/>
              <a:gd name="connsiteY7" fmla="*/ 0 h 54736"/>
              <a:gd name="connsiteX8" fmla="*/ 20045 w 20045"/>
              <a:gd name="connsiteY8" fmla="*/ 0 h 54736"/>
              <a:gd name="connsiteX9" fmla="*/ 20045 w 20045"/>
              <a:gd name="connsiteY9" fmla="*/ 54736 h 5473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0045" h="54736">
                <a:moveTo>
                  <a:pt x="20045" y="54736"/>
                </a:moveTo>
                <a:lnTo>
                  <a:pt x="13367" y="54736"/>
                </a:lnTo>
                <a:lnTo>
                  <a:pt x="13367" y="12084"/>
                </a:lnTo>
                <a:cubicBezTo>
                  <a:pt x="11758" y="13620"/>
                  <a:pt x="9642" y="15156"/>
                  <a:pt x="7032" y="16692"/>
                </a:cubicBezTo>
                <a:cubicBezTo>
                  <a:pt x="4422" y="18228"/>
                  <a:pt x="2077" y="19383"/>
                  <a:pt x="0" y="20145"/>
                </a:cubicBezTo>
                <a:lnTo>
                  <a:pt x="0" y="13684"/>
                </a:lnTo>
                <a:cubicBezTo>
                  <a:pt x="3737" y="11919"/>
                  <a:pt x="7006" y="9787"/>
                  <a:pt x="9794" y="7286"/>
                </a:cubicBezTo>
                <a:cubicBezTo>
                  <a:pt x="12594" y="4772"/>
                  <a:pt x="14571" y="2348"/>
                  <a:pt x="15737" y="0"/>
                </a:cubicBezTo>
                <a:lnTo>
                  <a:pt x="20045" y="0"/>
                </a:lnTo>
                <a:lnTo>
                  <a:pt x="20045" y="54736"/>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
          <p:cNvSpPr/>
          <p:nvPr/>
        </p:nvSpPr>
        <p:spPr>
          <a:xfrm>
            <a:off x="7433340" y="3886860"/>
            <a:ext cx="53419" cy="40392"/>
          </a:xfrm>
          <a:custGeom>
            <a:avLst/>
            <a:gdLst>
              <a:gd name="connsiteX0" fmla="*/ 0 w 53419"/>
              <a:gd name="connsiteY0" fmla="*/ 40392 h 40392"/>
              <a:gd name="connsiteX1" fmla="*/ 0 w 53419"/>
              <a:gd name="connsiteY1" fmla="*/ 901 h 40392"/>
              <a:gd name="connsiteX2" fmla="*/ 5980 w 53419"/>
              <a:gd name="connsiteY2" fmla="*/ 901 h 40392"/>
              <a:gd name="connsiteX3" fmla="*/ 5980 w 53419"/>
              <a:gd name="connsiteY3" fmla="*/ 6436 h 40392"/>
              <a:gd name="connsiteX4" fmla="*/ 10909 w 53419"/>
              <a:gd name="connsiteY4" fmla="*/ 1764 h 40392"/>
              <a:gd name="connsiteX5" fmla="*/ 17929 w 53419"/>
              <a:gd name="connsiteY5" fmla="*/ 0 h 40392"/>
              <a:gd name="connsiteX6" fmla="*/ 25113 w 53419"/>
              <a:gd name="connsiteY6" fmla="*/ 1828 h 40392"/>
              <a:gd name="connsiteX7" fmla="*/ 29066 w 53419"/>
              <a:gd name="connsiteY7" fmla="*/ 6918 h 40392"/>
              <a:gd name="connsiteX8" fmla="*/ 41243 w 53419"/>
              <a:gd name="connsiteY8" fmla="*/ 0 h 40392"/>
              <a:gd name="connsiteX9" fmla="*/ 50264 w 53419"/>
              <a:gd name="connsiteY9" fmla="*/ 3249 h 40392"/>
              <a:gd name="connsiteX10" fmla="*/ 53419 w 53419"/>
              <a:gd name="connsiteY10" fmla="*/ 13278 h 40392"/>
              <a:gd name="connsiteX11" fmla="*/ 53419 w 53419"/>
              <a:gd name="connsiteY11" fmla="*/ 40392 h 40392"/>
              <a:gd name="connsiteX12" fmla="*/ 46767 w 53419"/>
              <a:gd name="connsiteY12" fmla="*/ 40392 h 40392"/>
              <a:gd name="connsiteX13" fmla="*/ 46767 w 53419"/>
              <a:gd name="connsiteY13" fmla="*/ 15512 h 40392"/>
              <a:gd name="connsiteX14" fmla="*/ 46121 w 53419"/>
              <a:gd name="connsiteY14" fmla="*/ 9723 h 40392"/>
              <a:gd name="connsiteX15" fmla="*/ 43764 w 53419"/>
              <a:gd name="connsiteY15" fmla="*/ 6880 h 40392"/>
              <a:gd name="connsiteX16" fmla="*/ 39760 w 53419"/>
              <a:gd name="connsiteY16" fmla="*/ 5801 h 40392"/>
              <a:gd name="connsiteX17" fmla="*/ 32855 w 53419"/>
              <a:gd name="connsiteY17" fmla="*/ 8581 h 40392"/>
              <a:gd name="connsiteX18" fmla="*/ 30105 w 53419"/>
              <a:gd name="connsiteY18" fmla="*/ 17441 h 40392"/>
              <a:gd name="connsiteX19" fmla="*/ 30105 w 53419"/>
              <a:gd name="connsiteY19" fmla="*/ 40392 h 40392"/>
              <a:gd name="connsiteX20" fmla="*/ 23428 w 53419"/>
              <a:gd name="connsiteY20" fmla="*/ 40392 h 40392"/>
              <a:gd name="connsiteX21" fmla="*/ 23428 w 53419"/>
              <a:gd name="connsiteY21" fmla="*/ 14738 h 40392"/>
              <a:gd name="connsiteX22" fmla="*/ 21793 w 53419"/>
              <a:gd name="connsiteY22" fmla="*/ 8035 h 40392"/>
              <a:gd name="connsiteX23" fmla="*/ 16446 w 53419"/>
              <a:gd name="connsiteY23" fmla="*/ 5801 h 40392"/>
              <a:gd name="connsiteX24" fmla="*/ 11226 w 53419"/>
              <a:gd name="connsiteY24" fmla="*/ 7299 h 40392"/>
              <a:gd name="connsiteX25" fmla="*/ 7754 w 53419"/>
              <a:gd name="connsiteY25" fmla="*/ 11640 h 40392"/>
              <a:gd name="connsiteX26" fmla="*/ 6677 w 53419"/>
              <a:gd name="connsiteY26" fmla="*/ 19904 h 40392"/>
              <a:gd name="connsiteX27" fmla="*/ 6677 w 53419"/>
              <a:gd name="connsiteY27" fmla="*/ 40392 h 40392"/>
              <a:gd name="connsiteX28" fmla="*/ 0 w 53419"/>
              <a:gd name="connsiteY28" fmla="*/ 40392 h 403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53419" h="40392">
                <a:moveTo>
                  <a:pt x="0" y="40392"/>
                </a:moveTo>
                <a:lnTo>
                  <a:pt x="0" y="901"/>
                </a:lnTo>
                <a:lnTo>
                  <a:pt x="5980" y="901"/>
                </a:lnTo>
                <a:lnTo>
                  <a:pt x="5980" y="6436"/>
                </a:lnTo>
                <a:cubicBezTo>
                  <a:pt x="7209" y="4506"/>
                  <a:pt x="8856" y="2957"/>
                  <a:pt x="10909" y="1764"/>
                </a:cubicBezTo>
                <a:cubicBezTo>
                  <a:pt x="12962" y="596"/>
                  <a:pt x="15306" y="0"/>
                  <a:pt x="17929" y="0"/>
                </a:cubicBezTo>
                <a:cubicBezTo>
                  <a:pt x="20856" y="0"/>
                  <a:pt x="23238" y="609"/>
                  <a:pt x="25113" y="1828"/>
                </a:cubicBezTo>
                <a:cubicBezTo>
                  <a:pt x="26976" y="3046"/>
                  <a:pt x="28293" y="4734"/>
                  <a:pt x="29066" y="6918"/>
                </a:cubicBezTo>
                <a:cubicBezTo>
                  <a:pt x="32183" y="2310"/>
                  <a:pt x="36238" y="0"/>
                  <a:pt x="41243" y="0"/>
                </a:cubicBezTo>
                <a:cubicBezTo>
                  <a:pt x="45158" y="0"/>
                  <a:pt x="48161" y="1091"/>
                  <a:pt x="50264" y="3249"/>
                </a:cubicBezTo>
                <a:cubicBezTo>
                  <a:pt x="52368" y="5433"/>
                  <a:pt x="53419" y="8771"/>
                  <a:pt x="53419" y="13278"/>
                </a:cubicBezTo>
                <a:lnTo>
                  <a:pt x="53419" y="40392"/>
                </a:lnTo>
                <a:lnTo>
                  <a:pt x="46767" y="40392"/>
                </a:lnTo>
                <a:lnTo>
                  <a:pt x="46767" y="15512"/>
                </a:lnTo>
                <a:cubicBezTo>
                  <a:pt x="46767" y="12834"/>
                  <a:pt x="46552" y="10917"/>
                  <a:pt x="46121" y="9723"/>
                </a:cubicBezTo>
                <a:cubicBezTo>
                  <a:pt x="45690" y="8556"/>
                  <a:pt x="44905" y="7603"/>
                  <a:pt x="43764" y="6880"/>
                </a:cubicBezTo>
                <a:cubicBezTo>
                  <a:pt x="42624" y="6169"/>
                  <a:pt x="41293" y="5801"/>
                  <a:pt x="39760" y="5801"/>
                </a:cubicBezTo>
                <a:cubicBezTo>
                  <a:pt x="36985" y="5801"/>
                  <a:pt x="34679" y="6740"/>
                  <a:pt x="32855" y="8581"/>
                </a:cubicBezTo>
                <a:cubicBezTo>
                  <a:pt x="31018" y="10434"/>
                  <a:pt x="30105" y="13379"/>
                  <a:pt x="30105" y="17441"/>
                </a:cubicBezTo>
                <a:lnTo>
                  <a:pt x="30105" y="40392"/>
                </a:lnTo>
                <a:lnTo>
                  <a:pt x="23428" y="40392"/>
                </a:lnTo>
                <a:lnTo>
                  <a:pt x="23428" y="14738"/>
                </a:lnTo>
                <a:cubicBezTo>
                  <a:pt x="23428" y="11755"/>
                  <a:pt x="22883" y="9520"/>
                  <a:pt x="21793" y="8035"/>
                </a:cubicBezTo>
                <a:cubicBezTo>
                  <a:pt x="20703" y="6550"/>
                  <a:pt x="18917" y="5801"/>
                  <a:pt x="16446" y="5801"/>
                </a:cubicBezTo>
                <a:cubicBezTo>
                  <a:pt x="14558" y="5801"/>
                  <a:pt x="12822" y="6296"/>
                  <a:pt x="11226" y="7299"/>
                </a:cubicBezTo>
                <a:cubicBezTo>
                  <a:pt x="9629" y="8289"/>
                  <a:pt x="8476" y="9736"/>
                  <a:pt x="7754" y="11640"/>
                </a:cubicBezTo>
                <a:cubicBezTo>
                  <a:pt x="7044" y="13557"/>
                  <a:pt x="6677" y="16312"/>
                  <a:pt x="6677" y="19904"/>
                </a:cubicBezTo>
                <a:lnTo>
                  <a:pt x="6677" y="40392"/>
                </a:lnTo>
                <a:lnTo>
                  <a:pt x="0" y="4039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3"/>
          <p:cNvSpPr/>
          <p:nvPr/>
        </p:nvSpPr>
        <p:spPr>
          <a:xfrm>
            <a:off x="7496668" y="3886860"/>
            <a:ext cx="53419" cy="40392"/>
          </a:xfrm>
          <a:custGeom>
            <a:avLst/>
            <a:gdLst>
              <a:gd name="connsiteX0" fmla="*/ 0 w 53419"/>
              <a:gd name="connsiteY0" fmla="*/ 40392 h 40392"/>
              <a:gd name="connsiteX1" fmla="*/ 0 w 53419"/>
              <a:gd name="connsiteY1" fmla="*/ 901 h 40392"/>
              <a:gd name="connsiteX2" fmla="*/ 5980 w 53419"/>
              <a:gd name="connsiteY2" fmla="*/ 901 h 40392"/>
              <a:gd name="connsiteX3" fmla="*/ 5980 w 53419"/>
              <a:gd name="connsiteY3" fmla="*/ 6436 h 40392"/>
              <a:gd name="connsiteX4" fmla="*/ 10909 w 53419"/>
              <a:gd name="connsiteY4" fmla="*/ 1764 h 40392"/>
              <a:gd name="connsiteX5" fmla="*/ 17929 w 53419"/>
              <a:gd name="connsiteY5" fmla="*/ 0 h 40392"/>
              <a:gd name="connsiteX6" fmla="*/ 25113 w 53419"/>
              <a:gd name="connsiteY6" fmla="*/ 1828 h 40392"/>
              <a:gd name="connsiteX7" fmla="*/ 29066 w 53419"/>
              <a:gd name="connsiteY7" fmla="*/ 6918 h 40392"/>
              <a:gd name="connsiteX8" fmla="*/ 41243 w 53419"/>
              <a:gd name="connsiteY8" fmla="*/ 0 h 40392"/>
              <a:gd name="connsiteX9" fmla="*/ 50264 w 53419"/>
              <a:gd name="connsiteY9" fmla="*/ 3249 h 40392"/>
              <a:gd name="connsiteX10" fmla="*/ 53419 w 53419"/>
              <a:gd name="connsiteY10" fmla="*/ 13278 h 40392"/>
              <a:gd name="connsiteX11" fmla="*/ 53419 w 53419"/>
              <a:gd name="connsiteY11" fmla="*/ 40392 h 40392"/>
              <a:gd name="connsiteX12" fmla="*/ 46767 w 53419"/>
              <a:gd name="connsiteY12" fmla="*/ 40392 h 40392"/>
              <a:gd name="connsiteX13" fmla="*/ 46767 w 53419"/>
              <a:gd name="connsiteY13" fmla="*/ 15512 h 40392"/>
              <a:gd name="connsiteX14" fmla="*/ 46121 w 53419"/>
              <a:gd name="connsiteY14" fmla="*/ 9723 h 40392"/>
              <a:gd name="connsiteX15" fmla="*/ 43764 w 53419"/>
              <a:gd name="connsiteY15" fmla="*/ 6880 h 40392"/>
              <a:gd name="connsiteX16" fmla="*/ 39760 w 53419"/>
              <a:gd name="connsiteY16" fmla="*/ 5801 h 40392"/>
              <a:gd name="connsiteX17" fmla="*/ 32855 w 53419"/>
              <a:gd name="connsiteY17" fmla="*/ 8581 h 40392"/>
              <a:gd name="connsiteX18" fmla="*/ 30105 w 53419"/>
              <a:gd name="connsiteY18" fmla="*/ 17441 h 40392"/>
              <a:gd name="connsiteX19" fmla="*/ 30105 w 53419"/>
              <a:gd name="connsiteY19" fmla="*/ 40392 h 40392"/>
              <a:gd name="connsiteX20" fmla="*/ 23428 w 53419"/>
              <a:gd name="connsiteY20" fmla="*/ 40392 h 40392"/>
              <a:gd name="connsiteX21" fmla="*/ 23428 w 53419"/>
              <a:gd name="connsiteY21" fmla="*/ 14738 h 40392"/>
              <a:gd name="connsiteX22" fmla="*/ 21793 w 53419"/>
              <a:gd name="connsiteY22" fmla="*/ 8035 h 40392"/>
              <a:gd name="connsiteX23" fmla="*/ 16446 w 53419"/>
              <a:gd name="connsiteY23" fmla="*/ 5801 h 40392"/>
              <a:gd name="connsiteX24" fmla="*/ 11226 w 53419"/>
              <a:gd name="connsiteY24" fmla="*/ 7299 h 40392"/>
              <a:gd name="connsiteX25" fmla="*/ 7754 w 53419"/>
              <a:gd name="connsiteY25" fmla="*/ 11640 h 40392"/>
              <a:gd name="connsiteX26" fmla="*/ 6677 w 53419"/>
              <a:gd name="connsiteY26" fmla="*/ 19904 h 40392"/>
              <a:gd name="connsiteX27" fmla="*/ 6677 w 53419"/>
              <a:gd name="connsiteY27" fmla="*/ 40392 h 40392"/>
              <a:gd name="connsiteX28" fmla="*/ 0 w 53419"/>
              <a:gd name="connsiteY28" fmla="*/ 40392 h 403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53419" h="40392">
                <a:moveTo>
                  <a:pt x="0" y="40392"/>
                </a:moveTo>
                <a:lnTo>
                  <a:pt x="0" y="901"/>
                </a:lnTo>
                <a:lnTo>
                  <a:pt x="5980" y="901"/>
                </a:lnTo>
                <a:lnTo>
                  <a:pt x="5980" y="6436"/>
                </a:lnTo>
                <a:cubicBezTo>
                  <a:pt x="7209" y="4506"/>
                  <a:pt x="8856" y="2957"/>
                  <a:pt x="10909" y="1764"/>
                </a:cubicBezTo>
                <a:cubicBezTo>
                  <a:pt x="12962" y="596"/>
                  <a:pt x="15306" y="0"/>
                  <a:pt x="17929" y="0"/>
                </a:cubicBezTo>
                <a:cubicBezTo>
                  <a:pt x="20856" y="0"/>
                  <a:pt x="23250" y="609"/>
                  <a:pt x="25113" y="1828"/>
                </a:cubicBezTo>
                <a:cubicBezTo>
                  <a:pt x="26976" y="3046"/>
                  <a:pt x="28293" y="4734"/>
                  <a:pt x="29066" y="6918"/>
                </a:cubicBezTo>
                <a:cubicBezTo>
                  <a:pt x="32183" y="2310"/>
                  <a:pt x="36238" y="0"/>
                  <a:pt x="41243" y="0"/>
                </a:cubicBezTo>
                <a:cubicBezTo>
                  <a:pt x="45158" y="0"/>
                  <a:pt x="48161" y="1091"/>
                  <a:pt x="50264" y="3249"/>
                </a:cubicBezTo>
                <a:cubicBezTo>
                  <a:pt x="52368" y="5433"/>
                  <a:pt x="53419" y="8771"/>
                  <a:pt x="53419" y="13278"/>
                </a:cubicBezTo>
                <a:lnTo>
                  <a:pt x="53419" y="40392"/>
                </a:lnTo>
                <a:lnTo>
                  <a:pt x="46767" y="40392"/>
                </a:lnTo>
                <a:lnTo>
                  <a:pt x="46767" y="15512"/>
                </a:lnTo>
                <a:cubicBezTo>
                  <a:pt x="46767" y="12834"/>
                  <a:pt x="46552" y="10917"/>
                  <a:pt x="46121" y="9723"/>
                </a:cubicBezTo>
                <a:cubicBezTo>
                  <a:pt x="45690" y="8556"/>
                  <a:pt x="44905" y="7603"/>
                  <a:pt x="43764" y="6880"/>
                </a:cubicBezTo>
                <a:cubicBezTo>
                  <a:pt x="42624" y="6169"/>
                  <a:pt x="41293" y="5801"/>
                  <a:pt x="39760" y="5801"/>
                </a:cubicBezTo>
                <a:cubicBezTo>
                  <a:pt x="36985" y="5801"/>
                  <a:pt x="34679" y="6740"/>
                  <a:pt x="32855" y="8581"/>
                </a:cubicBezTo>
                <a:cubicBezTo>
                  <a:pt x="31018" y="10434"/>
                  <a:pt x="30105" y="13379"/>
                  <a:pt x="30105" y="17441"/>
                </a:cubicBezTo>
                <a:lnTo>
                  <a:pt x="30105" y="40392"/>
                </a:lnTo>
                <a:lnTo>
                  <a:pt x="23428" y="40392"/>
                </a:lnTo>
                <a:lnTo>
                  <a:pt x="23428" y="14738"/>
                </a:lnTo>
                <a:cubicBezTo>
                  <a:pt x="23428" y="11755"/>
                  <a:pt x="22883" y="9520"/>
                  <a:pt x="21793" y="8035"/>
                </a:cubicBezTo>
                <a:cubicBezTo>
                  <a:pt x="20703" y="6550"/>
                  <a:pt x="18917" y="5801"/>
                  <a:pt x="16446" y="5801"/>
                </a:cubicBezTo>
                <a:cubicBezTo>
                  <a:pt x="14558" y="5801"/>
                  <a:pt x="12822" y="6296"/>
                  <a:pt x="11226" y="7299"/>
                </a:cubicBezTo>
                <a:cubicBezTo>
                  <a:pt x="9629" y="8289"/>
                  <a:pt x="8476" y="9736"/>
                  <a:pt x="7754" y="11640"/>
                </a:cubicBezTo>
                <a:cubicBezTo>
                  <a:pt x="7044" y="13557"/>
                  <a:pt x="6677" y="16312"/>
                  <a:pt x="6677" y="19904"/>
                </a:cubicBezTo>
                <a:lnTo>
                  <a:pt x="6677" y="40392"/>
                </a:lnTo>
                <a:lnTo>
                  <a:pt x="0" y="4039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Picture 3"/>
          <p:cNvPicPr>
            <a:picLocks noChangeAspect="1" noChangeArrowheads="1"/>
          </p:cNvPicPr>
          <p:nvPr/>
        </p:nvPicPr>
        <p:blipFill>
          <a:blip r:embed="rId2"/>
          <a:srcRect/>
          <a:stretch>
            <a:fillRect/>
          </a:stretch>
        </p:blipFill>
        <p:spPr bwMode="auto">
          <a:xfrm>
            <a:off x="5922225" y="1917700"/>
            <a:ext cx="1193800" cy="279400"/>
          </a:xfrm>
          <a:prstGeom prst="rect">
            <a:avLst/>
          </a:prstGeom>
          <a:noFill/>
        </p:spPr>
      </p:pic>
      <p:pic>
        <p:nvPicPr>
          <p:cNvPr id="45" name="Picture 3"/>
          <p:cNvPicPr>
            <a:picLocks noChangeAspect="1" noChangeArrowheads="1"/>
          </p:cNvPicPr>
          <p:nvPr/>
        </p:nvPicPr>
        <p:blipFill>
          <a:blip r:embed="rId3"/>
          <a:srcRect/>
          <a:stretch>
            <a:fillRect/>
          </a:stretch>
        </p:blipFill>
        <p:spPr bwMode="auto">
          <a:xfrm>
            <a:off x="6722325" y="3886200"/>
            <a:ext cx="50800" cy="63500"/>
          </a:xfrm>
          <a:prstGeom prst="rect">
            <a:avLst/>
          </a:prstGeom>
          <a:noFill/>
        </p:spPr>
      </p:pic>
      <p:pic>
        <p:nvPicPr>
          <p:cNvPr id="46" name="Picture 3"/>
          <p:cNvPicPr>
            <a:picLocks noChangeAspect="1" noChangeArrowheads="1"/>
          </p:cNvPicPr>
          <p:nvPr/>
        </p:nvPicPr>
        <p:blipFill>
          <a:blip r:embed="rId4"/>
          <a:srcRect/>
          <a:stretch>
            <a:fillRect/>
          </a:stretch>
        </p:blipFill>
        <p:spPr bwMode="auto">
          <a:xfrm>
            <a:off x="7382725" y="3860800"/>
            <a:ext cx="50800" cy="76200"/>
          </a:xfrm>
          <a:prstGeom prst="rect">
            <a:avLst/>
          </a:prstGeom>
          <a:noFill/>
        </p:spPr>
      </p:pic>
      <p:sp>
        <p:nvSpPr>
          <p:cNvPr id="47" name="TextBox 46"/>
          <p:cNvSpPr txBox="1"/>
          <p:nvPr/>
        </p:nvSpPr>
        <p:spPr>
          <a:xfrm>
            <a:off x="8576525"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15</a:t>
            </a:r>
          </a:p>
        </p:txBody>
      </p:sp>
      <p:sp>
        <p:nvSpPr>
          <p:cNvPr id="48" name="TextBox 1"/>
          <p:cNvSpPr txBox="1"/>
          <p:nvPr/>
        </p:nvSpPr>
        <p:spPr>
          <a:xfrm>
            <a:off x="5325325" y="774700"/>
            <a:ext cx="3888885" cy="2390783"/>
          </a:xfrm>
          <a:prstGeom prst="rect">
            <a:avLst/>
          </a:prstGeom>
          <a:noFill/>
        </p:spPr>
        <p:txBody>
          <a:bodyPr wrap="none" lIns="0" tIns="0" rIns="0" rtlCol="0">
            <a:spAutoFit/>
          </a:bodyPr>
          <a:lstStyle/>
          <a:p>
            <a:pPr>
              <a:lnSpc>
                <a:spcPts val="900"/>
              </a:lnSpc>
              <a:tabLst>
                <a:tab pos="952500" algn="l"/>
                <a:tab pos="1930400" algn="l"/>
              </a:tabLst>
            </a:pPr>
            <a:r>
              <a:rPr lang="it-IT" altLang="zh-CN" sz="799" dirty="0">
                <a:solidFill>
                  <a:srgbClr val="F1592F"/>
                </a:solidFill>
                <a:latin typeface="Arial" pitchFamily="18" charset="0"/>
                <a:cs typeface="Arial" pitchFamily="18" charset="0"/>
              </a:rPr>
              <a:t>3.6</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Preparazione delle fibre</a:t>
            </a:r>
          </a:p>
          <a:p>
            <a:r>
              <a:rPr lang="it-IT" sz="700" dirty="0">
                <a:latin typeface="Arial" panose="020B0604020202020204" pitchFamily="34" charset="0"/>
                <a:cs typeface="Arial" panose="020B0604020202020204" pitchFamily="34" charset="0"/>
              </a:rPr>
              <a:t>È </a:t>
            </a:r>
            <a:r>
              <a:rPr lang="it-IT" sz="699" dirty="0">
                <a:solidFill>
                  <a:srgbClr val="231F20"/>
                </a:solidFill>
                <a:latin typeface="Arial" pitchFamily="18" charset="0"/>
                <a:cs typeface="Arial" pitchFamily="18" charset="0"/>
              </a:rPr>
              <a:t>necessario eseguire questi 3 passaggi prima di procedere alla giunzione:</a:t>
            </a:r>
          </a:p>
          <a:p>
            <a:r>
              <a:rPr lang="it-IT" sz="699" dirty="0">
                <a:solidFill>
                  <a:srgbClr val="231F20"/>
                </a:solidFill>
                <a:latin typeface="Arial" pitchFamily="18" charset="0"/>
                <a:cs typeface="Arial" pitchFamily="18" charset="0"/>
              </a:rPr>
              <a:t> </a:t>
            </a:r>
          </a:p>
          <a:p>
            <a:r>
              <a:rPr lang="it-IT" sz="699" dirty="0">
                <a:solidFill>
                  <a:srgbClr val="231F20"/>
                </a:solidFill>
                <a:latin typeface="Arial" pitchFamily="18" charset="0"/>
                <a:cs typeface="Arial" pitchFamily="18" charset="0"/>
              </a:rPr>
              <a:t>1.Spellatura</a:t>
            </a:r>
          </a:p>
          <a:p>
            <a:r>
              <a:rPr lang="it-IT" sz="699" dirty="0">
                <a:solidFill>
                  <a:srgbClr val="231F20"/>
                </a:solidFill>
                <a:latin typeface="Arial" pitchFamily="18" charset="0"/>
                <a:cs typeface="Arial" pitchFamily="18" charset="0"/>
              </a:rPr>
              <a:t> </a:t>
            </a:r>
          </a:p>
          <a:p>
            <a:r>
              <a:rPr lang="it-IT" sz="699" dirty="0">
                <a:solidFill>
                  <a:srgbClr val="231F20"/>
                </a:solidFill>
                <a:latin typeface="Arial" pitchFamily="18" charset="0"/>
                <a:cs typeface="Arial" pitchFamily="18" charset="0"/>
              </a:rPr>
              <a:t>Rimuovere almeno 50 mm di rivestimento secondario (valido sia per il rivestimento secondario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aderente o lasco) e circa 30~40 mm di rivestimento primario con uno </a:t>
            </a:r>
            <a:r>
              <a:rPr lang="it-IT" sz="699" dirty="0" err="1">
                <a:solidFill>
                  <a:srgbClr val="231F20"/>
                </a:solidFill>
                <a:latin typeface="Arial" pitchFamily="18" charset="0"/>
                <a:cs typeface="Arial" pitchFamily="18" charset="0"/>
              </a:rPr>
              <a:t>spelafibre</a:t>
            </a:r>
            <a:r>
              <a:rPr lang="it-IT" sz="699" dirty="0">
                <a:solidFill>
                  <a:srgbClr val="231F20"/>
                </a:solidFill>
                <a:latin typeface="Arial" pitchFamily="18" charset="0"/>
                <a:cs typeface="Arial" pitchFamily="18" charset="0"/>
              </a:rPr>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appropriato.</a:t>
            </a:r>
          </a:p>
          <a:p>
            <a:pPr>
              <a:lnSpc>
                <a:spcPts val="1000"/>
              </a:lnSpc>
            </a:pPr>
            <a:endParaRPr lang="it-IT" altLang="zh-CN" sz="699" dirty="0">
              <a:solidFill>
                <a:srgbClr val="231F20"/>
              </a:solidFill>
              <a:latin typeface="Arial" pitchFamily="18" charset="0"/>
              <a:cs typeface="Arial" pitchFamily="18" charset="0"/>
            </a:endParaRPr>
          </a:p>
          <a:p>
            <a:pPr>
              <a:lnSpc>
                <a:spcPts val="1000"/>
              </a:lnSpc>
            </a:pPr>
            <a:endParaRPr lang="it-IT" altLang="zh-CN" dirty="0"/>
          </a:p>
          <a:p>
            <a:pPr>
              <a:lnSpc>
                <a:spcPts val="839"/>
              </a:lnSpc>
            </a:pPr>
            <a:r>
              <a:rPr lang="it-IT" altLang="zh-CN" dirty="0"/>
              <a:t>		</a:t>
            </a:r>
            <a:r>
              <a:rPr lang="it-IT" sz="699" dirty="0">
                <a:solidFill>
                  <a:srgbClr val="57585A"/>
                </a:solidFill>
                <a:latin typeface="Arial" pitchFamily="18" charset="0"/>
                <a:cs typeface="Arial" pitchFamily="18" charset="0"/>
              </a:rPr>
              <a:t>Nota: ricordare sempre di far scorrere un manicotto</a:t>
            </a:r>
            <a:br>
              <a:rPr lang="it-IT" sz="699" dirty="0">
                <a:solidFill>
                  <a:srgbClr val="57585A"/>
                </a:solidFill>
                <a:latin typeface="Arial" pitchFamily="18" charset="0"/>
                <a:cs typeface="Arial" pitchFamily="18" charset="0"/>
              </a:rPr>
            </a:br>
            <a:r>
              <a:rPr lang="it-IT" sz="699" dirty="0">
                <a:solidFill>
                  <a:srgbClr val="57585A"/>
                </a:solidFill>
                <a:latin typeface="Arial" pitchFamily="18" charset="0"/>
                <a:cs typeface="Arial" pitchFamily="18" charset="0"/>
              </a:rPr>
              <a:t>		</a:t>
            </a:r>
            <a:r>
              <a:rPr lang="it-IT" sz="699" dirty="0" err="1">
                <a:solidFill>
                  <a:srgbClr val="57585A"/>
                </a:solidFill>
                <a:latin typeface="Arial" pitchFamily="18" charset="0"/>
                <a:cs typeface="Arial" pitchFamily="18" charset="0"/>
              </a:rPr>
              <a:t>termorestringente</a:t>
            </a:r>
            <a:r>
              <a:rPr lang="it-IT" sz="699" dirty="0">
                <a:solidFill>
                  <a:srgbClr val="57585A"/>
                </a:solidFill>
                <a:latin typeface="Arial" pitchFamily="18" charset="0"/>
                <a:cs typeface="Arial" pitchFamily="18" charset="0"/>
              </a:rPr>
              <a:t> su entrambe le estremità</a:t>
            </a:r>
            <a:br>
              <a:rPr lang="it-IT" sz="699" dirty="0">
                <a:solidFill>
                  <a:srgbClr val="57585A"/>
                </a:solidFill>
                <a:latin typeface="Arial" pitchFamily="18" charset="0"/>
                <a:cs typeface="Arial" pitchFamily="18" charset="0"/>
              </a:rPr>
            </a:br>
            <a:r>
              <a:rPr lang="it-IT" sz="699" dirty="0">
                <a:solidFill>
                  <a:srgbClr val="57585A"/>
                </a:solidFill>
                <a:latin typeface="Arial" pitchFamily="18" charset="0"/>
                <a:cs typeface="Arial" pitchFamily="18" charset="0"/>
              </a:rPr>
              <a:t>		delle fibre all'inizio della preparazione di ogni fibra. </a:t>
            </a:r>
          </a:p>
          <a:p>
            <a:pPr>
              <a:lnSpc>
                <a:spcPts val="1000"/>
              </a:lnSpc>
            </a:pPr>
            <a:endParaRPr lang="it-IT" altLang="zh-CN" sz="699" dirty="0">
              <a:solidFill>
                <a:srgbClr val="57585A"/>
              </a:solidFill>
              <a:latin typeface="Arial" pitchFamily="18" charset="0"/>
              <a:cs typeface="Arial" pitchFamily="18" charset="0"/>
            </a:endParaRPr>
          </a:p>
          <a:p>
            <a:pPr>
              <a:lnSpc>
                <a:spcPts val="1000"/>
              </a:lnSpc>
            </a:pPr>
            <a:endParaRPr lang="it-IT" altLang="zh-CN" dirty="0"/>
          </a:p>
          <a:p>
            <a:pPr>
              <a:lnSpc>
                <a:spcPts val="1200"/>
              </a:lnSpc>
              <a:tabLst>
                <a:tab pos="952500" algn="l"/>
                <a:tab pos="1930400" algn="l"/>
              </a:tabLst>
            </a:pPr>
            <a:r>
              <a:rPr lang="it-IT" altLang="zh-CN" sz="699" dirty="0">
                <a:solidFill>
                  <a:srgbClr val="231F20"/>
                </a:solidFill>
                <a:latin typeface="Arial" pitchFamily="18" charset="0"/>
                <a:cs typeface="Arial" pitchFamily="18" charset="0"/>
              </a:rPr>
              <a:t>2. </a:t>
            </a:r>
            <a:r>
              <a:rPr lang="it-IT" sz="699" dirty="0">
                <a:solidFill>
                  <a:srgbClr val="231F20"/>
                </a:solidFill>
                <a:latin typeface="Arial" pitchFamily="18" charset="0"/>
                <a:cs typeface="Arial" pitchFamily="18" charset="0"/>
              </a:rPr>
              <a:t>Pulire le fibre nude con una garza imbevuta di alcool puro o con un tessuto privo di lanugine.</a:t>
            </a:r>
            <a:endParaRPr lang="it-IT" altLang="zh-CN" sz="699" dirty="0">
              <a:solidFill>
                <a:srgbClr val="231F20"/>
              </a:solidFill>
              <a:latin typeface="Arial" pitchFamily="18" charset="0"/>
              <a:cs typeface="Arial" pitchFamily="18" charset="0"/>
            </a:endParaRPr>
          </a:p>
          <a:p>
            <a:pPr>
              <a:lnSpc>
                <a:spcPts val="1000"/>
              </a:lnSpc>
              <a:tabLst>
                <a:tab pos="952500" algn="l"/>
                <a:tab pos="1930400" algn="l"/>
              </a:tabLst>
            </a:pPr>
            <a:r>
              <a:rPr lang="it-IT" altLang="zh-CN" sz="699" dirty="0">
                <a:solidFill>
                  <a:srgbClr val="231F20"/>
                </a:solidFill>
                <a:latin typeface="Arial" pitchFamily="18" charset="0"/>
                <a:cs typeface="Arial" pitchFamily="18" charset="0"/>
              </a:rPr>
              <a:t>3. Tagliare la fibra.</a:t>
            </a:r>
          </a:p>
          <a:p>
            <a:pPr>
              <a:lnSpc>
                <a:spcPts val="1000"/>
              </a:lnSpc>
              <a:tabLst>
                <a:tab pos="952500" algn="l"/>
                <a:tab pos="1930400" algn="l"/>
              </a:tabLst>
            </a:pPr>
            <a:r>
              <a:rPr lang="it-IT" sz="699" dirty="0">
                <a:solidFill>
                  <a:srgbClr val="231F20"/>
                </a:solidFill>
                <a:latin typeface="Arial" pitchFamily="18" charset="0"/>
                <a:cs typeface="Arial" pitchFamily="18" charset="0"/>
              </a:rPr>
              <a:t>Al fine di garantire il miglior risultato di giunzione, tagliare le fibre con taglierine di alta qualità</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come la taglierina per fibre DC-09 e controllare scrupolosamente le lunghezze di taglio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mostrate di seguito.</a:t>
            </a:r>
            <a:endParaRPr lang="it-IT" altLang="zh-CN" sz="699" dirty="0">
              <a:solidFill>
                <a:srgbClr val="231F20"/>
              </a:solidFill>
              <a:latin typeface="Arial" pitchFamily="18" charset="0"/>
              <a:cs typeface="Arial" pitchFamily="18" charset="0"/>
            </a:endParaRPr>
          </a:p>
        </p:txBody>
      </p:sp>
      <p:sp>
        <p:nvSpPr>
          <p:cNvPr id="49" name="TextBox 1"/>
          <p:cNvSpPr txBox="1"/>
          <p:nvPr/>
        </p:nvSpPr>
        <p:spPr>
          <a:xfrm>
            <a:off x="6976325" y="3670300"/>
            <a:ext cx="589905" cy="118430"/>
          </a:xfrm>
          <a:prstGeom prst="rect">
            <a:avLst/>
          </a:prstGeom>
          <a:noFill/>
        </p:spPr>
        <p:txBody>
          <a:bodyPr wrap="none" lIns="0" tIns="0" rIns="0" rtlCol="0">
            <a:spAutoFit/>
          </a:bodyPr>
          <a:lstStyle/>
          <a:p>
            <a:pPr>
              <a:lnSpc>
                <a:spcPts val="600"/>
              </a:lnSpc>
              <a:tabLst/>
            </a:pPr>
            <a:r>
              <a:rPr lang="it-IT" altLang="zh-CN" sz="499" dirty="0">
                <a:solidFill>
                  <a:srgbClr val="231F20"/>
                </a:solidFill>
                <a:latin typeface="Arial" pitchFamily="18" charset="0"/>
                <a:cs typeface="Arial" pitchFamily="18" charset="0"/>
              </a:rPr>
              <a:t>rivestimento primario</a:t>
            </a:r>
          </a:p>
        </p:txBody>
      </p:sp>
      <p:sp>
        <p:nvSpPr>
          <p:cNvPr id="50" name="TextBox 1"/>
          <p:cNvSpPr txBox="1"/>
          <p:nvPr/>
        </p:nvSpPr>
        <p:spPr>
          <a:xfrm>
            <a:off x="5325325" y="4102100"/>
            <a:ext cx="3739806" cy="817788"/>
          </a:xfrm>
          <a:prstGeom prst="rect">
            <a:avLst/>
          </a:prstGeom>
          <a:noFill/>
        </p:spPr>
        <p:txBody>
          <a:bodyPr wrap="none" lIns="0" tIns="0" rIns="0" rtlCol="0">
            <a:spAutoFit/>
          </a:bodyPr>
          <a:lstStyle/>
          <a:p>
            <a:pPr>
              <a:lnSpc>
                <a:spcPts val="700"/>
              </a:lnSpc>
              <a:tabLst>
                <a:tab pos="1219200" algn="l"/>
                <a:tab pos="1308100" algn="l"/>
              </a:tabLst>
            </a:pPr>
            <a:r>
              <a:rPr lang="en-US" altLang="zh-CN" dirty="0"/>
              <a:t>	</a:t>
            </a:r>
            <a:r>
              <a:rPr lang="it-IT" altLang="zh-CN" sz="599" dirty="0">
                <a:solidFill>
                  <a:srgbClr val="231F20"/>
                </a:solidFill>
                <a:latin typeface="Arial" pitchFamily="18" charset="0"/>
                <a:cs typeface="Arial" pitchFamily="18" charset="0"/>
              </a:rPr>
              <a:t>usare</a:t>
            </a:r>
            <a:r>
              <a:rPr lang="it-IT" altLang="zh-CN" sz="599" dirty="0">
                <a:latin typeface="Times New Roman" pitchFamily="18" charset="0"/>
                <a:cs typeface="Times New Roman" pitchFamily="18" charset="0"/>
              </a:rPr>
              <a:t> </a:t>
            </a:r>
            <a:r>
              <a:rPr lang="it-IT" altLang="zh-CN" sz="599" dirty="0">
                <a:solidFill>
                  <a:srgbClr val="231F20"/>
                </a:solidFill>
                <a:latin typeface="Arial" pitchFamily="18" charset="0"/>
                <a:cs typeface="Arial" pitchFamily="18" charset="0"/>
              </a:rPr>
              <a:t>scanalature a V blu</a:t>
            </a:r>
          </a:p>
          <a:p>
            <a:pPr>
              <a:lnSpc>
                <a:spcPts val="600"/>
              </a:lnSpc>
              <a:tabLst>
                <a:tab pos="1219200" algn="l"/>
                <a:tab pos="1308100" algn="l"/>
              </a:tabLst>
            </a:pPr>
            <a:r>
              <a:rPr lang="it-IT" altLang="zh-CN" sz="599" dirty="0">
                <a:solidFill>
                  <a:srgbClr val="231F20"/>
                </a:solidFill>
                <a:latin typeface="Arial" pitchFamily="18" charset="0"/>
                <a:cs typeface="Arial" pitchFamily="18" charset="0"/>
              </a:rPr>
              <a:t>                                                       (Morsetto su fibra nuda)</a:t>
            </a:r>
          </a:p>
          <a:p>
            <a:pPr>
              <a:lnSpc>
                <a:spcPts val="1000"/>
              </a:lnSpc>
            </a:pPr>
            <a:endParaRPr lang="en-US" altLang="zh-CN" dirty="0"/>
          </a:p>
          <a:p>
            <a:pPr>
              <a:lnSpc>
                <a:spcPts val="1200"/>
              </a:lnSpc>
              <a:tabLst>
                <a:tab pos="1219200" algn="l"/>
                <a:tab pos="1308100" algn="l"/>
              </a:tabLst>
            </a:pPr>
            <a:r>
              <a:rPr lang="it-IT" altLang="zh-CN" sz="699" dirty="0">
                <a:solidFill>
                  <a:srgbClr val="F58355"/>
                </a:solidFill>
                <a:latin typeface="Arial" pitchFamily="18" charset="0"/>
                <a:cs typeface="Arial" pitchFamily="18" charset="0"/>
              </a:rPr>
              <a:t>Importante!</a:t>
            </a:r>
          </a:p>
          <a:p>
            <a:r>
              <a:rPr lang="it-IT" sz="699" dirty="0">
                <a:solidFill>
                  <a:srgbClr val="F58355"/>
                </a:solidFill>
                <a:latin typeface="Arial" pitchFamily="18" charset="0"/>
                <a:cs typeface="Arial" pitchFamily="18" charset="0"/>
              </a:rPr>
              <a:t>Da questo momento in poi, è necessario stare molto attenti alle fibre per fare in modo che non</a:t>
            </a:r>
            <a:br>
              <a:rPr lang="it-IT" sz="699" dirty="0">
                <a:solidFill>
                  <a:srgbClr val="F58355"/>
                </a:solidFill>
                <a:latin typeface="Arial" pitchFamily="18" charset="0"/>
                <a:cs typeface="Arial" pitchFamily="18" charset="0"/>
              </a:rPr>
            </a:br>
            <a:r>
              <a:rPr lang="it-IT" sz="699" dirty="0">
                <a:solidFill>
                  <a:srgbClr val="F58355"/>
                </a:solidFill>
                <a:latin typeface="Arial" pitchFamily="18" charset="0"/>
                <a:cs typeface="Arial" pitchFamily="18" charset="0"/>
              </a:rPr>
              <a:t>si sporchino (ad esempio, evitare di appoggiarle su una superficie di lavoro polverosa o di</a:t>
            </a:r>
            <a:br>
              <a:rPr lang="it-IT" sz="699" dirty="0">
                <a:solidFill>
                  <a:srgbClr val="F58355"/>
                </a:solidFill>
                <a:latin typeface="Arial" pitchFamily="18" charset="0"/>
                <a:cs typeface="Arial" pitchFamily="18" charset="0"/>
              </a:rPr>
            </a:br>
            <a:r>
              <a:rPr lang="it-IT" sz="699" dirty="0">
                <a:solidFill>
                  <a:srgbClr val="F58355"/>
                </a:solidFill>
                <a:latin typeface="Arial" pitchFamily="18" charset="0"/>
                <a:cs typeface="Arial" pitchFamily="18" charset="0"/>
              </a:rPr>
              <a:t>agitarle in aria). Controllare inoltre se le scanalature a V sono pulite, in caso contrario pulirle.</a:t>
            </a:r>
          </a:p>
        </p:txBody>
      </p:sp>
      <p:sp>
        <p:nvSpPr>
          <p:cNvPr id="51" name="TextBox 1"/>
          <p:cNvSpPr txBox="1"/>
          <p:nvPr/>
        </p:nvSpPr>
        <p:spPr>
          <a:xfrm>
            <a:off x="6303224" y="3594100"/>
            <a:ext cx="609958" cy="195375"/>
          </a:xfrm>
          <a:prstGeom prst="rect">
            <a:avLst/>
          </a:prstGeom>
          <a:noFill/>
        </p:spPr>
        <p:txBody>
          <a:bodyPr wrap="square" lIns="0" tIns="0" rIns="0" rtlCol="0">
            <a:spAutoFit/>
          </a:bodyPr>
          <a:lstStyle/>
          <a:p>
            <a:pPr>
              <a:lnSpc>
                <a:spcPts val="600"/>
              </a:lnSpc>
              <a:tabLst/>
            </a:pPr>
            <a:r>
              <a:rPr lang="it-IT" altLang="zh-CN" sz="499" dirty="0">
                <a:solidFill>
                  <a:srgbClr val="231F20"/>
                </a:solidFill>
                <a:latin typeface="Arial" pitchFamily="18" charset="0"/>
                <a:cs typeface="Arial" pitchFamily="18" charset="0"/>
              </a:rPr>
              <a:t>rivestimento secondario aderente</a:t>
            </a:r>
          </a:p>
        </p:txBody>
      </p:sp>
      <p:sp>
        <p:nvSpPr>
          <p:cNvPr id="26" name="TextBox 25"/>
          <p:cNvSpPr txBox="1"/>
          <p:nvPr/>
        </p:nvSpPr>
        <p:spPr>
          <a:xfrm>
            <a:off x="6141586" y="3267759"/>
            <a:ext cx="1669478" cy="215444"/>
          </a:xfrm>
          <a:prstGeom prst="rect">
            <a:avLst/>
          </a:prstGeom>
          <a:noFill/>
        </p:spPr>
        <p:txBody>
          <a:bodyPr wrap="square" rtlCol="0">
            <a:spAutoFit/>
          </a:bodyPr>
          <a:lstStyle/>
          <a:p>
            <a:r>
              <a:rPr lang="it-IT" altLang="zh-CN" sz="800" b="1" dirty="0">
                <a:solidFill>
                  <a:srgbClr val="231F20"/>
                </a:solidFill>
                <a:latin typeface="Arial" pitchFamily="18" charset="0"/>
                <a:cs typeface="Arial" pitchFamily="18" charset="0"/>
              </a:rPr>
              <a:t>Esempi di lunghezze di taglio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182805" y="3197964"/>
            <a:ext cx="1808554" cy="1033332"/>
          </a:xfrm>
          <a:custGeom>
            <a:avLst/>
            <a:gdLst>
              <a:gd name="connsiteX0" fmla="*/ 6350 w 1808554"/>
              <a:gd name="connsiteY0" fmla="*/ 1026982 h 1033332"/>
              <a:gd name="connsiteX1" fmla="*/ 1802204 w 1808554"/>
              <a:gd name="connsiteY1" fmla="*/ 1026982 h 1033332"/>
              <a:gd name="connsiteX2" fmla="*/ 1802204 w 1808554"/>
              <a:gd name="connsiteY2" fmla="*/ 6350 h 1033332"/>
              <a:gd name="connsiteX3" fmla="*/ 6350 w 1808554"/>
              <a:gd name="connsiteY3" fmla="*/ 6350 h 1033332"/>
              <a:gd name="connsiteX4" fmla="*/ 6350 w 1808554"/>
              <a:gd name="connsiteY4" fmla="*/ 1026982 h 10333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08554" h="1033332">
                <a:moveTo>
                  <a:pt x="6350" y="1026982"/>
                </a:moveTo>
                <a:lnTo>
                  <a:pt x="1802204" y="1026982"/>
                </a:lnTo>
                <a:lnTo>
                  <a:pt x="1802204" y="6350"/>
                </a:lnTo>
                <a:lnTo>
                  <a:pt x="6350" y="6350"/>
                </a:lnTo>
                <a:lnTo>
                  <a:pt x="6350" y="1026982"/>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750381" y="4607047"/>
            <a:ext cx="682489" cy="93904"/>
          </a:xfrm>
          <a:custGeom>
            <a:avLst/>
            <a:gdLst>
              <a:gd name="connsiteX0" fmla="*/ 70426 w 682489"/>
              <a:gd name="connsiteY0" fmla="*/ 6350 h 93904"/>
              <a:gd name="connsiteX1" fmla="*/ 676139 w 682489"/>
              <a:gd name="connsiteY1" fmla="*/ 6350 h 93904"/>
              <a:gd name="connsiteX2" fmla="*/ 676139 w 682489"/>
              <a:gd name="connsiteY2" fmla="*/ 57380 h 93904"/>
              <a:gd name="connsiteX3" fmla="*/ 604397 w 682489"/>
              <a:gd name="connsiteY3" fmla="*/ 87554 h 93904"/>
              <a:gd name="connsiteX4" fmla="*/ 6350 w 682489"/>
              <a:gd name="connsiteY4" fmla="*/ 87554 h 939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2489" h="93904">
                <a:moveTo>
                  <a:pt x="70426" y="6350"/>
                </a:moveTo>
                <a:lnTo>
                  <a:pt x="676139" y="6350"/>
                </a:lnTo>
                <a:lnTo>
                  <a:pt x="676139" y="57380"/>
                </a:lnTo>
                <a:lnTo>
                  <a:pt x="604397" y="87554"/>
                </a:lnTo>
                <a:lnTo>
                  <a:pt x="6350" y="87554"/>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2754765" y="4638871"/>
            <a:ext cx="606921" cy="62080"/>
          </a:xfrm>
          <a:custGeom>
            <a:avLst/>
            <a:gdLst>
              <a:gd name="connsiteX0" fmla="*/ 6350 w 606921"/>
              <a:gd name="connsiteY0" fmla="*/ 6350 h 62080"/>
              <a:gd name="connsiteX1" fmla="*/ 600571 w 606921"/>
              <a:gd name="connsiteY1" fmla="*/ 6350 h 62080"/>
              <a:gd name="connsiteX2" fmla="*/ 600571 w 606921"/>
              <a:gd name="connsiteY2" fmla="*/ 55730 h 62080"/>
            </a:gdLst>
            <a:ahLst/>
            <a:cxnLst>
              <a:cxn ang="0">
                <a:pos x="connsiteX0" y="connsiteY0"/>
              </a:cxn>
              <a:cxn ang="1">
                <a:pos x="connsiteX1" y="connsiteY1"/>
              </a:cxn>
              <a:cxn ang="2">
                <a:pos x="connsiteX2" y="connsiteY2"/>
              </a:cxn>
            </a:cxnLst>
            <a:rect l="l" t="t" r="r" b="b"/>
            <a:pathLst>
              <a:path w="606921" h="62080">
                <a:moveTo>
                  <a:pt x="6350" y="6350"/>
                </a:moveTo>
                <a:lnTo>
                  <a:pt x="600571" y="6350"/>
                </a:lnTo>
                <a:lnTo>
                  <a:pt x="600571" y="5573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2773378" y="4614727"/>
            <a:ext cx="642513" cy="61534"/>
          </a:xfrm>
          <a:custGeom>
            <a:avLst/>
            <a:gdLst>
              <a:gd name="connsiteX0" fmla="*/ 26078 w 642513"/>
              <a:gd name="connsiteY0" fmla="*/ 6350 h 61534"/>
              <a:gd name="connsiteX1" fmla="*/ 636163 w 642513"/>
              <a:gd name="connsiteY1" fmla="*/ 6350 h 61534"/>
              <a:gd name="connsiteX2" fmla="*/ 621934 w 642513"/>
              <a:gd name="connsiteY2" fmla="*/ 55184 h 61534"/>
              <a:gd name="connsiteX3" fmla="*/ 601673 w 642513"/>
              <a:gd name="connsiteY3" fmla="*/ 23360 h 61534"/>
              <a:gd name="connsiteX4" fmla="*/ 6350 w 642513"/>
              <a:gd name="connsiteY4" fmla="*/ 23360 h 6153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2513" h="61534">
                <a:moveTo>
                  <a:pt x="26078" y="6350"/>
                </a:moveTo>
                <a:lnTo>
                  <a:pt x="636163" y="6350"/>
                </a:lnTo>
                <a:lnTo>
                  <a:pt x="621934" y="55184"/>
                </a:lnTo>
                <a:lnTo>
                  <a:pt x="601673" y="23360"/>
                </a:lnTo>
                <a:lnTo>
                  <a:pt x="6350" y="2336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3348986" y="4631737"/>
            <a:ext cx="32415" cy="16289"/>
          </a:xfrm>
          <a:custGeom>
            <a:avLst/>
            <a:gdLst>
              <a:gd name="connsiteX0" fmla="*/ 6350 w 32415"/>
              <a:gd name="connsiteY0" fmla="*/ 13484 h 16289"/>
              <a:gd name="connsiteX1" fmla="*/ 26065 w 32415"/>
              <a:gd name="connsiteY1" fmla="*/ 6350 h 16289"/>
            </a:gdLst>
            <a:ahLst/>
            <a:cxnLst>
              <a:cxn ang="0">
                <a:pos x="connsiteX0" y="connsiteY0"/>
              </a:cxn>
              <a:cxn ang="1">
                <a:pos x="connsiteX1" y="connsiteY1"/>
              </a:cxn>
            </a:cxnLst>
            <a:rect l="l" t="t" r="r" b="b"/>
            <a:pathLst>
              <a:path w="32415" h="16289">
                <a:moveTo>
                  <a:pt x="6350" y="13484"/>
                </a:moveTo>
                <a:lnTo>
                  <a:pt x="26065"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3403192" y="4607047"/>
            <a:ext cx="29678" cy="16289"/>
          </a:xfrm>
          <a:custGeom>
            <a:avLst/>
            <a:gdLst>
              <a:gd name="connsiteX0" fmla="*/ 6350 w 29678"/>
              <a:gd name="connsiteY0" fmla="*/ 14029 h 16289"/>
              <a:gd name="connsiteX1" fmla="*/ 23328 w 29678"/>
              <a:gd name="connsiteY1" fmla="*/ 6350 h 16289"/>
            </a:gdLst>
            <a:ahLst/>
            <a:cxnLst>
              <a:cxn ang="0">
                <a:pos x="connsiteX0" y="connsiteY0"/>
              </a:cxn>
              <a:cxn ang="1">
                <a:pos x="connsiteX1" y="connsiteY1"/>
              </a:cxn>
            </a:cxnLst>
            <a:rect l="l" t="t" r="r" b="b"/>
            <a:pathLst>
              <a:path w="29678" h="16289">
                <a:moveTo>
                  <a:pt x="6350" y="14029"/>
                </a:moveTo>
                <a:lnTo>
                  <a:pt x="2332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2750381" y="4778850"/>
            <a:ext cx="682489" cy="93891"/>
          </a:xfrm>
          <a:custGeom>
            <a:avLst/>
            <a:gdLst>
              <a:gd name="connsiteX0" fmla="*/ 70426 w 682489"/>
              <a:gd name="connsiteY0" fmla="*/ 6350 h 93891"/>
              <a:gd name="connsiteX1" fmla="*/ 676139 w 682489"/>
              <a:gd name="connsiteY1" fmla="*/ 6350 h 93891"/>
              <a:gd name="connsiteX2" fmla="*/ 676139 w 682489"/>
              <a:gd name="connsiteY2" fmla="*/ 57367 h 93891"/>
              <a:gd name="connsiteX3" fmla="*/ 604397 w 682489"/>
              <a:gd name="connsiteY3" fmla="*/ 87541 h 93891"/>
              <a:gd name="connsiteX4" fmla="*/ 6350 w 682489"/>
              <a:gd name="connsiteY4" fmla="*/ 87541 h 938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2489" h="93891">
                <a:moveTo>
                  <a:pt x="70426" y="6350"/>
                </a:moveTo>
                <a:lnTo>
                  <a:pt x="676139" y="6350"/>
                </a:lnTo>
                <a:lnTo>
                  <a:pt x="676139" y="57367"/>
                </a:lnTo>
                <a:lnTo>
                  <a:pt x="604397" y="87541"/>
                </a:lnTo>
                <a:lnTo>
                  <a:pt x="6350" y="87541"/>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2754765" y="4810686"/>
            <a:ext cx="606921" cy="62054"/>
          </a:xfrm>
          <a:custGeom>
            <a:avLst/>
            <a:gdLst>
              <a:gd name="connsiteX0" fmla="*/ 6350 w 606921"/>
              <a:gd name="connsiteY0" fmla="*/ 6350 h 62054"/>
              <a:gd name="connsiteX1" fmla="*/ 600571 w 606921"/>
              <a:gd name="connsiteY1" fmla="*/ 6350 h 62054"/>
              <a:gd name="connsiteX2" fmla="*/ 600571 w 606921"/>
              <a:gd name="connsiteY2" fmla="*/ 55704 h 62054"/>
            </a:gdLst>
            <a:ahLst/>
            <a:cxnLst>
              <a:cxn ang="0">
                <a:pos x="connsiteX0" y="connsiteY0"/>
              </a:cxn>
              <a:cxn ang="1">
                <a:pos x="connsiteX1" y="connsiteY1"/>
              </a:cxn>
              <a:cxn ang="2">
                <a:pos x="connsiteX2" y="connsiteY2"/>
              </a:cxn>
            </a:cxnLst>
            <a:rect l="l" t="t" r="r" b="b"/>
            <a:pathLst>
              <a:path w="606921" h="62054">
                <a:moveTo>
                  <a:pt x="6350" y="6350"/>
                </a:moveTo>
                <a:lnTo>
                  <a:pt x="600571" y="6350"/>
                </a:lnTo>
                <a:lnTo>
                  <a:pt x="600571" y="55704"/>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2773378" y="4786529"/>
            <a:ext cx="642513" cy="61534"/>
          </a:xfrm>
          <a:custGeom>
            <a:avLst/>
            <a:gdLst>
              <a:gd name="connsiteX0" fmla="*/ 26078 w 642513"/>
              <a:gd name="connsiteY0" fmla="*/ 6350 h 61534"/>
              <a:gd name="connsiteX1" fmla="*/ 636163 w 642513"/>
              <a:gd name="connsiteY1" fmla="*/ 6350 h 61534"/>
              <a:gd name="connsiteX2" fmla="*/ 621934 w 642513"/>
              <a:gd name="connsiteY2" fmla="*/ 55184 h 61534"/>
              <a:gd name="connsiteX3" fmla="*/ 601673 w 642513"/>
              <a:gd name="connsiteY3" fmla="*/ 23360 h 61534"/>
              <a:gd name="connsiteX4" fmla="*/ 6350 w 642513"/>
              <a:gd name="connsiteY4" fmla="*/ 23360 h 6153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2513" h="61534">
                <a:moveTo>
                  <a:pt x="26078" y="6350"/>
                </a:moveTo>
                <a:lnTo>
                  <a:pt x="636163" y="6350"/>
                </a:lnTo>
                <a:lnTo>
                  <a:pt x="621934" y="55184"/>
                </a:lnTo>
                <a:lnTo>
                  <a:pt x="601673" y="23360"/>
                </a:lnTo>
                <a:lnTo>
                  <a:pt x="6350" y="2336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3348986" y="4803539"/>
            <a:ext cx="32415" cy="16289"/>
          </a:xfrm>
          <a:custGeom>
            <a:avLst/>
            <a:gdLst>
              <a:gd name="connsiteX0" fmla="*/ 6350 w 32415"/>
              <a:gd name="connsiteY0" fmla="*/ 13496 h 16289"/>
              <a:gd name="connsiteX1" fmla="*/ 26065 w 32415"/>
              <a:gd name="connsiteY1" fmla="*/ 6350 h 16289"/>
            </a:gdLst>
            <a:ahLst/>
            <a:cxnLst>
              <a:cxn ang="0">
                <a:pos x="connsiteX0" y="connsiteY0"/>
              </a:cxn>
              <a:cxn ang="1">
                <a:pos x="connsiteX1" y="connsiteY1"/>
              </a:cxn>
            </a:cxnLst>
            <a:rect l="l" t="t" r="r" b="b"/>
            <a:pathLst>
              <a:path w="32415" h="16289">
                <a:moveTo>
                  <a:pt x="6350" y="13496"/>
                </a:moveTo>
                <a:lnTo>
                  <a:pt x="26065"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3403192" y="4778850"/>
            <a:ext cx="29678" cy="16289"/>
          </a:xfrm>
          <a:custGeom>
            <a:avLst/>
            <a:gdLst>
              <a:gd name="connsiteX0" fmla="*/ 6350 w 29678"/>
              <a:gd name="connsiteY0" fmla="*/ 14029 h 16289"/>
              <a:gd name="connsiteX1" fmla="*/ 23328 w 29678"/>
              <a:gd name="connsiteY1" fmla="*/ 6350 h 16289"/>
            </a:gdLst>
            <a:ahLst/>
            <a:cxnLst>
              <a:cxn ang="0">
                <a:pos x="connsiteX0" y="connsiteY0"/>
              </a:cxn>
              <a:cxn ang="1">
                <a:pos x="connsiteX1" y="connsiteY1"/>
              </a:cxn>
            </a:cxnLst>
            <a:rect l="l" t="t" r="r" b="b"/>
            <a:pathLst>
              <a:path w="29678" h="16289">
                <a:moveTo>
                  <a:pt x="6350" y="14029"/>
                </a:moveTo>
                <a:lnTo>
                  <a:pt x="2332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2735964" y="4581129"/>
            <a:ext cx="803254" cy="63311"/>
          </a:xfrm>
          <a:custGeom>
            <a:avLst/>
            <a:gdLst>
              <a:gd name="connsiteX0" fmla="*/ 6350 w 803254"/>
              <a:gd name="connsiteY0" fmla="*/ 56961 h 63311"/>
              <a:gd name="connsiteX1" fmla="*/ 796904 w 803254"/>
              <a:gd name="connsiteY1" fmla="*/ 6350 h 63311"/>
            </a:gdLst>
            <a:ahLst/>
            <a:cxnLst>
              <a:cxn ang="0">
                <a:pos x="connsiteX0" y="connsiteY0"/>
              </a:cxn>
              <a:cxn ang="1">
                <a:pos x="connsiteX1" y="connsiteY1"/>
              </a:cxn>
            </a:cxnLst>
            <a:rect l="l" t="t" r="r" b="b"/>
            <a:pathLst>
              <a:path w="803254" h="63311">
                <a:moveTo>
                  <a:pt x="6350" y="56961"/>
                </a:moveTo>
                <a:lnTo>
                  <a:pt x="796904"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2584244" y="4794708"/>
            <a:ext cx="654854" cy="25280"/>
          </a:xfrm>
          <a:custGeom>
            <a:avLst/>
            <a:gdLst>
              <a:gd name="connsiteX0" fmla="*/ 6350 w 654854"/>
              <a:gd name="connsiteY0" fmla="*/ 6350 h 25280"/>
              <a:gd name="connsiteX1" fmla="*/ 648504 w 654854"/>
              <a:gd name="connsiteY1" fmla="*/ 6350 h 25280"/>
            </a:gdLst>
            <a:ahLst/>
            <a:cxnLst>
              <a:cxn ang="0">
                <a:pos x="connsiteX0" y="connsiteY0"/>
              </a:cxn>
              <a:cxn ang="1">
                <a:pos x="connsiteX1" y="connsiteY1"/>
              </a:cxn>
            </a:cxnLst>
            <a:rect l="l" t="t" r="r" b="b"/>
            <a:pathLst>
              <a:path w="654854" h="25280">
                <a:moveTo>
                  <a:pt x="6350" y="6350"/>
                </a:moveTo>
                <a:lnTo>
                  <a:pt x="648504"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2587566" y="4748473"/>
            <a:ext cx="283816" cy="16289"/>
          </a:xfrm>
          <a:custGeom>
            <a:avLst/>
            <a:gdLst>
              <a:gd name="connsiteX0" fmla="*/ 6350 w 283816"/>
              <a:gd name="connsiteY0" fmla="*/ 6350 h 16289"/>
              <a:gd name="connsiteX1" fmla="*/ 277466 w 283816"/>
              <a:gd name="connsiteY1" fmla="*/ 6350 h 16289"/>
            </a:gdLst>
            <a:ahLst/>
            <a:cxnLst>
              <a:cxn ang="0">
                <a:pos x="connsiteX0" y="connsiteY0"/>
              </a:cxn>
              <a:cxn ang="1">
                <a:pos x="connsiteX1" y="connsiteY1"/>
              </a:cxn>
            </a:cxnLst>
            <a:rect l="l" t="t" r="r" b="b"/>
            <a:pathLst>
              <a:path w="283816" h="16289">
                <a:moveTo>
                  <a:pt x="6350" y="6350"/>
                </a:moveTo>
                <a:lnTo>
                  <a:pt x="277466"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2856009" y="4737711"/>
            <a:ext cx="30701" cy="34223"/>
          </a:xfrm>
          <a:custGeom>
            <a:avLst/>
            <a:gdLst>
              <a:gd name="connsiteX0" fmla="*/ 30701 w 30701"/>
              <a:gd name="connsiteY0" fmla="*/ 17111 h 34223"/>
              <a:gd name="connsiteX1" fmla="*/ 0 w 30701"/>
              <a:gd name="connsiteY1" fmla="*/ 34223 h 34223"/>
              <a:gd name="connsiteX2" fmla="*/ 6183 w 30701"/>
              <a:gd name="connsiteY2" fmla="*/ 17111 h 34223"/>
              <a:gd name="connsiteX3" fmla="*/ 0 w 30701"/>
              <a:gd name="connsiteY3" fmla="*/ 0 h 34223"/>
              <a:gd name="connsiteX4" fmla="*/ 30701 w 30701"/>
              <a:gd name="connsiteY4" fmla="*/ 17111 h 3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701" h="34223">
                <a:moveTo>
                  <a:pt x="30701" y="17111"/>
                </a:moveTo>
                <a:cubicBezTo>
                  <a:pt x="20501" y="20907"/>
                  <a:pt x="7843" y="27381"/>
                  <a:pt x="0" y="34223"/>
                </a:cubicBezTo>
                <a:lnTo>
                  <a:pt x="6183" y="17111"/>
                </a:lnTo>
                <a:lnTo>
                  <a:pt x="0" y="0"/>
                </a:lnTo>
                <a:cubicBezTo>
                  <a:pt x="7843" y="6855"/>
                  <a:pt x="20501" y="13316"/>
                  <a:pt x="30701" y="17111"/>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2526341" y="4568468"/>
            <a:ext cx="251873" cy="16289"/>
          </a:xfrm>
          <a:custGeom>
            <a:avLst/>
            <a:gdLst>
              <a:gd name="connsiteX0" fmla="*/ 6350 w 251873"/>
              <a:gd name="connsiteY0" fmla="*/ 6350 h 16289"/>
              <a:gd name="connsiteX1" fmla="*/ 245523 w 251873"/>
              <a:gd name="connsiteY1" fmla="*/ 6350 h 16289"/>
            </a:gdLst>
            <a:ahLst/>
            <a:cxnLst>
              <a:cxn ang="0">
                <a:pos x="connsiteX0" y="connsiteY0"/>
              </a:cxn>
              <a:cxn ang="1">
                <a:pos x="connsiteX1" y="connsiteY1"/>
              </a:cxn>
            </a:cxnLst>
            <a:rect l="l" t="t" r="r" b="b"/>
            <a:pathLst>
              <a:path w="251873" h="16289">
                <a:moveTo>
                  <a:pt x="6350" y="6350"/>
                </a:moveTo>
                <a:lnTo>
                  <a:pt x="245523"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2762847" y="4557706"/>
            <a:ext cx="30701" cy="34223"/>
          </a:xfrm>
          <a:custGeom>
            <a:avLst/>
            <a:gdLst>
              <a:gd name="connsiteX0" fmla="*/ 30701 w 30701"/>
              <a:gd name="connsiteY0" fmla="*/ 17111 h 34223"/>
              <a:gd name="connsiteX1" fmla="*/ 0 w 30701"/>
              <a:gd name="connsiteY1" fmla="*/ 34223 h 34223"/>
              <a:gd name="connsiteX2" fmla="*/ 6183 w 30701"/>
              <a:gd name="connsiteY2" fmla="*/ 17111 h 34223"/>
              <a:gd name="connsiteX3" fmla="*/ 0 w 30701"/>
              <a:gd name="connsiteY3" fmla="*/ 0 h 34223"/>
              <a:gd name="connsiteX4" fmla="*/ 30701 w 30701"/>
              <a:gd name="connsiteY4" fmla="*/ 17111 h 3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701" h="34223">
                <a:moveTo>
                  <a:pt x="30701" y="17111"/>
                </a:moveTo>
                <a:cubicBezTo>
                  <a:pt x="20501" y="20907"/>
                  <a:pt x="7843" y="27368"/>
                  <a:pt x="0" y="34223"/>
                </a:cubicBezTo>
                <a:lnTo>
                  <a:pt x="6183" y="17111"/>
                </a:lnTo>
                <a:lnTo>
                  <a:pt x="0" y="0"/>
                </a:lnTo>
                <a:cubicBezTo>
                  <a:pt x="7843" y="6855"/>
                  <a:pt x="20501" y="13329"/>
                  <a:pt x="30701" y="17111"/>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3553142" y="4559803"/>
            <a:ext cx="16289" cy="66497"/>
          </a:xfrm>
          <a:custGeom>
            <a:avLst/>
            <a:gdLst>
              <a:gd name="connsiteX0" fmla="*/ 6350 w 16289"/>
              <a:gd name="connsiteY0" fmla="*/ 6350 h 66497"/>
              <a:gd name="connsiteX1" fmla="*/ 6350 w 16289"/>
              <a:gd name="connsiteY1" fmla="*/ 60147 h 66497"/>
            </a:gdLst>
            <a:ahLst/>
            <a:cxnLst>
              <a:cxn ang="0">
                <a:pos x="connsiteX0" y="connsiteY0"/>
              </a:cxn>
              <a:cxn ang="1">
                <a:pos x="connsiteX1" y="connsiteY1"/>
              </a:cxn>
            </a:cxnLst>
            <a:rect l="l" t="t" r="r" b="b"/>
            <a:pathLst>
              <a:path w="16289" h="66497">
                <a:moveTo>
                  <a:pt x="6350" y="6350"/>
                </a:moveTo>
                <a:lnTo>
                  <a:pt x="6350" y="60147"/>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3542412" y="4610910"/>
            <a:ext cx="34160" cy="30757"/>
          </a:xfrm>
          <a:custGeom>
            <a:avLst/>
            <a:gdLst>
              <a:gd name="connsiteX0" fmla="*/ 17080 w 34160"/>
              <a:gd name="connsiteY0" fmla="*/ 30757 h 30757"/>
              <a:gd name="connsiteX1" fmla="*/ 0 w 34160"/>
              <a:gd name="connsiteY1" fmla="*/ 0 h 30757"/>
              <a:gd name="connsiteX2" fmla="*/ 17080 w 34160"/>
              <a:gd name="connsiteY2" fmla="*/ 6194 h 30757"/>
              <a:gd name="connsiteX3" fmla="*/ 34160 w 34160"/>
              <a:gd name="connsiteY3" fmla="*/ 0 h 30757"/>
              <a:gd name="connsiteX4" fmla="*/ 17080 w 34160"/>
              <a:gd name="connsiteY4" fmla="*/ 30757 h 3075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160" h="30757">
                <a:moveTo>
                  <a:pt x="17080" y="30757"/>
                </a:moveTo>
                <a:cubicBezTo>
                  <a:pt x="13291" y="20539"/>
                  <a:pt x="6829" y="7857"/>
                  <a:pt x="0" y="0"/>
                </a:cubicBezTo>
                <a:lnTo>
                  <a:pt x="17080" y="6194"/>
                </a:lnTo>
                <a:lnTo>
                  <a:pt x="34160" y="0"/>
                </a:lnTo>
                <a:cubicBezTo>
                  <a:pt x="27318" y="7857"/>
                  <a:pt x="20868" y="20539"/>
                  <a:pt x="17080" y="30757"/>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2510605" y="4561852"/>
            <a:ext cx="9388" cy="25629"/>
          </a:xfrm>
          <a:custGeom>
            <a:avLst/>
            <a:gdLst>
              <a:gd name="connsiteX0" fmla="*/ 9388 w 9388"/>
              <a:gd name="connsiteY0" fmla="*/ 25629 h 25629"/>
              <a:gd name="connsiteX1" fmla="*/ 6259 w 9388"/>
              <a:gd name="connsiteY1" fmla="*/ 25629 h 25629"/>
              <a:gd name="connsiteX2" fmla="*/ 6259 w 9388"/>
              <a:gd name="connsiteY2" fmla="*/ 5661 h 25629"/>
              <a:gd name="connsiteX3" fmla="*/ 3306 w 9388"/>
              <a:gd name="connsiteY3" fmla="*/ 7819 h 25629"/>
              <a:gd name="connsiteX4" fmla="*/ 0 w 9388"/>
              <a:gd name="connsiteY4" fmla="*/ 9444 h 25629"/>
              <a:gd name="connsiteX5" fmla="*/ 0 w 9388"/>
              <a:gd name="connsiteY5" fmla="*/ 6410 h 25629"/>
              <a:gd name="connsiteX6" fmla="*/ 4599 w 9388"/>
              <a:gd name="connsiteY6" fmla="*/ 3414 h 25629"/>
              <a:gd name="connsiteX7" fmla="*/ 7374 w 9388"/>
              <a:gd name="connsiteY7" fmla="*/ 0 h 25629"/>
              <a:gd name="connsiteX8" fmla="*/ 9388 w 9388"/>
              <a:gd name="connsiteY8" fmla="*/ 0 h 25629"/>
              <a:gd name="connsiteX9" fmla="*/ 9388 w 9388"/>
              <a:gd name="connsiteY9" fmla="*/ 25629 h 256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9388" h="25629">
                <a:moveTo>
                  <a:pt x="9388" y="25629"/>
                </a:moveTo>
                <a:lnTo>
                  <a:pt x="6259" y="25629"/>
                </a:lnTo>
                <a:lnTo>
                  <a:pt x="6259" y="5661"/>
                </a:lnTo>
                <a:cubicBezTo>
                  <a:pt x="5511" y="6372"/>
                  <a:pt x="4523" y="7096"/>
                  <a:pt x="3306" y="7819"/>
                </a:cubicBezTo>
                <a:cubicBezTo>
                  <a:pt x="2077" y="8530"/>
                  <a:pt x="975" y="9076"/>
                  <a:pt x="0" y="9444"/>
                </a:cubicBezTo>
                <a:lnTo>
                  <a:pt x="0" y="6410"/>
                </a:lnTo>
                <a:cubicBezTo>
                  <a:pt x="1761" y="5585"/>
                  <a:pt x="3281" y="4582"/>
                  <a:pt x="4599" y="3414"/>
                </a:cubicBezTo>
                <a:cubicBezTo>
                  <a:pt x="5904" y="2234"/>
                  <a:pt x="6829" y="1104"/>
                  <a:pt x="7374" y="0"/>
                </a:cubicBezTo>
                <a:lnTo>
                  <a:pt x="9388" y="0"/>
                </a:lnTo>
                <a:lnTo>
                  <a:pt x="9388" y="25629"/>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3551698" y="4532518"/>
            <a:ext cx="16839" cy="25629"/>
          </a:xfrm>
          <a:custGeom>
            <a:avLst/>
            <a:gdLst>
              <a:gd name="connsiteX0" fmla="*/ 16839 w 16839"/>
              <a:gd name="connsiteY0" fmla="*/ 22621 h 25629"/>
              <a:gd name="connsiteX1" fmla="*/ 16839 w 16839"/>
              <a:gd name="connsiteY1" fmla="*/ 25629 h 25629"/>
              <a:gd name="connsiteX2" fmla="*/ 0 w 16839"/>
              <a:gd name="connsiteY2" fmla="*/ 25629 h 25629"/>
              <a:gd name="connsiteX3" fmla="*/ 367 w 16839"/>
              <a:gd name="connsiteY3" fmla="*/ 23459 h 25629"/>
              <a:gd name="connsiteX4" fmla="*/ 2420 w 16839"/>
              <a:gd name="connsiteY4" fmla="*/ 20056 h 25629"/>
              <a:gd name="connsiteX5" fmla="*/ 6525 w 16839"/>
              <a:gd name="connsiteY5" fmla="*/ 16197 h 25629"/>
              <a:gd name="connsiteX6" fmla="*/ 12125 w 16839"/>
              <a:gd name="connsiteY6" fmla="*/ 10790 h 25629"/>
              <a:gd name="connsiteX7" fmla="*/ 13582 w 16839"/>
              <a:gd name="connsiteY7" fmla="*/ 7020 h 25629"/>
              <a:gd name="connsiteX8" fmla="*/ 12265 w 16839"/>
              <a:gd name="connsiteY8" fmla="*/ 3871 h 25629"/>
              <a:gd name="connsiteX9" fmla="*/ 8793 w 16839"/>
              <a:gd name="connsiteY9" fmla="*/ 2602 h 25629"/>
              <a:gd name="connsiteX10" fmla="*/ 5169 w 16839"/>
              <a:gd name="connsiteY10" fmla="*/ 3960 h 25629"/>
              <a:gd name="connsiteX11" fmla="*/ 3813 w 16839"/>
              <a:gd name="connsiteY11" fmla="*/ 7718 h 25629"/>
              <a:gd name="connsiteX12" fmla="*/ 595 w 16839"/>
              <a:gd name="connsiteY12" fmla="*/ 7388 h 25629"/>
              <a:gd name="connsiteX13" fmla="*/ 3066 w 16839"/>
              <a:gd name="connsiteY13" fmla="*/ 1891 h 25629"/>
              <a:gd name="connsiteX14" fmla="*/ 8856 w 16839"/>
              <a:gd name="connsiteY14" fmla="*/ 0 h 25629"/>
              <a:gd name="connsiteX15" fmla="*/ 14672 w 16839"/>
              <a:gd name="connsiteY15" fmla="*/ 2044 h 25629"/>
              <a:gd name="connsiteX16" fmla="*/ 16801 w 16839"/>
              <a:gd name="connsiteY16" fmla="*/ 7083 h 25629"/>
              <a:gd name="connsiteX17" fmla="*/ 16180 w 16839"/>
              <a:gd name="connsiteY17" fmla="*/ 10104 h 25629"/>
              <a:gd name="connsiteX18" fmla="*/ 14102 w 16839"/>
              <a:gd name="connsiteY18" fmla="*/ 13214 h 25629"/>
              <a:gd name="connsiteX19" fmla="*/ 9275 w 16839"/>
              <a:gd name="connsiteY19" fmla="*/ 17708 h 25629"/>
              <a:gd name="connsiteX20" fmla="*/ 5663 w 16839"/>
              <a:gd name="connsiteY20" fmla="*/ 20920 h 25629"/>
              <a:gd name="connsiteX21" fmla="*/ 4345 w 16839"/>
              <a:gd name="connsiteY21" fmla="*/ 22621 h 25629"/>
              <a:gd name="connsiteX22" fmla="*/ 16839 w 16839"/>
              <a:gd name="connsiteY22" fmla="*/ 22621 h 256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16839" h="25629">
                <a:moveTo>
                  <a:pt x="16839" y="22621"/>
                </a:moveTo>
                <a:lnTo>
                  <a:pt x="16839" y="25629"/>
                </a:lnTo>
                <a:lnTo>
                  <a:pt x="0" y="25629"/>
                </a:lnTo>
                <a:cubicBezTo>
                  <a:pt x="-25" y="24880"/>
                  <a:pt x="101" y="24157"/>
                  <a:pt x="367" y="23459"/>
                </a:cubicBezTo>
                <a:cubicBezTo>
                  <a:pt x="785" y="22303"/>
                  <a:pt x="1482" y="21173"/>
                  <a:pt x="2420" y="20056"/>
                </a:cubicBezTo>
                <a:cubicBezTo>
                  <a:pt x="3370" y="18939"/>
                  <a:pt x="4726" y="17657"/>
                  <a:pt x="6525" y="16197"/>
                </a:cubicBezTo>
                <a:cubicBezTo>
                  <a:pt x="9275" y="13913"/>
                  <a:pt x="11162" y="12122"/>
                  <a:pt x="12125" y="10790"/>
                </a:cubicBezTo>
                <a:cubicBezTo>
                  <a:pt x="13101" y="9457"/>
                  <a:pt x="13582" y="8200"/>
                  <a:pt x="13582" y="7020"/>
                </a:cubicBezTo>
                <a:cubicBezTo>
                  <a:pt x="13582" y="5776"/>
                  <a:pt x="13139" y="4734"/>
                  <a:pt x="12265" y="3871"/>
                </a:cubicBezTo>
                <a:cubicBezTo>
                  <a:pt x="11377" y="3021"/>
                  <a:pt x="10224" y="2602"/>
                  <a:pt x="8793" y="2602"/>
                </a:cubicBezTo>
                <a:cubicBezTo>
                  <a:pt x="7285" y="2602"/>
                  <a:pt x="6081" y="3046"/>
                  <a:pt x="5169" y="3960"/>
                </a:cubicBezTo>
                <a:cubicBezTo>
                  <a:pt x="4282" y="4862"/>
                  <a:pt x="3813" y="6118"/>
                  <a:pt x="3813" y="7718"/>
                </a:cubicBezTo>
                <a:lnTo>
                  <a:pt x="595" y="7388"/>
                </a:lnTo>
                <a:cubicBezTo>
                  <a:pt x="810" y="4976"/>
                  <a:pt x="1634" y="3148"/>
                  <a:pt x="3066" y="1891"/>
                </a:cubicBezTo>
                <a:cubicBezTo>
                  <a:pt x="4510" y="634"/>
                  <a:pt x="6436" y="0"/>
                  <a:pt x="8856" y="0"/>
                </a:cubicBezTo>
                <a:cubicBezTo>
                  <a:pt x="11314" y="0"/>
                  <a:pt x="13240" y="685"/>
                  <a:pt x="14672" y="2044"/>
                </a:cubicBezTo>
                <a:cubicBezTo>
                  <a:pt x="16078" y="3402"/>
                  <a:pt x="16801" y="5077"/>
                  <a:pt x="16801" y="7083"/>
                </a:cubicBezTo>
                <a:cubicBezTo>
                  <a:pt x="16801" y="8111"/>
                  <a:pt x="16611" y="9114"/>
                  <a:pt x="16180" y="10104"/>
                </a:cubicBezTo>
                <a:cubicBezTo>
                  <a:pt x="15762" y="11082"/>
                  <a:pt x="15065" y="12122"/>
                  <a:pt x="14102" y="13214"/>
                </a:cubicBezTo>
                <a:cubicBezTo>
                  <a:pt x="13139" y="14306"/>
                  <a:pt x="11530" y="15804"/>
                  <a:pt x="9275" y="17708"/>
                </a:cubicBezTo>
                <a:cubicBezTo>
                  <a:pt x="7399" y="19295"/>
                  <a:pt x="6195" y="20361"/>
                  <a:pt x="5663" y="20920"/>
                </a:cubicBezTo>
                <a:cubicBezTo>
                  <a:pt x="5131" y="21491"/>
                  <a:pt x="4700" y="22049"/>
                  <a:pt x="4345" y="22621"/>
                </a:cubicBezTo>
                <a:lnTo>
                  <a:pt x="16839" y="22621"/>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3074687" y="4727083"/>
            <a:ext cx="145549" cy="159057"/>
          </a:xfrm>
          <a:custGeom>
            <a:avLst/>
            <a:gdLst>
              <a:gd name="connsiteX0" fmla="*/ 0 w 145549"/>
              <a:gd name="connsiteY0" fmla="*/ 159057 h 159057"/>
              <a:gd name="connsiteX1" fmla="*/ 61402 w 145549"/>
              <a:gd name="connsiteY1" fmla="*/ 76164 h 159057"/>
              <a:gd name="connsiteX2" fmla="*/ 7247 w 145549"/>
              <a:gd name="connsiteY2" fmla="*/ 0 h 159057"/>
              <a:gd name="connsiteX3" fmla="*/ 32272 w 145549"/>
              <a:gd name="connsiteY3" fmla="*/ 0 h 159057"/>
              <a:gd name="connsiteX4" fmla="*/ 61073 w 145549"/>
              <a:gd name="connsiteY4" fmla="*/ 40799 h 159057"/>
              <a:gd name="connsiteX5" fmla="*/ 73857 w 145549"/>
              <a:gd name="connsiteY5" fmla="*/ 60322 h 159057"/>
              <a:gd name="connsiteX6" fmla="*/ 86414 w 145549"/>
              <a:gd name="connsiteY6" fmla="*/ 42207 h 159057"/>
              <a:gd name="connsiteX7" fmla="*/ 118370 w 145549"/>
              <a:gd name="connsiteY7" fmla="*/ 0 h 159057"/>
              <a:gd name="connsiteX8" fmla="*/ 141228 w 145549"/>
              <a:gd name="connsiteY8" fmla="*/ 0 h 159057"/>
              <a:gd name="connsiteX9" fmla="*/ 85451 w 145549"/>
              <a:gd name="connsiteY9" fmla="*/ 74971 h 159057"/>
              <a:gd name="connsiteX10" fmla="*/ 145549 w 145549"/>
              <a:gd name="connsiteY10" fmla="*/ 159057 h 159057"/>
              <a:gd name="connsiteX11" fmla="*/ 119574 w 145549"/>
              <a:gd name="connsiteY11" fmla="*/ 159057 h 159057"/>
              <a:gd name="connsiteX12" fmla="*/ 79597 w 145549"/>
              <a:gd name="connsiteY12" fmla="*/ 102301 h 159057"/>
              <a:gd name="connsiteX13" fmla="*/ 72666 w 145549"/>
              <a:gd name="connsiteY13" fmla="*/ 91676 h 159057"/>
              <a:gd name="connsiteX14" fmla="*/ 65089 w 145549"/>
              <a:gd name="connsiteY14" fmla="*/ 103609 h 159057"/>
              <a:gd name="connsiteX15" fmla="*/ 25227 w 145549"/>
              <a:gd name="connsiteY15" fmla="*/ 159057 h 159057"/>
              <a:gd name="connsiteX16" fmla="*/ 0 w 145549"/>
              <a:gd name="connsiteY16" fmla="*/ 159057 h 1590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45549" h="159057">
                <a:moveTo>
                  <a:pt x="0" y="159057"/>
                </a:moveTo>
                <a:lnTo>
                  <a:pt x="61402" y="76164"/>
                </a:lnTo>
                <a:lnTo>
                  <a:pt x="7247" y="0"/>
                </a:lnTo>
                <a:lnTo>
                  <a:pt x="32272" y="0"/>
                </a:lnTo>
                <a:lnTo>
                  <a:pt x="61073" y="40799"/>
                </a:lnTo>
                <a:cubicBezTo>
                  <a:pt x="67066" y="49253"/>
                  <a:pt x="71336" y="55765"/>
                  <a:pt x="73857" y="60322"/>
                </a:cubicBezTo>
                <a:cubicBezTo>
                  <a:pt x="77393" y="54533"/>
                  <a:pt x="81574" y="48491"/>
                  <a:pt x="86414" y="42207"/>
                </a:cubicBezTo>
                <a:lnTo>
                  <a:pt x="118370" y="0"/>
                </a:lnTo>
                <a:lnTo>
                  <a:pt x="141228" y="0"/>
                </a:lnTo>
                <a:lnTo>
                  <a:pt x="85451" y="74971"/>
                </a:lnTo>
                <a:lnTo>
                  <a:pt x="145549" y="159057"/>
                </a:lnTo>
                <a:lnTo>
                  <a:pt x="119574" y="159057"/>
                </a:lnTo>
                <a:lnTo>
                  <a:pt x="79597" y="102301"/>
                </a:lnTo>
                <a:cubicBezTo>
                  <a:pt x="77355" y="99052"/>
                  <a:pt x="75048" y="95510"/>
                  <a:pt x="72666" y="91676"/>
                </a:cubicBezTo>
                <a:cubicBezTo>
                  <a:pt x="69131" y="97465"/>
                  <a:pt x="66610" y="101438"/>
                  <a:pt x="65089" y="103609"/>
                </a:cubicBezTo>
                <a:lnTo>
                  <a:pt x="25227" y="159057"/>
                </a:lnTo>
                <a:lnTo>
                  <a:pt x="0" y="159057"/>
                </a:lnTo>
              </a:path>
            </a:pathLst>
          </a:custGeom>
          <a:solidFill>
            <a:srgbClr val="80828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2442361" y="1051972"/>
            <a:ext cx="737781" cy="221064"/>
          </a:xfrm>
          <a:custGeom>
            <a:avLst/>
            <a:gdLst>
              <a:gd name="connsiteX0" fmla="*/ 737781 w 737781"/>
              <a:gd name="connsiteY0" fmla="*/ 221064 h 221064"/>
              <a:gd name="connsiteX1" fmla="*/ 14976 w 737781"/>
              <a:gd name="connsiteY1" fmla="*/ 187107 h 221064"/>
              <a:gd name="connsiteX2" fmla="*/ 0 w 737781"/>
              <a:gd name="connsiteY2" fmla="*/ 114395 h 221064"/>
              <a:gd name="connsiteX3" fmla="*/ 737781 w 737781"/>
              <a:gd name="connsiteY3" fmla="*/ 221064 h 221064"/>
            </a:gdLst>
            <a:ahLst/>
            <a:cxnLst>
              <a:cxn ang="0">
                <a:pos x="connsiteX0" y="connsiteY0"/>
              </a:cxn>
              <a:cxn ang="1">
                <a:pos x="connsiteX1" y="connsiteY1"/>
              </a:cxn>
              <a:cxn ang="2">
                <a:pos x="connsiteX2" y="connsiteY2"/>
              </a:cxn>
              <a:cxn ang="3">
                <a:pos x="connsiteX3" y="connsiteY3"/>
              </a:cxn>
            </a:cxnLst>
            <a:rect l="l" t="t" r="r" b="b"/>
            <a:pathLst>
              <a:path w="737781" h="221064">
                <a:moveTo>
                  <a:pt x="737781" y="221064"/>
                </a:moveTo>
                <a:cubicBezTo>
                  <a:pt x="364031" y="-172821"/>
                  <a:pt x="14976" y="187107"/>
                  <a:pt x="14976" y="187107"/>
                </a:cubicBezTo>
                <a:lnTo>
                  <a:pt x="0" y="114395"/>
                </a:lnTo>
                <a:cubicBezTo>
                  <a:pt x="0" y="114395"/>
                  <a:pt x="405730" y="-205178"/>
                  <a:pt x="737781" y="221064"/>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3052009" y="1135273"/>
            <a:ext cx="161805" cy="161278"/>
          </a:xfrm>
          <a:custGeom>
            <a:avLst/>
            <a:gdLst>
              <a:gd name="connsiteX0" fmla="*/ 161805 w 161805"/>
              <a:gd name="connsiteY0" fmla="*/ 161278 h 161278"/>
              <a:gd name="connsiteX1" fmla="*/ 127784 w 161805"/>
              <a:gd name="connsiteY1" fmla="*/ 80645 h 161278"/>
              <a:gd name="connsiteX2" fmla="*/ 93751 w 161805"/>
              <a:gd name="connsiteY2" fmla="*/ 0 h 161278"/>
              <a:gd name="connsiteX3" fmla="*/ 46869 w 161805"/>
              <a:gd name="connsiteY3" fmla="*/ 47514 h 161278"/>
              <a:gd name="connsiteX4" fmla="*/ 0 w 161805"/>
              <a:gd name="connsiteY4" fmla="*/ 95015 h 161278"/>
              <a:gd name="connsiteX5" fmla="*/ 80915 w 161805"/>
              <a:gd name="connsiteY5" fmla="*/ 128159 h 161278"/>
              <a:gd name="connsiteX6" fmla="*/ 161805 w 161805"/>
              <a:gd name="connsiteY6" fmla="*/ 161278 h 1612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61805" h="161278">
                <a:moveTo>
                  <a:pt x="161805" y="161278"/>
                </a:moveTo>
                <a:lnTo>
                  <a:pt x="127784" y="80645"/>
                </a:lnTo>
                <a:lnTo>
                  <a:pt x="93751" y="0"/>
                </a:lnTo>
                <a:lnTo>
                  <a:pt x="46869" y="47514"/>
                </a:lnTo>
                <a:lnTo>
                  <a:pt x="0" y="95015"/>
                </a:lnTo>
                <a:lnTo>
                  <a:pt x="80915" y="128159"/>
                </a:lnTo>
                <a:lnTo>
                  <a:pt x="161805" y="161278"/>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257300" y="1143000"/>
            <a:ext cx="1930400" cy="1638300"/>
          </a:xfrm>
          <a:prstGeom prst="rect">
            <a:avLst/>
          </a:prstGeom>
          <a:noFill/>
        </p:spPr>
      </p:pic>
      <p:pic>
        <p:nvPicPr>
          <p:cNvPr id="27" name="Picture 3"/>
          <p:cNvPicPr>
            <a:picLocks noChangeAspect="1" noChangeArrowheads="1"/>
          </p:cNvPicPr>
          <p:nvPr/>
        </p:nvPicPr>
        <p:blipFill>
          <a:blip r:embed="rId3"/>
          <a:srcRect/>
          <a:stretch>
            <a:fillRect/>
          </a:stretch>
        </p:blipFill>
        <p:spPr bwMode="auto">
          <a:xfrm>
            <a:off x="2171700" y="3187700"/>
            <a:ext cx="1828800" cy="1054100"/>
          </a:xfrm>
          <a:prstGeom prst="rect">
            <a:avLst/>
          </a:prstGeom>
          <a:noFill/>
        </p:spPr>
      </p:pic>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16</a:t>
            </a:r>
          </a:p>
        </p:txBody>
      </p:sp>
      <p:sp>
        <p:nvSpPr>
          <p:cNvPr id="28" name="TextBox 1"/>
          <p:cNvSpPr txBox="1"/>
          <p:nvPr/>
        </p:nvSpPr>
        <p:spPr>
          <a:xfrm>
            <a:off x="609600" y="3251200"/>
            <a:ext cx="1536700" cy="1905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Raise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clamps.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p>
          <a:p>
            <a:pPr>
              <a:lnSpc>
                <a:spcPts val="10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V-grooves.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Make</a:t>
            </a:r>
          </a:p>
          <a:p>
            <a:pPr>
              <a:lnSpc>
                <a:spcPts val="1000"/>
              </a:lnSpc>
              <a:tabLst/>
            </a:pPr>
            <a:r>
              <a:rPr lang="en-US" altLang="zh-CN" sz="699" dirty="0">
                <a:solidFill>
                  <a:srgbClr val="231F20"/>
                </a:solidFill>
                <a:latin typeface="Arial" pitchFamily="18" charset="0"/>
                <a:cs typeface="Arial" pitchFamily="18" charset="0"/>
              </a:rPr>
              <a:t>sure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between</a:t>
            </a:r>
          </a:p>
          <a:p>
            <a:pPr>
              <a:lnSpc>
                <a:spcPts val="10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V-groove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edges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1000"/>
              </a:lnSpc>
              <a:tabLst/>
            </a:pPr>
            <a:r>
              <a:rPr lang="en-US" altLang="zh-CN" sz="699" dirty="0">
                <a:solidFill>
                  <a:srgbClr val="231F20"/>
                </a:solidFill>
                <a:latin typeface="Arial" pitchFamily="18" charset="0"/>
                <a:cs typeface="Arial" pitchFamily="18" charset="0"/>
              </a:rPr>
              <a:t>electrode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tip.</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pP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Make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sure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avoid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sliding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p>
          <a:p>
            <a:pPr>
              <a:lnSpc>
                <a:spcPts val="1000"/>
              </a:lnSpc>
              <a:tabLst/>
            </a:pPr>
            <a:r>
              <a:rPr lang="en-US" altLang="zh-CN" sz="699" dirty="0">
                <a:solidFill>
                  <a:srgbClr val="6C6D7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along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V-grooves,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but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rather</a:t>
            </a:r>
          </a:p>
          <a:p>
            <a:pPr>
              <a:lnSpc>
                <a:spcPts val="1000"/>
              </a:lnSpc>
              <a:tabLst/>
            </a:pPr>
            <a:r>
              <a:rPr lang="en-US" altLang="zh-CN" sz="699" dirty="0">
                <a:solidFill>
                  <a:srgbClr val="6C6D70"/>
                </a:solidFill>
                <a:latin typeface="Arial" pitchFamily="18" charset="0"/>
                <a:cs typeface="Arial" pitchFamily="18" charset="0"/>
              </a:rPr>
              <a:t>position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them</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over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V-grooves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tilt</a:t>
            </a:r>
          </a:p>
          <a:p>
            <a:pPr>
              <a:lnSpc>
                <a:spcPts val="1000"/>
              </a:lnSpc>
              <a:tabLst/>
            </a:pPr>
            <a:r>
              <a:rPr lang="en-US" altLang="zh-CN" sz="699" dirty="0">
                <a:solidFill>
                  <a:srgbClr val="6C6D70"/>
                </a:solidFill>
                <a:latin typeface="Arial" pitchFamily="18" charset="0"/>
                <a:cs typeface="Arial" pitchFamily="18" charset="0"/>
              </a:rPr>
              <a:t>them</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down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place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shown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p>
          <a:p>
            <a:pPr>
              <a:lnSpc>
                <a:spcPts val="1000"/>
              </a:lnSpc>
              <a:tabLst/>
            </a:pPr>
            <a:r>
              <a:rPr lang="en-US" altLang="zh-CN" sz="699" dirty="0">
                <a:solidFill>
                  <a:srgbClr val="6C6D70"/>
                </a:solidFill>
                <a:latin typeface="Arial" pitchFamily="18" charset="0"/>
                <a:cs typeface="Arial" pitchFamily="18" charset="0"/>
              </a:rPr>
              <a:t>picture).</a:t>
            </a:r>
          </a:p>
        </p:txBody>
      </p:sp>
      <p:sp>
        <p:nvSpPr>
          <p:cNvPr id="29" name="TextBox 1"/>
          <p:cNvSpPr txBox="1"/>
          <p:nvPr/>
        </p:nvSpPr>
        <p:spPr>
          <a:xfrm>
            <a:off x="609600" y="673100"/>
            <a:ext cx="1231900" cy="2794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3.7</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How</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to</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Make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Splice</a:t>
            </a:r>
          </a:p>
          <a:p>
            <a:pPr>
              <a:lnSpc>
                <a:spcPts val="12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safety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shield.</a:t>
            </a:r>
          </a:p>
        </p:txBody>
      </p:sp>
      <p:sp>
        <p:nvSpPr>
          <p:cNvPr id="31" name="Freeform 3"/>
          <p:cNvSpPr/>
          <p:nvPr/>
        </p:nvSpPr>
        <p:spPr>
          <a:xfrm>
            <a:off x="6904824" y="3328000"/>
            <a:ext cx="1808554" cy="1033332"/>
          </a:xfrm>
          <a:custGeom>
            <a:avLst/>
            <a:gdLst>
              <a:gd name="connsiteX0" fmla="*/ 6350 w 1808554"/>
              <a:gd name="connsiteY0" fmla="*/ 1026982 h 1033332"/>
              <a:gd name="connsiteX1" fmla="*/ 1802204 w 1808554"/>
              <a:gd name="connsiteY1" fmla="*/ 1026982 h 1033332"/>
              <a:gd name="connsiteX2" fmla="*/ 1802204 w 1808554"/>
              <a:gd name="connsiteY2" fmla="*/ 6350 h 1033332"/>
              <a:gd name="connsiteX3" fmla="*/ 6350 w 1808554"/>
              <a:gd name="connsiteY3" fmla="*/ 6350 h 1033332"/>
              <a:gd name="connsiteX4" fmla="*/ 6350 w 1808554"/>
              <a:gd name="connsiteY4" fmla="*/ 1026982 h 10333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08554" h="1033332">
                <a:moveTo>
                  <a:pt x="6350" y="1026982"/>
                </a:moveTo>
                <a:lnTo>
                  <a:pt x="1802204" y="1026982"/>
                </a:lnTo>
                <a:lnTo>
                  <a:pt x="1802204" y="6350"/>
                </a:lnTo>
                <a:lnTo>
                  <a:pt x="6350" y="6350"/>
                </a:lnTo>
                <a:lnTo>
                  <a:pt x="6350" y="1026982"/>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7472400" y="4737083"/>
            <a:ext cx="682489" cy="93904"/>
          </a:xfrm>
          <a:custGeom>
            <a:avLst/>
            <a:gdLst>
              <a:gd name="connsiteX0" fmla="*/ 70426 w 682489"/>
              <a:gd name="connsiteY0" fmla="*/ 6350 h 93904"/>
              <a:gd name="connsiteX1" fmla="*/ 676139 w 682489"/>
              <a:gd name="connsiteY1" fmla="*/ 6350 h 93904"/>
              <a:gd name="connsiteX2" fmla="*/ 676139 w 682489"/>
              <a:gd name="connsiteY2" fmla="*/ 57380 h 93904"/>
              <a:gd name="connsiteX3" fmla="*/ 604397 w 682489"/>
              <a:gd name="connsiteY3" fmla="*/ 87554 h 93904"/>
              <a:gd name="connsiteX4" fmla="*/ 6350 w 682489"/>
              <a:gd name="connsiteY4" fmla="*/ 87554 h 939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2489" h="93904">
                <a:moveTo>
                  <a:pt x="70426" y="6350"/>
                </a:moveTo>
                <a:lnTo>
                  <a:pt x="676139" y="6350"/>
                </a:lnTo>
                <a:lnTo>
                  <a:pt x="676139" y="57380"/>
                </a:lnTo>
                <a:lnTo>
                  <a:pt x="604397" y="87554"/>
                </a:lnTo>
                <a:lnTo>
                  <a:pt x="6350" y="87554"/>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Freeform 3"/>
          <p:cNvSpPr/>
          <p:nvPr/>
        </p:nvSpPr>
        <p:spPr>
          <a:xfrm>
            <a:off x="7476784" y="4768907"/>
            <a:ext cx="606921" cy="62080"/>
          </a:xfrm>
          <a:custGeom>
            <a:avLst/>
            <a:gdLst>
              <a:gd name="connsiteX0" fmla="*/ 6350 w 606921"/>
              <a:gd name="connsiteY0" fmla="*/ 6350 h 62080"/>
              <a:gd name="connsiteX1" fmla="*/ 600571 w 606921"/>
              <a:gd name="connsiteY1" fmla="*/ 6350 h 62080"/>
              <a:gd name="connsiteX2" fmla="*/ 600571 w 606921"/>
              <a:gd name="connsiteY2" fmla="*/ 55730 h 62080"/>
            </a:gdLst>
            <a:ahLst/>
            <a:cxnLst>
              <a:cxn ang="0">
                <a:pos x="connsiteX0" y="connsiteY0"/>
              </a:cxn>
              <a:cxn ang="1">
                <a:pos x="connsiteX1" y="connsiteY1"/>
              </a:cxn>
              <a:cxn ang="2">
                <a:pos x="connsiteX2" y="connsiteY2"/>
              </a:cxn>
            </a:cxnLst>
            <a:rect l="l" t="t" r="r" b="b"/>
            <a:pathLst>
              <a:path w="606921" h="62080">
                <a:moveTo>
                  <a:pt x="6350" y="6350"/>
                </a:moveTo>
                <a:lnTo>
                  <a:pt x="600571" y="6350"/>
                </a:lnTo>
                <a:lnTo>
                  <a:pt x="600571" y="5573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Freeform 3"/>
          <p:cNvSpPr/>
          <p:nvPr/>
        </p:nvSpPr>
        <p:spPr>
          <a:xfrm>
            <a:off x="7495397" y="4744763"/>
            <a:ext cx="642513" cy="61534"/>
          </a:xfrm>
          <a:custGeom>
            <a:avLst/>
            <a:gdLst>
              <a:gd name="connsiteX0" fmla="*/ 26078 w 642513"/>
              <a:gd name="connsiteY0" fmla="*/ 6350 h 61534"/>
              <a:gd name="connsiteX1" fmla="*/ 636163 w 642513"/>
              <a:gd name="connsiteY1" fmla="*/ 6350 h 61534"/>
              <a:gd name="connsiteX2" fmla="*/ 621934 w 642513"/>
              <a:gd name="connsiteY2" fmla="*/ 55184 h 61534"/>
              <a:gd name="connsiteX3" fmla="*/ 601673 w 642513"/>
              <a:gd name="connsiteY3" fmla="*/ 23360 h 61534"/>
              <a:gd name="connsiteX4" fmla="*/ 6350 w 642513"/>
              <a:gd name="connsiteY4" fmla="*/ 23360 h 6153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2513" h="61534">
                <a:moveTo>
                  <a:pt x="26078" y="6350"/>
                </a:moveTo>
                <a:lnTo>
                  <a:pt x="636163" y="6350"/>
                </a:lnTo>
                <a:lnTo>
                  <a:pt x="621934" y="55184"/>
                </a:lnTo>
                <a:lnTo>
                  <a:pt x="601673" y="23360"/>
                </a:lnTo>
                <a:lnTo>
                  <a:pt x="6350" y="2336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Freeform 3"/>
          <p:cNvSpPr/>
          <p:nvPr/>
        </p:nvSpPr>
        <p:spPr>
          <a:xfrm>
            <a:off x="8071005" y="4761773"/>
            <a:ext cx="32415" cy="16289"/>
          </a:xfrm>
          <a:custGeom>
            <a:avLst/>
            <a:gdLst>
              <a:gd name="connsiteX0" fmla="*/ 6350 w 32415"/>
              <a:gd name="connsiteY0" fmla="*/ 13484 h 16289"/>
              <a:gd name="connsiteX1" fmla="*/ 26065 w 32415"/>
              <a:gd name="connsiteY1" fmla="*/ 6350 h 16289"/>
            </a:gdLst>
            <a:ahLst/>
            <a:cxnLst>
              <a:cxn ang="0">
                <a:pos x="connsiteX0" y="connsiteY0"/>
              </a:cxn>
              <a:cxn ang="1">
                <a:pos x="connsiteX1" y="connsiteY1"/>
              </a:cxn>
            </a:cxnLst>
            <a:rect l="l" t="t" r="r" b="b"/>
            <a:pathLst>
              <a:path w="32415" h="16289">
                <a:moveTo>
                  <a:pt x="6350" y="13484"/>
                </a:moveTo>
                <a:lnTo>
                  <a:pt x="26065"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Freeform 3"/>
          <p:cNvSpPr/>
          <p:nvPr/>
        </p:nvSpPr>
        <p:spPr>
          <a:xfrm>
            <a:off x="8125211" y="4737083"/>
            <a:ext cx="29678" cy="16289"/>
          </a:xfrm>
          <a:custGeom>
            <a:avLst/>
            <a:gdLst>
              <a:gd name="connsiteX0" fmla="*/ 6350 w 29678"/>
              <a:gd name="connsiteY0" fmla="*/ 14029 h 16289"/>
              <a:gd name="connsiteX1" fmla="*/ 23328 w 29678"/>
              <a:gd name="connsiteY1" fmla="*/ 6350 h 16289"/>
            </a:gdLst>
            <a:ahLst/>
            <a:cxnLst>
              <a:cxn ang="0">
                <a:pos x="connsiteX0" y="connsiteY0"/>
              </a:cxn>
              <a:cxn ang="1">
                <a:pos x="connsiteX1" y="connsiteY1"/>
              </a:cxn>
            </a:cxnLst>
            <a:rect l="l" t="t" r="r" b="b"/>
            <a:pathLst>
              <a:path w="29678" h="16289">
                <a:moveTo>
                  <a:pt x="6350" y="14029"/>
                </a:moveTo>
                <a:lnTo>
                  <a:pt x="2332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Freeform 3"/>
          <p:cNvSpPr/>
          <p:nvPr/>
        </p:nvSpPr>
        <p:spPr>
          <a:xfrm>
            <a:off x="7472400" y="4908886"/>
            <a:ext cx="682489" cy="93891"/>
          </a:xfrm>
          <a:custGeom>
            <a:avLst/>
            <a:gdLst>
              <a:gd name="connsiteX0" fmla="*/ 70426 w 682489"/>
              <a:gd name="connsiteY0" fmla="*/ 6350 h 93891"/>
              <a:gd name="connsiteX1" fmla="*/ 676139 w 682489"/>
              <a:gd name="connsiteY1" fmla="*/ 6350 h 93891"/>
              <a:gd name="connsiteX2" fmla="*/ 676139 w 682489"/>
              <a:gd name="connsiteY2" fmla="*/ 57367 h 93891"/>
              <a:gd name="connsiteX3" fmla="*/ 604397 w 682489"/>
              <a:gd name="connsiteY3" fmla="*/ 87541 h 93891"/>
              <a:gd name="connsiteX4" fmla="*/ 6350 w 682489"/>
              <a:gd name="connsiteY4" fmla="*/ 87541 h 938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2489" h="93891">
                <a:moveTo>
                  <a:pt x="70426" y="6350"/>
                </a:moveTo>
                <a:lnTo>
                  <a:pt x="676139" y="6350"/>
                </a:lnTo>
                <a:lnTo>
                  <a:pt x="676139" y="57367"/>
                </a:lnTo>
                <a:lnTo>
                  <a:pt x="604397" y="87541"/>
                </a:lnTo>
                <a:lnTo>
                  <a:pt x="6350" y="87541"/>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Freeform 3"/>
          <p:cNvSpPr/>
          <p:nvPr/>
        </p:nvSpPr>
        <p:spPr>
          <a:xfrm>
            <a:off x="7476784" y="4940722"/>
            <a:ext cx="606921" cy="62054"/>
          </a:xfrm>
          <a:custGeom>
            <a:avLst/>
            <a:gdLst>
              <a:gd name="connsiteX0" fmla="*/ 6350 w 606921"/>
              <a:gd name="connsiteY0" fmla="*/ 6350 h 62054"/>
              <a:gd name="connsiteX1" fmla="*/ 600571 w 606921"/>
              <a:gd name="connsiteY1" fmla="*/ 6350 h 62054"/>
              <a:gd name="connsiteX2" fmla="*/ 600571 w 606921"/>
              <a:gd name="connsiteY2" fmla="*/ 55704 h 62054"/>
            </a:gdLst>
            <a:ahLst/>
            <a:cxnLst>
              <a:cxn ang="0">
                <a:pos x="connsiteX0" y="connsiteY0"/>
              </a:cxn>
              <a:cxn ang="1">
                <a:pos x="connsiteX1" y="connsiteY1"/>
              </a:cxn>
              <a:cxn ang="2">
                <a:pos x="connsiteX2" y="connsiteY2"/>
              </a:cxn>
            </a:cxnLst>
            <a:rect l="l" t="t" r="r" b="b"/>
            <a:pathLst>
              <a:path w="606921" h="62054">
                <a:moveTo>
                  <a:pt x="6350" y="6350"/>
                </a:moveTo>
                <a:lnTo>
                  <a:pt x="600571" y="6350"/>
                </a:lnTo>
                <a:lnTo>
                  <a:pt x="600571" y="55704"/>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Freeform 3"/>
          <p:cNvSpPr/>
          <p:nvPr/>
        </p:nvSpPr>
        <p:spPr>
          <a:xfrm>
            <a:off x="7495397" y="4916565"/>
            <a:ext cx="642513" cy="61534"/>
          </a:xfrm>
          <a:custGeom>
            <a:avLst/>
            <a:gdLst>
              <a:gd name="connsiteX0" fmla="*/ 26078 w 642513"/>
              <a:gd name="connsiteY0" fmla="*/ 6350 h 61534"/>
              <a:gd name="connsiteX1" fmla="*/ 636163 w 642513"/>
              <a:gd name="connsiteY1" fmla="*/ 6350 h 61534"/>
              <a:gd name="connsiteX2" fmla="*/ 621934 w 642513"/>
              <a:gd name="connsiteY2" fmla="*/ 55184 h 61534"/>
              <a:gd name="connsiteX3" fmla="*/ 601673 w 642513"/>
              <a:gd name="connsiteY3" fmla="*/ 23360 h 61534"/>
              <a:gd name="connsiteX4" fmla="*/ 6350 w 642513"/>
              <a:gd name="connsiteY4" fmla="*/ 23360 h 6153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2513" h="61534">
                <a:moveTo>
                  <a:pt x="26078" y="6350"/>
                </a:moveTo>
                <a:lnTo>
                  <a:pt x="636163" y="6350"/>
                </a:lnTo>
                <a:lnTo>
                  <a:pt x="621934" y="55184"/>
                </a:lnTo>
                <a:lnTo>
                  <a:pt x="601673" y="23360"/>
                </a:lnTo>
                <a:lnTo>
                  <a:pt x="6350" y="2336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Freeform 3"/>
          <p:cNvSpPr/>
          <p:nvPr/>
        </p:nvSpPr>
        <p:spPr>
          <a:xfrm>
            <a:off x="8071005" y="4933575"/>
            <a:ext cx="32415" cy="16289"/>
          </a:xfrm>
          <a:custGeom>
            <a:avLst/>
            <a:gdLst>
              <a:gd name="connsiteX0" fmla="*/ 6350 w 32415"/>
              <a:gd name="connsiteY0" fmla="*/ 13496 h 16289"/>
              <a:gd name="connsiteX1" fmla="*/ 26065 w 32415"/>
              <a:gd name="connsiteY1" fmla="*/ 6350 h 16289"/>
            </a:gdLst>
            <a:ahLst/>
            <a:cxnLst>
              <a:cxn ang="0">
                <a:pos x="connsiteX0" y="connsiteY0"/>
              </a:cxn>
              <a:cxn ang="1">
                <a:pos x="connsiteX1" y="connsiteY1"/>
              </a:cxn>
            </a:cxnLst>
            <a:rect l="l" t="t" r="r" b="b"/>
            <a:pathLst>
              <a:path w="32415" h="16289">
                <a:moveTo>
                  <a:pt x="6350" y="13496"/>
                </a:moveTo>
                <a:lnTo>
                  <a:pt x="26065"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Freeform 3"/>
          <p:cNvSpPr/>
          <p:nvPr/>
        </p:nvSpPr>
        <p:spPr>
          <a:xfrm>
            <a:off x="8125211" y="4908886"/>
            <a:ext cx="29678" cy="16289"/>
          </a:xfrm>
          <a:custGeom>
            <a:avLst/>
            <a:gdLst>
              <a:gd name="connsiteX0" fmla="*/ 6350 w 29678"/>
              <a:gd name="connsiteY0" fmla="*/ 14029 h 16289"/>
              <a:gd name="connsiteX1" fmla="*/ 23328 w 29678"/>
              <a:gd name="connsiteY1" fmla="*/ 6350 h 16289"/>
            </a:gdLst>
            <a:ahLst/>
            <a:cxnLst>
              <a:cxn ang="0">
                <a:pos x="connsiteX0" y="connsiteY0"/>
              </a:cxn>
              <a:cxn ang="1">
                <a:pos x="connsiteX1" y="connsiteY1"/>
              </a:cxn>
            </a:cxnLst>
            <a:rect l="l" t="t" r="r" b="b"/>
            <a:pathLst>
              <a:path w="29678" h="16289">
                <a:moveTo>
                  <a:pt x="6350" y="14029"/>
                </a:moveTo>
                <a:lnTo>
                  <a:pt x="2332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Freeform 3"/>
          <p:cNvSpPr/>
          <p:nvPr/>
        </p:nvSpPr>
        <p:spPr>
          <a:xfrm>
            <a:off x="7457983" y="4711165"/>
            <a:ext cx="803254" cy="63311"/>
          </a:xfrm>
          <a:custGeom>
            <a:avLst/>
            <a:gdLst>
              <a:gd name="connsiteX0" fmla="*/ 6350 w 803254"/>
              <a:gd name="connsiteY0" fmla="*/ 56961 h 63311"/>
              <a:gd name="connsiteX1" fmla="*/ 796904 w 803254"/>
              <a:gd name="connsiteY1" fmla="*/ 6350 h 63311"/>
            </a:gdLst>
            <a:ahLst/>
            <a:cxnLst>
              <a:cxn ang="0">
                <a:pos x="connsiteX0" y="connsiteY0"/>
              </a:cxn>
              <a:cxn ang="1">
                <a:pos x="connsiteX1" y="connsiteY1"/>
              </a:cxn>
            </a:cxnLst>
            <a:rect l="l" t="t" r="r" b="b"/>
            <a:pathLst>
              <a:path w="803254" h="63311">
                <a:moveTo>
                  <a:pt x="6350" y="56961"/>
                </a:moveTo>
                <a:lnTo>
                  <a:pt x="796904"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Freeform 3"/>
          <p:cNvSpPr/>
          <p:nvPr/>
        </p:nvSpPr>
        <p:spPr>
          <a:xfrm>
            <a:off x="7306263" y="4924744"/>
            <a:ext cx="654854" cy="25280"/>
          </a:xfrm>
          <a:custGeom>
            <a:avLst/>
            <a:gdLst>
              <a:gd name="connsiteX0" fmla="*/ 6350 w 654854"/>
              <a:gd name="connsiteY0" fmla="*/ 6350 h 25280"/>
              <a:gd name="connsiteX1" fmla="*/ 648504 w 654854"/>
              <a:gd name="connsiteY1" fmla="*/ 6350 h 25280"/>
            </a:gdLst>
            <a:ahLst/>
            <a:cxnLst>
              <a:cxn ang="0">
                <a:pos x="connsiteX0" y="connsiteY0"/>
              </a:cxn>
              <a:cxn ang="1">
                <a:pos x="connsiteX1" y="connsiteY1"/>
              </a:cxn>
            </a:cxnLst>
            <a:rect l="l" t="t" r="r" b="b"/>
            <a:pathLst>
              <a:path w="654854" h="25280">
                <a:moveTo>
                  <a:pt x="6350" y="6350"/>
                </a:moveTo>
                <a:lnTo>
                  <a:pt x="648504"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Freeform 3"/>
          <p:cNvSpPr/>
          <p:nvPr/>
        </p:nvSpPr>
        <p:spPr>
          <a:xfrm>
            <a:off x="7309585" y="4878509"/>
            <a:ext cx="283816" cy="16289"/>
          </a:xfrm>
          <a:custGeom>
            <a:avLst/>
            <a:gdLst>
              <a:gd name="connsiteX0" fmla="*/ 6350 w 283816"/>
              <a:gd name="connsiteY0" fmla="*/ 6350 h 16289"/>
              <a:gd name="connsiteX1" fmla="*/ 277466 w 283816"/>
              <a:gd name="connsiteY1" fmla="*/ 6350 h 16289"/>
            </a:gdLst>
            <a:ahLst/>
            <a:cxnLst>
              <a:cxn ang="0">
                <a:pos x="connsiteX0" y="connsiteY0"/>
              </a:cxn>
              <a:cxn ang="1">
                <a:pos x="connsiteX1" y="connsiteY1"/>
              </a:cxn>
            </a:cxnLst>
            <a:rect l="l" t="t" r="r" b="b"/>
            <a:pathLst>
              <a:path w="283816" h="16289">
                <a:moveTo>
                  <a:pt x="6350" y="6350"/>
                </a:moveTo>
                <a:lnTo>
                  <a:pt x="277466"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Freeform 3"/>
          <p:cNvSpPr/>
          <p:nvPr/>
        </p:nvSpPr>
        <p:spPr>
          <a:xfrm>
            <a:off x="7578028" y="4867747"/>
            <a:ext cx="30701" cy="34223"/>
          </a:xfrm>
          <a:custGeom>
            <a:avLst/>
            <a:gdLst>
              <a:gd name="connsiteX0" fmla="*/ 30701 w 30701"/>
              <a:gd name="connsiteY0" fmla="*/ 17111 h 34223"/>
              <a:gd name="connsiteX1" fmla="*/ 0 w 30701"/>
              <a:gd name="connsiteY1" fmla="*/ 34223 h 34223"/>
              <a:gd name="connsiteX2" fmla="*/ 6183 w 30701"/>
              <a:gd name="connsiteY2" fmla="*/ 17111 h 34223"/>
              <a:gd name="connsiteX3" fmla="*/ 0 w 30701"/>
              <a:gd name="connsiteY3" fmla="*/ 0 h 34223"/>
              <a:gd name="connsiteX4" fmla="*/ 30701 w 30701"/>
              <a:gd name="connsiteY4" fmla="*/ 17111 h 3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701" h="34223">
                <a:moveTo>
                  <a:pt x="30701" y="17111"/>
                </a:moveTo>
                <a:cubicBezTo>
                  <a:pt x="20501" y="20907"/>
                  <a:pt x="7843" y="27381"/>
                  <a:pt x="0" y="34223"/>
                </a:cubicBezTo>
                <a:lnTo>
                  <a:pt x="6183" y="17111"/>
                </a:lnTo>
                <a:lnTo>
                  <a:pt x="0" y="0"/>
                </a:lnTo>
                <a:cubicBezTo>
                  <a:pt x="7843" y="6855"/>
                  <a:pt x="20501" y="13316"/>
                  <a:pt x="30701" y="17111"/>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3"/>
          <p:cNvSpPr/>
          <p:nvPr/>
        </p:nvSpPr>
        <p:spPr>
          <a:xfrm>
            <a:off x="7248360" y="4698504"/>
            <a:ext cx="251873" cy="16289"/>
          </a:xfrm>
          <a:custGeom>
            <a:avLst/>
            <a:gdLst>
              <a:gd name="connsiteX0" fmla="*/ 6350 w 251873"/>
              <a:gd name="connsiteY0" fmla="*/ 6350 h 16289"/>
              <a:gd name="connsiteX1" fmla="*/ 245523 w 251873"/>
              <a:gd name="connsiteY1" fmla="*/ 6350 h 16289"/>
            </a:gdLst>
            <a:ahLst/>
            <a:cxnLst>
              <a:cxn ang="0">
                <a:pos x="connsiteX0" y="connsiteY0"/>
              </a:cxn>
              <a:cxn ang="1">
                <a:pos x="connsiteX1" y="connsiteY1"/>
              </a:cxn>
            </a:cxnLst>
            <a:rect l="l" t="t" r="r" b="b"/>
            <a:pathLst>
              <a:path w="251873" h="16289">
                <a:moveTo>
                  <a:pt x="6350" y="6350"/>
                </a:moveTo>
                <a:lnTo>
                  <a:pt x="245523"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Freeform 3"/>
          <p:cNvSpPr/>
          <p:nvPr/>
        </p:nvSpPr>
        <p:spPr>
          <a:xfrm>
            <a:off x="7484866" y="4687742"/>
            <a:ext cx="30701" cy="34223"/>
          </a:xfrm>
          <a:custGeom>
            <a:avLst/>
            <a:gdLst>
              <a:gd name="connsiteX0" fmla="*/ 30701 w 30701"/>
              <a:gd name="connsiteY0" fmla="*/ 17111 h 34223"/>
              <a:gd name="connsiteX1" fmla="*/ 0 w 30701"/>
              <a:gd name="connsiteY1" fmla="*/ 34223 h 34223"/>
              <a:gd name="connsiteX2" fmla="*/ 6183 w 30701"/>
              <a:gd name="connsiteY2" fmla="*/ 17111 h 34223"/>
              <a:gd name="connsiteX3" fmla="*/ 0 w 30701"/>
              <a:gd name="connsiteY3" fmla="*/ 0 h 34223"/>
              <a:gd name="connsiteX4" fmla="*/ 30701 w 30701"/>
              <a:gd name="connsiteY4" fmla="*/ 17111 h 3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701" h="34223">
                <a:moveTo>
                  <a:pt x="30701" y="17111"/>
                </a:moveTo>
                <a:cubicBezTo>
                  <a:pt x="20501" y="20907"/>
                  <a:pt x="7843" y="27368"/>
                  <a:pt x="0" y="34223"/>
                </a:cubicBezTo>
                <a:lnTo>
                  <a:pt x="6183" y="17111"/>
                </a:lnTo>
                <a:lnTo>
                  <a:pt x="0" y="0"/>
                </a:lnTo>
                <a:cubicBezTo>
                  <a:pt x="7843" y="6855"/>
                  <a:pt x="20501" y="13329"/>
                  <a:pt x="30701" y="17111"/>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p:cNvSpPr/>
          <p:nvPr/>
        </p:nvSpPr>
        <p:spPr>
          <a:xfrm>
            <a:off x="8275161" y="4689839"/>
            <a:ext cx="16289" cy="66497"/>
          </a:xfrm>
          <a:custGeom>
            <a:avLst/>
            <a:gdLst>
              <a:gd name="connsiteX0" fmla="*/ 6350 w 16289"/>
              <a:gd name="connsiteY0" fmla="*/ 6350 h 66497"/>
              <a:gd name="connsiteX1" fmla="*/ 6350 w 16289"/>
              <a:gd name="connsiteY1" fmla="*/ 60147 h 66497"/>
            </a:gdLst>
            <a:ahLst/>
            <a:cxnLst>
              <a:cxn ang="0">
                <a:pos x="connsiteX0" y="connsiteY0"/>
              </a:cxn>
              <a:cxn ang="1">
                <a:pos x="connsiteX1" y="connsiteY1"/>
              </a:cxn>
            </a:cxnLst>
            <a:rect l="l" t="t" r="r" b="b"/>
            <a:pathLst>
              <a:path w="16289" h="66497">
                <a:moveTo>
                  <a:pt x="6350" y="6350"/>
                </a:moveTo>
                <a:lnTo>
                  <a:pt x="6350" y="60147"/>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Freeform 3"/>
          <p:cNvSpPr/>
          <p:nvPr/>
        </p:nvSpPr>
        <p:spPr>
          <a:xfrm>
            <a:off x="8264431" y="4740946"/>
            <a:ext cx="34160" cy="30757"/>
          </a:xfrm>
          <a:custGeom>
            <a:avLst/>
            <a:gdLst>
              <a:gd name="connsiteX0" fmla="*/ 17080 w 34160"/>
              <a:gd name="connsiteY0" fmla="*/ 30757 h 30757"/>
              <a:gd name="connsiteX1" fmla="*/ 0 w 34160"/>
              <a:gd name="connsiteY1" fmla="*/ 0 h 30757"/>
              <a:gd name="connsiteX2" fmla="*/ 17080 w 34160"/>
              <a:gd name="connsiteY2" fmla="*/ 6194 h 30757"/>
              <a:gd name="connsiteX3" fmla="*/ 34160 w 34160"/>
              <a:gd name="connsiteY3" fmla="*/ 0 h 30757"/>
              <a:gd name="connsiteX4" fmla="*/ 17080 w 34160"/>
              <a:gd name="connsiteY4" fmla="*/ 30757 h 3075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160" h="30757">
                <a:moveTo>
                  <a:pt x="17080" y="30757"/>
                </a:moveTo>
                <a:cubicBezTo>
                  <a:pt x="13291" y="20539"/>
                  <a:pt x="6829" y="7857"/>
                  <a:pt x="0" y="0"/>
                </a:cubicBezTo>
                <a:lnTo>
                  <a:pt x="17080" y="6194"/>
                </a:lnTo>
                <a:lnTo>
                  <a:pt x="34160" y="0"/>
                </a:lnTo>
                <a:cubicBezTo>
                  <a:pt x="27318" y="7857"/>
                  <a:pt x="20868" y="20539"/>
                  <a:pt x="17080" y="30757"/>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
          <p:cNvSpPr/>
          <p:nvPr/>
        </p:nvSpPr>
        <p:spPr>
          <a:xfrm>
            <a:off x="7232624" y="4691888"/>
            <a:ext cx="9388" cy="25629"/>
          </a:xfrm>
          <a:custGeom>
            <a:avLst/>
            <a:gdLst>
              <a:gd name="connsiteX0" fmla="*/ 9388 w 9388"/>
              <a:gd name="connsiteY0" fmla="*/ 25629 h 25629"/>
              <a:gd name="connsiteX1" fmla="*/ 6259 w 9388"/>
              <a:gd name="connsiteY1" fmla="*/ 25629 h 25629"/>
              <a:gd name="connsiteX2" fmla="*/ 6259 w 9388"/>
              <a:gd name="connsiteY2" fmla="*/ 5661 h 25629"/>
              <a:gd name="connsiteX3" fmla="*/ 3306 w 9388"/>
              <a:gd name="connsiteY3" fmla="*/ 7819 h 25629"/>
              <a:gd name="connsiteX4" fmla="*/ 0 w 9388"/>
              <a:gd name="connsiteY4" fmla="*/ 9444 h 25629"/>
              <a:gd name="connsiteX5" fmla="*/ 0 w 9388"/>
              <a:gd name="connsiteY5" fmla="*/ 6410 h 25629"/>
              <a:gd name="connsiteX6" fmla="*/ 4599 w 9388"/>
              <a:gd name="connsiteY6" fmla="*/ 3414 h 25629"/>
              <a:gd name="connsiteX7" fmla="*/ 7374 w 9388"/>
              <a:gd name="connsiteY7" fmla="*/ 0 h 25629"/>
              <a:gd name="connsiteX8" fmla="*/ 9388 w 9388"/>
              <a:gd name="connsiteY8" fmla="*/ 0 h 25629"/>
              <a:gd name="connsiteX9" fmla="*/ 9388 w 9388"/>
              <a:gd name="connsiteY9" fmla="*/ 25629 h 256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9388" h="25629">
                <a:moveTo>
                  <a:pt x="9388" y="25629"/>
                </a:moveTo>
                <a:lnTo>
                  <a:pt x="6259" y="25629"/>
                </a:lnTo>
                <a:lnTo>
                  <a:pt x="6259" y="5661"/>
                </a:lnTo>
                <a:cubicBezTo>
                  <a:pt x="5511" y="6372"/>
                  <a:pt x="4523" y="7096"/>
                  <a:pt x="3306" y="7819"/>
                </a:cubicBezTo>
                <a:cubicBezTo>
                  <a:pt x="2077" y="8530"/>
                  <a:pt x="975" y="9076"/>
                  <a:pt x="0" y="9444"/>
                </a:cubicBezTo>
                <a:lnTo>
                  <a:pt x="0" y="6410"/>
                </a:lnTo>
                <a:cubicBezTo>
                  <a:pt x="1761" y="5585"/>
                  <a:pt x="3281" y="4582"/>
                  <a:pt x="4599" y="3414"/>
                </a:cubicBezTo>
                <a:cubicBezTo>
                  <a:pt x="5904" y="2234"/>
                  <a:pt x="6829" y="1104"/>
                  <a:pt x="7374" y="0"/>
                </a:cubicBezTo>
                <a:lnTo>
                  <a:pt x="9388" y="0"/>
                </a:lnTo>
                <a:lnTo>
                  <a:pt x="9388" y="25629"/>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
          <p:cNvSpPr/>
          <p:nvPr/>
        </p:nvSpPr>
        <p:spPr>
          <a:xfrm>
            <a:off x="8273717" y="4662554"/>
            <a:ext cx="16839" cy="25629"/>
          </a:xfrm>
          <a:custGeom>
            <a:avLst/>
            <a:gdLst>
              <a:gd name="connsiteX0" fmla="*/ 16839 w 16839"/>
              <a:gd name="connsiteY0" fmla="*/ 22621 h 25629"/>
              <a:gd name="connsiteX1" fmla="*/ 16839 w 16839"/>
              <a:gd name="connsiteY1" fmla="*/ 25629 h 25629"/>
              <a:gd name="connsiteX2" fmla="*/ 0 w 16839"/>
              <a:gd name="connsiteY2" fmla="*/ 25629 h 25629"/>
              <a:gd name="connsiteX3" fmla="*/ 367 w 16839"/>
              <a:gd name="connsiteY3" fmla="*/ 23459 h 25629"/>
              <a:gd name="connsiteX4" fmla="*/ 2420 w 16839"/>
              <a:gd name="connsiteY4" fmla="*/ 20056 h 25629"/>
              <a:gd name="connsiteX5" fmla="*/ 6525 w 16839"/>
              <a:gd name="connsiteY5" fmla="*/ 16197 h 25629"/>
              <a:gd name="connsiteX6" fmla="*/ 12125 w 16839"/>
              <a:gd name="connsiteY6" fmla="*/ 10790 h 25629"/>
              <a:gd name="connsiteX7" fmla="*/ 13582 w 16839"/>
              <a:gd name="connsiteY7" fmla="*/ 7020 h 25629"/>
              <a:gd name="connsiteX8" fmla="*/ 12265 w 16839"/>
              <a:gd name="connsiteY8" fmla="*/ 3871 h 25629"/>
              <a:gd name="connsiteX9" fmla="*/ 8793 w 16839"/>
              <a:gd name="connsiteY9" fmla="*/ 2602 h 25629"/>
              <a:gd name="connsiteX10" fmla="*/ 5169 w 16839"/>
              <a:gd name="connsiteY10" fmla="*/ 3960 h 25629"/>
              <a:gd name="connsiteX11" fmla="*/ 3813 w 16839"/>
              <a:gd name="connsiteY11" fmla="*/ 7718 h 25629"/>
              <a:gd name="connsiteX12" fmla="*/ 595 w 16839"/>
              <a:gd name="connsiteY12" fmla="*/ 7388 h 25629"/>
              <a:gd name="connsiteX13" fmla="*/ 3066 w 16839"/>
              <a:gd name="connsiteY13" fmla="*/ 1891 h 25629"/>
              <a:gd name="connsiteX14" fmla="*/ 8856 w 16839"/>
              <a:gd name="connsiteY14" fmla="*/ 0 h 25629"/>
              <a:gd name="connsiteX15" fmla="*/ 14672 w 16839"/>
              <a:gd name="connsiteY15" fmla="*/ 2044 h 25629"/>
              <a:gd name="connsiteX16" fmla="*/ 16801 w 16839"/>
              <a:gd name="connsiteY16" fmla="*/ 7083 h 25629"/>
              <a:gd name="connsiteX17" fmla="*/ 16180 w 16839"/>
              <a:gd name="connsiteY17" fmla="*/ 10104 h 25629"/>
              <a:gd name="connsiteX18" fmla="*/ 14102 w 16839"/>
              <a:gd name="connsiteY18" fmla="*/ 13214 h 25629"/>
              <a:gd name="connsiteX19" fmla="*/ 9275 w 16839"/>
              <a:gd name="connsiteY19" fmla="*/ 17708 h 25629"/>
              <a:gd name="connsiteX20" fmla="*/ 5663 w 16839"/>
              <a:gd name="connsiteY20" fmla="*/ 20920 h 25629"/>
              <a:gd name="connsiteX21" fmla="*/ 4345 w 16839"/>
              <a:gd name="connsiteY21" fmla="*/ 22621 h 25629"/>
              <a:gd name="connsiteX22" fmla="*/ 16839 w 16839"/>
              <a:gd name="connsiteY22" fmla="*/ 22621 h 256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Lst>
            <a:rect l="l" t="t" r="r" b="b"/>
            <a:pathLst>
              <a:path w="16839" h="25629">
                <a:moveTo>
                  <a:pt x="16839" y="22621"/>
                </a:moveTo>
                <a:lnTo>
                  <a:pt x="16839" y="25629"/>
                </a:lnTo>
                <a:lnTo>
                  <a:pt x="0" y="25629"/>
                </a:lnTo>
                <a:cubicBezTo>
                  <a:pt x="-25" y="24880"/>
                  <a:pt x="101" y="24157"/>
                  <a:pt x="367" y="23459"/>
                </a:cubicBezTo>
                <a:cubicBezTo>
                  <a:pt x="785" y="22303"/>
                  <a:pt x="1482" y="21173"/>
                  <a:pt x="2420" y="20056"/>
                </a:cubicBezTo>
                <a:cubicBezTo>
                  <a:pt x="3370" y="18939"/>
                  <a:pt x="4726" y="17657"/>
                  <a:pt x="6525" y="16197"/>
                </a:cubicBezTo>
                <a:cubicBezTo>
                  <a:pt x="9275" y="13913"/>
                  <a:pt x="11162" y="12122"/>
                  <a:pt x="12125" y="10790"/>
                </a:cubicBezTo>
                <a:cubicBezTo>
                  <a:pt x="13101" y="9457"/>
                  <a:pt x="13582" y="8200"/>
                  <a:pt x="13582" y="7020"/>
                </a:cubicBezTo>
                <a:cubicBezTo>
                  <a:pt x="13582" y="5776"/>
                  <a:pt x="13139" y="4734"/>
                  <a:pt x="12265" y="3871"/>
                </a:cubicBezTo>
                <a:cubicBezTo>
                  <a:pt x="11377" y="3021"/>
                  <a:pt x="10224" y="2602"/>
                  <a:pt x="8793" y="2602"/>
                </a:cubicBezTo>
                <a:cubicBezTo>
                  <a:pt x="7285" y="2602"/>
                  <a:pt x="6081" y="3046"/>
                  <a:pt x="5169" y="3960"/>
                </a:cubicBezTo>
                <a:cubicBezTo>
                  <a:pt x="4282" y="4862"/>
                  <a:pt x="3813" y="6118"/>
                  <a:pt x="3813" y="7718"/>
                </a:cubicBezTo>
                <a:lnTo>
                  <a:pt x="595" y="7388"/>
                </a:lnTo>
                <a:cubicBezTo>
                  <a:pt x="810" y="4976"/>
                  <a:pt x="1634" y="3148"/>
                  <a:pt x="3066" y="1891"/>
                </a:cubicBezTo>
                <a:cubicBezTo>
                  <a:pt x="4510" y="634"/>
                  <a:pt x="6436" y="0"/>
                  <a:pt x="8856" y="0"/>
                </a:cubicBezTo>
                <a:cubicBezTo>
                  <a:pt x="11314" y="0"/>
                  <a:pt x="13240" y="685"/>
                  <a:pt x="14672" y="2044"/>
                </a:cubicBezTo>
                <a:cubicBezTo>
                  <a:pt x="16078" y="3402"/>
                  <a:pt x="16801" y="5077"/>
                  <a:pt x="16801" y="7083"/>
                </a:cubicBezTo>
                <a:cubicBezTo>
                  <a:pt x="16801" y="8111"/>
                  <a:pt x="16611" y="9114"/>
                  <a:pt x="16180" y="10104"/>
                </a:cubicBezTo>
                <a:cubicBezTo>
                  <a:pt x="15762" y="11082"/>
                  <a:pt x="15065" y="12122"/>
                  <a:pt x="14102" y="13214"/>
                </a:cubicBezTo>
                <a:cubicBezTo>
                  <a:pt x="13139" y="14306"/>
                  <a:pt x="11530" y="15804"/>
                  <a:pt x="9275" y="17708"/>
                </a:cubicBezTo>
                <a:cubicBezTo>
                  <a:pt x="7399" y="19295"/>
                  <a:pt x="6195" y="20361"/>
                  <a:pt x="5663" y="20920"/>
                </a:cubicBezTo>
                <a:cubicBezTo>
                  <a:pt x="5131" y="21491"/>
                  <a:pt x="4700" y="22049"/>
                  <a:pt x="4345" y="22621"/>
                </a:cubicBezTo>
                <a:lnTo>
                  <a:pt x="16839" y="22621"/>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3"/>
          <p:cNvSpPr/>
          <p:nvPr/>
        </p:nvSpPr>
        <p:spPr>
          <a:xfrm>
            <a:off x="7796706" y="4857119"/>
            <a:ext cx="145549" cy="159057"/>
          </a:xfrm>
          <a:custGeom>
            <a:avLst/>
            <a:gdLst>
              <a:gd name="connsiteX0" fmla="*/ 0 w 145549"/>
              <a:gd name="connsiteY0" fmla="*/ 159057 h 159057"/>
              <a:gd name="connsiteX1" fmla="*/ 61402 w 145549"/>
              <a:gd name="connsiteY1" fmla="*/ 76164 h 159057"/>
              <a:gd name="connsiteX2" fmla="*/ 7247 w 145549"/>
              <a:gd name="connsiteY2" fmla="*/ 0 h 159057"/>
              <a:gd name="connsiteX3" fmla="*/ 32272 w 145549"/>
              <a:gd name="connsiteY3" fmla="*/ 0 h 159057"/>
              <a:gd name="connsiteX4" fmla="*/ 61073 w 145549"/>
              <a:gd name="connsiteY4" fmla="*/ 40799 h 159057"/>
              <a:gd name="connsiteX5" fmla="*/ 73857 w 145549"/>
              <a:gd name="connsiteY5" fmla="*/ 60322 h 159057"/>
              <a:gd name="connsiteX6" fmla="*/ 86414 w 145549"/>
              <a:gd name="connsiteY6" fmla="*/ 42207 h 159057"/>
              <a:gd name="connsiteX7" fmla="*/ 118370 w 145549"/>
              <a:gd name="connsiteY7" fmla="*/ 0 h 159057"/>
              <a:gd name="connsiteX8" fmla="*/ 141228 w 145549"/>
              <a:gd name="connsiteY8" fmla="*/ 0 h 159057"/>
              <a:gd name="connsiteX9" fmla="*/ 85451 w 145549"/>
              <a:gd name="connsiteY9" fmla="*/ 74971 h 159057"/>
              <a:gd name="connsiteX10" fmla="*/ 145549 w 145549"/>
              <a:gd name="connsiteY10" fmla="*/ 159057 h 159057"/>
              <a:gd name="connsiteX11" fmla="*/ 119574 w 145549"/>
              <a:gd name="connsiteY11" fmla="*/ 159057 h 159057"/>
              <a:gd name="connsiteX12" fmla="*/ 79597 w 145549"/>
              <a:gd name="connsiteY12" fmla="*/ 102301 h 159057"/>
              <a:gd name="connsiteX13" fmla="*/ 72666 w 145549"/>
              <a:gd name="connsiteY13" fmla="*/ 91676 h 159057"/>
              <a:gd name="connsiteX14" fmla="*/ 65089 w 145549"/>
              <a:gd name="connsiteY14" fmla="*/ 103609 h 159057"/>
              <a:gd name="connsiteX15" fmla="*/ 25227 w 145549"/>
              <a:gd name="connsiteY15" fmla="*/ 159057 h 159057"/>
              <a:gd name="connsiteX16" fmla="*/ 0 w 145549"/>
              <a:gd name="connsiteY16" fmla="*/ 159057 h 1590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45549" h="159057">
                <a:moveTo>
                  <a:pt x="0" y="159057"/>
                </a:moveTo>
                <a:lnTo>
                  <a:pt x="61402" y="76164"/>
                </a:lnTo>
                <a:lnTo>
                  <a:pt x="7247" y="0"/>
                </a:lnTo>
                <a:lnTo>
                  <a:pt x="32272" y="0"/>
                </a:lnTo>
                <a:lnTo>
                  <a:pt x="61073" y="40799"/>
                </a:lnTo>
                <a:cubicBezTo>
                  <a:pt x="67066" y="49253"/>
                  <a:pt x="71336" y="55765"/>
                  <a:pt x="73857" y="60322"/>
                </a:cubicBezTo>
                <a:cubicBezTo>
                  <a:pt x="77393" y="54533"/>
                  <a:pt x="81574" y="48491"/>
                  <a:pt x="86414" y="42207"/>
                </a:cubicBezTo>
                <a:lnTo>
                  <a:pt x="118370" y="0"/>
                </a:lnTo>
                <a:lnTo>
                  <a:pt x="141228" y="0"/>
                </a:lnTo>
                <a:lnTo>
                  <a:pt x="85451" y="74971"/>
                </a:lnTo>
                <a:lnTo>
                  <a:pt x="145549" y="159057"/>
                </a:lnTo>
                <a:lnTo>
                  <a:pt x="119574" y="159057"/>
                </a:lnTo>
                <a:lnTo>
                  <a:pt x="79597" y="102301"/>
                </a:lnTo>
                <a:cubicBezTo>
                  <a:pt x="77355" y="99052"/>
                  <a:pt x="75048" y="95510"/>
                  <a:pt x="72666" y="91676"/>
                </a:cubicBezTo>
                <a:cubicBezTo>
                  <a:pt x="69131" y="97465"/>
                  <a:pt x="66610" y="101438"/>
                  <a:pt x="65089" y="103609"/>
                </a:cubicBezTo>
                <a:lnTo>
                  <a:pt x="25227" y="159057"/>
                </a:lnTo>
                <a:lnTo>
                  <a:pt x="0" y="159057"/>
                </a:lnTo>
              </a:path>
            </a:pathLst>
          </a:custGeom>
          <a:solidFill>
            <a:srgbClr val="80828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3"/>
          <p:cNvSpPr/>
          <p:nvPr/>
        </p:nvSpPr>
        <p:spPr>
          <a:xfrm>
            <a:off x="7164380" y="1182008"/>
            <a:ext cx="737781" cy="221064"/>
          </a:xfrm>
          <a:custGeom>
            <a:avLst/>
            <a:gdLst>
              <a:gd name="connsiteX0" fmla="*/ 737781 w 737781"/>
              <a:gd name="connsiteY0" fmla="*/ 221064 h 221064"/>
              <a:gd name="connsiteX1" fmla="*/ 14976 w 737781"/>
              <a:gd name="connsiteY1" fmla="*/ 187107 h 221064"/>
              <a:gd name="connsiteX2" fmla="*/ 0 w 737781"/>
              <a:gd name="connsiteY2" fmla="*/ 114395 h 221064"/>
              <a:gd name="connsiteX3" fmla="*/ 737781 w 737781"/>
              <a:gd name="connsiteY3" fmla="*/ 221064 h 221064"/>
            </a:gdLst>
            <a:ahLst/>
            <a:cxnLst>
              <a:cxn ang="0">
                <a:pos x="connsiteX0" y="connsiteY0"/>
              </a:cxn>
              <a:cxn ang="1">
                <a:pos x="connsiteX1" y="connsiteY1"/>
              </a:cxn>
              <a:cxn ang="2">
                <a:pos x="connsiteX2" y="connsiteY2"/>
              </a:cxn>
              <a:cxn ang="3">
                <a:pos x="connsiteX3" y="connsiteY3"/>
              </a:cxn>
            </a:cxnLst>
            <a:rect l="l" t="t" r="r" b="b"/>
            <a:pathLst>
              <a:path w="737781" h="221064">
                <a:moveTo>
                  <a:pt x="737781" y="221064"/>
                </a:moveTo>
                <a:cubicBezTo>
                  <a:pt x="364031" y="-172821"/>
                  <a:pt x="14976" y="187107"/>
                  <a:pt x="14976" y="187107"/>
                </a:cubicBezTo>
                <a:lnTo>
                  <a:pt x="0" y="114395"/>
                </a:lnTo>
                <a:cubicBezTo>
                  <a:pt x="0" y="114395"/>
                  <a:pt x="405730" y="-205178"/>
                  <a:pt x="737781" y="221064"/>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
          <p:cNvSpPr/>
          <p:nvPr/>
        </p:nvSpPr>
        <p:spPr>
          <a:xfrm>
            <a:off x="7774028" y="1265309"/>
            <a:ext cx="161805" cy="161278"/>
          </a:xfrm>
          <a:custGeom>
            <a:avLst/>
            <a:gdLst>
              <a:gd name="connsiteX0" fmla="*/ 161805 w 161805"/>
              <a:gd name="connsiteY0" fmla="*/ 161278 h 161278"/>
              <a:gd name="connsiteX1" fmla="*/ 127784 w 161805"/>
              <a:gd name="connsiteY1" fmla="*/ 80645 h 161278"/>
              <a:gd name="connsiteX2" fmla="*/ 93751 w 161805"/>
              <a:gd name="connsiteY2" fmla="*/ 0 h 161278"/>
              <a:gd name="connsiteX3" fmla="*/ 46869 w 161805"/>
              <a:gd name="connsiteY3" fmla="*/ 47514 h 161278"/>
              <a:gd name="connsiteX4" fmla="*/ 0 w 161805"/>
              <a:gd name="connsiteY4" fmla="*/ 95015 h 161278"/>
              <a:gd name="connsiteX5" fmla="*/ 80915 w 161805"/>
              <a:gd name="connsiteY5" fmla="*/ 128159 h 161278"/>
              <a:gd name="connsiteX6" fmla="*/ 161805 w 161805"/>
              <a:gd name="connsiteY6" fmla="*/ 161278 h 1612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61805" h="161278">
                <a:moveTo>
                  <a:pt x="161805" y="161278"/>
                </a:moveTo>
                <a:lnTo>
                  <a:pt x="127784" y="80645"/>
                </a:lnTo>
                <a:lnTo>
                  <a:pt x="93751" y="0"/>
                </a:lnTo>
                <a:lnTo>
                  <a:pt x="46869" y="47514"/>
                </a:lnTo>
                <a:lnTo>
                  <a:pt x="0" y="95015"/>
                </a:lnTo>
                <a:lnTo>
                  <a:pt x="80915" y="128159"/>
                </a:lnTo>
                <a:lnTo>
                  <a:pt x="161805" y="161278"/>
                </a:ln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Picture 3"/>
          <p:cNvPicPr>
            <a:picLocks noChangeAspect="1" noChangeArrowheads="1"/>
          </p:cNvPicPr>
          <p:nvPr/>
        </p:nvPicPr>
        <p:blipFill>
          <a:blip r:embed="rId2"/>
          <a:srcRect/>
          <a:stretch>
            <a:fillRect/>
          </a:stretch>
        </p:blipFill>
        <p:spPr bwMode="auto">
          <a:xfrm>
            <a:off x="5979319" y="1273036"/>
            <a:ext cx="1930400" cy="1638300"/>
          </a:xfrm>
          <a:prstGeom prst="rect">
            <a:avLst/>
          </a:prstGeom>
          <a:noFill/>
        </p:spPr>
      </p:pic>
      <p:pic>
        <p:nvPicPr>
          <p:cNvPr id="56" name="Picture 3"/>
          <p:cNvPicPr>
            <a:picLocks noChangeAspect="1" noChangeArrowheads="1"/>
          </p:cNvPicPr>
          <p:nvPr/>
        </p:nvPicPr>
        <p:blipFill>
          <a:blip r:embed="rId3"/>
          <a:srcRect/>
          <a:stretch>
            <a:fillRect/>
          </a:stretch>
        </p:blipFill>
        <p:spPr bwMode="auto">
          <a:xfrm>
            <a:off x="6893719" y="3317736"/>
            <a:ext cx="1828800" cy="1054100"/>
          </a:xfrm>
          <a:prstGeom prst="rect">
            <a:avLst/>
          </a:prstGeom>
          <a:noFill/>
        </p:spPr>
      </p:pic>
      <p:sp>
        <p:nvSpPr>
          <p:cNvPr id="57" name="TextBox 56"/>
          <p:cNvSpPr txBox="1"/>
          <p:nvPr/>
        </p:nvSpPr>
        <p:spPr>
          <a:xfrm>
            <a:off x="5331619" y="6365736"/>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16</a:t>
            </a:r>
          </a:p>
        </p:txBody>
      </p:sp>
      <p:sp>
        <p:nvSpPr>
          <p:cNvPr id="58" name="TextBox 1"/>
          <p:cNvSpPr txBox="1"/>
          <p:nvPr/>
        </p:nvSpPr>
        <p:spPr>
          <a:xfrm>
            <a:off x="5268274" y="3348037"/>
            <a:ext cx="1922001" cy="1742657"/>
          </a:xfrm>
          <a:prstGeom prst="rect">
            <a:avLst/>
          </a:prstGeom>
          <a:noFill/>
        </p:spPr>
        <p:txBody>
          <a:bodyPr wrap="none" lIns="0" tIns="0" rIns="0" rtlCol="0">
            <a:spAutoFit/>
          </a:bodyPr>
          <a:lstStyle/>
          <a:p>
            <a:pPr lvl="0"/>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Sollevare i morsetti delle fibre.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Posizionare le fibre nelle scanalature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a V. Assicurarsi che le estremità delle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fibre si trovino tra i bordi della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scanalatura a V e la punta dell'elettrodo.</a:t>
            </a:r>
          </a:p>
          <a:p>
            <a:pPr>
              <a:lnSpc>
                <a:spcPts val="1000"/>
              </a:lnSpc>
            </a:pPr>
            <a:endParaRPr lang="en-US" altLang="zh-CN" sz="699" dirty="0">
              <a:solidFill>
                <a:srgbClr val="231F20"/>
              </a:solidFill>
              <a:latin typeface="Arial" pitchFamily="18" charset="0"/>
              <a:cs typeface="Arial" pitchFamily="18" charset="0"/>
            </a:endParaRPr>
          </a:p>
          <a:p>
            <a:pPr>
              <a:lnSpc>
                <a:spcPts val="1000"/>
              </a:lnSpc>
            </a:pPr>
            <a:endParaRPr lang="en-US" altLang="zh-CN" sz="699" dirty="0">
              <a:solidFill>
                <a:srgbClr val="231F20"/>
              </a:solidFill>
              <a:latin typeface="Arial" pitchFamily="18" charset="0"/>
              <a:cs typeface="Arial" pitchFamily="18" charset="0"/>
            </a:endParaRPr>
          </a:p>
          <a:p>
            <a:pPr>
              <a:lnSpc>
                <a:spcPts val="1000"/>
              </a:lnSpc>
            </a:pPr>
            <a:endParaRPr lang="en-US" altLang="zh-CN" dirty="0"/>
          </a:p>
          <a:p>
            <a:pPr>
              <a:lnSpc>
                <a:spcPts val="1000"/>
              </a:lnSpc>
            </a:pPr>
            <a:endParaRPr lang="en-US" altLang="zh-CN" dirty="0"/>
          </a:p>
          <a:p>
            <a:endParaRPr lang="it-IT" sz="699" dirty="0">
              <a:solidFill>
                <a:srgbClr val="6C6D70"/>
              </a:solidFill>
              <a:latin typeface="Arial" pitchFamily="18" charset="0"/>
              <a:cs typeface="Arial" pitchFamily="18" charset="0"/>
            </a:endParaRPr>
          </a:p>
          <a:p>
            <a:r>
              <a:rPr lang="it-IT" sz="699" dirty="0">
                <a:solidFill>
                  <a:srgbClr val="6C6D70"/>
                </a:solidFill>
                <a:latin typeface="Arial" pitchFamily="18" charset="0"/>
                <a:cs typeface="Arial" pitchFamily="18" charset="0"/>
              </a:rPr>
              <a:t>Nota: evitare di far scorrere</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le fibre lungo le scanalature a V, ma piuttosto</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posizionarle sopra le scanalature a V e inclinarle</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verso il basso fino a raggiungere la posizione </a:t>
            </a:r>
          </a:p>
          <a:p>
            <a:r>
              <a:rPr lang="it-IT" sz="699" dirty="0">
                <a:solidFill>
                  <a:srgbClr val="6C6D70"/>
                </a:solidFill>
                <a:latin typeface="Arial" pitchFamily="18" charset="0"/>
                <a:cs typeface="Arial" pitchFamily="18" charset="0"/>
              </a:rPr>
              <a:t>(come mostrato nella figura).</a:t>
            </a:r>
          </a:p>
        </p:txBody>
      </p:sp>
      <p:sp>
        <p:nvSpPr>
          <p:cNvPr id="59" name="TextBox 1"/>
          <p:cNvSpPr txBox="1"/>
          <p:nvPr/>
        </p:nvSpPr>
        <p:spPr>
          <a:xfrm>
            <a:off x="5331619" y="803136"/>
            <a:ext cx="1583767" cy="296941"/>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3.7</a:t>
            </a:r>
            <a:r>
              <a:rPr lang="en-US"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Come effettuare una giunzione</a:t>
            </a:r>
          </a:p>
          <a:p>
            <a:pPr>
              <a:lnSpc>
                <a:spcPts val="1200"/>
              </a:lnSpc>
              <a:tabLst/>
            </a:pPr>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Aprire la protezione di sicurezza.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28212" y="2795588"/>
            <a:ext cx="2940962" cy="521715"/>
          </a:xfrm>
          <a:custGeom>
            <a:avLst/>
            <a:gdLst>
              <a:gd name="connsiteX0" fmla="*/ 2940962 w 2940962"/>
              <a:gd name="connsiteY0" fmla="*/ 521715 h 521715"/>
              <a:gd name="connsiteX1" fmla="*/ 0 w 2940962"/>
              <a:gd name="connsiteY1" fmla="*/ 521715 h 521715"/>
              <a:gd name="connsiteX2" fmla="*/ 0 w 2940962"/>
              <a:gd name="connsiteY2" fmla="*/ 0 h 521715"/>
              <a:gd name="connsiteX3" fmla="*/ 2940962 w 2940962"/>
              <a:gd name="connsiteY3" fmla="*/ 0 h 521715"/>
              <a:gd name="connsiteX4" fmla="*/ 2940962 w 2940962"/>
              <a:gd name="connsiteY4" fmla="*/ 521715 h 5217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0962" h="521715">
                <a:moveTo>
                  <a:pt x="2940962" y="521715"/>
                </a:moveTo>
                <a:lnTo>
                  <a:pt x="0" y="521715"/>
                </a:lnTo>
                <a:lnTo>
                  <a:pt x="0" y="0"/>
                </a:lnTo>
                <a:lnTo>
                  <a:pt x="2940962" y="0"/>
                </a:lnTo>
                <a:lnTo>
                  <a:pt x="2940962" y="521715"/>
                </a:lnTo>
              </a:path>
            </a:pathLst>
          </a:custGeom>
          <a:solidFill>
            <a:srgbClr val="B2B3B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947229" y="2928851"/>
            <a:ext cx="403082" cy="322900"/>
          </a:xfrm>
          <a:custGeom>
            <a:avLst/>
            <a:gdLst>
              <a:gd name="connsiteX0" fmla="*/ 403082 w 403082"/>
              <a:gd name="connsiteY0" fmla="*/ 322900 h 322900"/>
              <a:gd name="connsiteX1" fmla="*/ 0 w 403082"/>
              <a:gd name="connsiteY1" fmla="*/ 322900 h 322900"/>
              <a:gd name="connsiteX2" fmla="*/ 0 w 403082"/>
              <a:gd name="connsiteY2" fmla="*/ 0 h 322900"/>
              <a:gd name="connsiteX3" fmla="*/ 403082 w 403082"/>
              <a:gd name="connsiteY3" fmla="*/ 0 h 322900"/>
              <a:gd name="connsiteX4" fmla="*/ 403082 w 403082"/>
              <a:gd name="connsiteY4" fmla="*/ 322900 h 322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03082" h="322900">
                <a:moveTo>
                  <a:pt x="403082" y="322900"/>
                </a:moveTo>
                <a:lnTo>
                  <a:pt x="0" y="322900"/>
                </a:lnTo>
                <a:lnTo>
                  <a:pt x="0" y="0"/>
                </a:lnTo>
                <a:lnTo>
                  <a:pt x="403082" y="0"/>
                </a:lnTo>
                <a:lnTo>
                  <a:pt x="403082" y="322900"/>
                </a:lnTo>
              </a:path>
            </a:pathLst>
          </a:custGeom>
          <a:solidFill>
            <a:srgbClr val="93959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940879" y="2922501"/>
            <a:ext cx="415782" cy="335600"/>
          </a:xfrm>
          <a:custGeom>
            <a:avLst/>
            <a:gdLst>
              <a:gd name="connsiteX0" fmla="*/ 409432 w 415782"/>
              <a:gd name="connsiteY0" fmla="*/ 329250 h 335600"/>
              <a:gd name="connsiteX1" fmla="*/ 6350 w 415782"/>
              <a:gd name="connsiteY1" fmla="*/ 329250 h 335600"/>
              <a:gd name="connsiteX2" fmla="*/ 6350 w 415782"/>
              <a:gd name="connsiteY2" fmla="*/ 6350 h 335600"/>
              <a:gd name="connsiteX3" fmla="*/ 409432 w 415782"/>
              <a:gd name="connsiteY3" fmla="*/ 6350 h 335600"/>
              <a:gd name="connsiteX4" fmla="*/ 409432 w 415782"/>
              <a:gd name="connsiteY4" fmla="*/ 329250 h 335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5782" h="335600">
                <a:moveTo>
                  <a:pt x="409432" y="329250"/>
                </a:moveTo>
                <a:lnTo>
                  <a:pt x="6350" y="329250"/>
                </a:lnTo>
                <a:lnTo>
                  <a:pt x="6350" y="6350"/>
                </a:lnTo>
                <a:lnTo>
                  <a:pt x="409432" y="6350"/>
                </a:lnTo>
                <a:lnTo>
                  <a:pt x="409432" y="3292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026421" y="3001043"/>
            <a:ext cx="253415" cy="169783"/>
          </a:xfrm>
          <a:custGeom>
            <a:avLst/>
            <a:gdLst>
              <a:gd name="connsiteX0" fmla="*/ 253415 w 253415"/>
              <a:gd name="connsiteY0" fmla="*/ 169783 h 169783"/>
              <a:gd name="connsiteX1" fmla="*/ 0 w 253415"/>
              <a:gd name="connsiteY1" fmla="*/ 169783 h 169783"/>
              <a:gd name="connsiteX2" fmla="*/ 0 w 253415"/>
              <a:gd name="connsiteY2" fmla="*/ 0 h 169783"/>
              <a:gd name="connsiteX3" fmla="*/ 253415 w 253415"/>
              <a:gd name="connsiteY3" fmla="*/ 0 h 169783"/>
              <a:gd name="connsiteX4" fmla="*/ 253415 w 253415"/>
              <a:gd name="connsiteY4" fmla="*/ 169783 h 1697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3415" h="169783">
                <a:moveTo>
                  <a:pt x="253415" y="169783"/>
                </a:moveTo>
                <a:lnTo>
                  <a:pt x="0" y="169783"/>
                </a:lnTo>
                <a:lnTo>
                  <a:pt x="0" y="0"/>
                </a:lnTo>
                <a:lnTo>
                  <a:pt x="253415" y="0"/>
                </a:lnTo>
                <a:lnTo>
                  <a:pt x="253415" y="169783"/>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020071" y="2994693"/>
            <a:ext cx="266115" cy="182483"/>
          </a:xfrm>
          <a:custGeom>
            <a:avLst/>
            <a:gdLst>
              <a:gd name="connsiteX0" fmla="*/ 259765 w 266115"/>
              <a:gd name="connsiteY0" fmla="*/ 176133 h 182483"/>
              <a:gd name="connsiteX1" fmla="*/ 6350 w 266115"/>
              <a:gd name="connsiteY1" fmla="*/ 176133 h 182483"/>
              <a:gd name="connsiteX2" fmla="*/ 6350 w 266115"/>
              <a:gd name="connsiteY2" fmla="*/ 6350 h 182483"/>
              <a:gd name="connsiteX3" fmla="*/ 259765 w 266115"/>
              <a:gd name="connsiteY3" fmla="*/ 6350 h 182483"/>
              <a:gd name="connsiteX4" fmla="*/ 259765 w 266115"/>
              <a:gd name="connsiteY4" fmla="*/ 176133 h 1824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6115" h="182483">
                <a:moveTo>
                  <a:pt x="259765" y="176133"/>
                </a:moveTo>
                <a:lnTo>
                  <a:pt x="6350" y="176133"/>
                </a:lnTo>
                <a:lnTo>
                  <a:pt x="6350" y="6350"/>
                </a:lnTo>
                <a:lnTo>
                  <a:pt x="259765" y="6350"/>
                </a:lnTo>
                <a:lnTo>
                  <a:pt x="259765" y="176133"/>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948904" y="2928851"/>
            <a:ext cx="403095" cy="322900"/>
          </a:xfrm>
          <a:custGeom>
            <a:avLst/>
            <a:gdLst>
              <a:gd name="connsiteX0" fmla="*/ 403095 w 403095"/>
              <a:gd name="connsiteY0" fmla="*/ 322900 h 322900"/>
              <a:gd name="connsiteX1" fmla="*/ 0 w 403095"/>
              <a:gd name="connsiteY1" fmla="*/ 322900 h 322900"/>
              <a:gd name="connsiteX2" fmla="*/ 0 w 403095"/>
              <a:gd name="connsiteY2" fmla="*/ 0 h 322900"/>
              <a:gd name="connsiteX3" fmla="*/ 403095 w 403095"/>
              <a:gd name="connsiteY3" fmla="*/ 0 h 322900"/>
              <a:gd name="connsiteX4" fmla="*/ 403095 w 403095"/>
              <a:gd name="connsiteY4" fmla="*/ 322900 h 322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03095" h="322900">
                <a:moveTo>
                  <a:pt x="403095" y="322900"/>
                </a:moveTo>
                <a:lnTo>
                  <a:pt x="0" y="322900"/>
                </a:lnTo>
                <a:lnTo>
                  <a:pt x="0" y="0"/>
                </a:lnTo>
                <a:lnTo>
                  <a:pt x="403095" y="0"/>
                </a:lnTo>
                <a:lnTo>
                  <a:pt x="403095" y="322900"/>
                </a:lnTo>
              </a:path>
            </a:pathLst>
          </a:custGeom>
          <a:solidFill>
            <a:srgbClr val="93959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1942554" y="2922501"/>
            <a:ext cx="415795" cy="335600"/>
          </a:xfrm>
          <a:custGeom>
            <a:avLst/>
            <a:gdLst>
              <a:gd name="connsiteX0" fmla="*/ 409445 w 415795"/>
              <a:gd name="connsiteY0" fmla="*/ 329250 h 335600"/>
              <a:gd name="connsiteX1" fmla="*/ 6350 w 415795"/>
              <a:gd name="connsiteY1" fmla="*/ 329250 h 335600"/>
              <a:gd name="connsiteX2" fmla="*/ 6350 w 415795"/>
              <a:gd name="connsiteY2" fmla="*/ 6350 h 335600"/>
              <a:gd name="connsiteX3" fmla="*/ 409445 w 415795"/>
              <a:gd name="connsiteY3" fmla="*/ 6350 h 335600"/>
              <a:gd name="connsiteX4" fmla="*/ 409445 w 415795"/>
              <a:gd name="connsiteY4" fmla="*/ 329250 h 335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5795" h="335600">
                <a:moveTo>
                  <a:pt x="409445" y="329250"/>
                </a:moveTo>
                <a:lnTo>
                  <a:pt x="6350" y="329250"/>
                </a:lnTo>
                <a:lnTo>
                  <a:pt x="6350" y="6350"/>
                </a:lnTo>
                <a:lnTo>
                  <a:pt x="409445" y="6350"/>
                </a:lnTo>
                <a:lnTo>
                  <a:pt x="409445" y="3292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2028096" y="3001043"/>
            <a:ext cx="253415" cy="169783"/>
          </a:xfrm>
          <a:custGeom>
            <a:avLst/>
            <a:gdLst>
              <a:gd name="connsiteX0" fmla="*/ 253415 w 253415"/>
              <a:gd name="connsiteY0" fmla="*/ 169783 h 169783"/>
              <a:gd name="connsiteX1" fmla="*/ 0 w 253415"/>
              <a:gd name="connsiteY1" fmla="*/ 169783 h 169783"/>
              <a:gd name="connsiteX2" fmla="*/ 0 w 253415"/>
              <a:gd name="connsiteY2" fmla="*/ 0 h 169783"/>
              <a:gd name="connsiteX3" fmla="*/ 253415 w 253415"/>
              <a:gd name="connsiteY3" fmla="*/ 0 h 169783"/>
              <a:gd name="connsiteX4" fmla="*/ 253415 w 253415"/>
              <a:gd name="connsiteY4" fmla="*/ 169783 h 1697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3415" h="169783">
                <a:moveTo>
                  <a:pt x="253415" y="169783"/>
                </a:moveTo>
                <a:lnTo>
                  <a:pt x="0" y="169783"/>
                </a:lnTo>
                <a:lnTo>
                  <a:pt x="0" y="0"/>
                </a:lnTo>
                <a:lnTo>
                  <a:pt x="253415" y="0"/>
                </a:lnTo>
                <a:lnTo>
                  <a:pt x="253415" y="169783"/>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2021746" y="2994693"/>
            <a:ext cx="266115" cy="182483"/>
          </a:xfrm>
          <a:custGeom>
            <a:avLst/>
            <a:gdLst>
              <a:gd name="connsiteX0" fmla="*/ 259765 w 266115"/>
              <a:gd name="connsiteY0" fmla="*/ 176133 h 182483"/>
              <a:gd name="connsiteX1" fmla="*/ 6350 w 266115"/>
              <a:gd name="connsiteY1" fmla="*/ 176133 h 182483"/>
              <a:gd name="connsiteX2" fmla="*/ 6350 w 266115"/>
              <a:gd name="connsiteY2" fmla="*/ 6350 h 182483"/>
              <a:gd name="connsiteX3" fmla="*/ 259765 w 266115"/>
              <a:gd name="connsiteY3" fmla="*/ 6350 h 182483"/>
              <a:gd name="connsiteX4" fmla="*/ 259765 w 266115"/>
              <a:gd name="connsiteY4" fmla="*/ 176133 h 1824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6115" h="182483">
                <a:moveTo>
                  <a:pt x="259765" y="176133"/>
                </a:moveTo>
                <a:lnTo>
                  <a:pt x="6350" y="176133"/>
                </a:lnTo>
                <a:lnTo>
                  <a:pt x="6350" y="6350"/>
                </a:lnTo>
                <a:lnTo>
                  <a:pt x="259765" y="6350"/>
                </a:lnTo>
                <a:lnTo>
                  <a:pt x="259765" y="176133"/>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2918725" y="2928851"/>
            <a:ext cx="403082" cy="322900"/>
          </a:xfrm>
          <a:custGeom>
            <a:avLst/>
            <a:gdLst>
              <a:gd name="connsiteX0" fmla="*/ 403082 w 403082"/>
              <a:gd name="connsiteY0" fmla="*/ 322900 h 322900"/>
              <a:gd name="connsiteX1" fmla="*/ 0 w 403082"/>
              <a:gd name="connsiteY1" fmla="*/ 322900 h 322900"/>
              <a:gd name="connsiteX2" fmla="*/ 0 w 403082"/>
              <a:gd name="connsiteY2" fmla="*/ 0 h 322900"/>
              <a:gd name="connsiteX3" fmla="*/ 403082 w 403082"/>
              <a:gd name="connsiteY3" fmla="*/ 0 h 322900"/>
              <a:gd name="connsiteX4" fmla="*/ 403082 w 403082"/>
              <a:gd name="connsiteY4" fmla="*/ 322900 h 322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03082" h="322900">
                <a:moveTo>
                  <a:pt x="403082" y="322900"/>
                </a:moveTo>
                <a:lnTo>
                  <a:pt x="0" y="322900"/>
                </a:lnTo>
                <a:lnTo>
                  <a:pt x="0" y="0"/>
                </a:lnTo>
                <a:lnTo>
                  <a:pt x="403082" y="0"/>
                </a:lnTo>
                <a:lnTo>
                  <a:pt x="403082" y="322900"/>
                </a:lnTo>
              </a:path>
            </a:pathLst>
          </a:custGeom>
          <a:solidFill>
            <a:srgbClr val="93959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912375" y="2922501"/>
            <a:ext cx="415782" cy="335600"/>
          </a:xfrm>
          <a:custGeom>
            <a:avLst/>
            <a:gdLst>
              <a:gd name="connsiteX0" fmla="*/ 409432 w 415782"/>
              <a:gd name="connsiteY0" fmla="*/ 329250 h 335600"/>
              <a:gd name="connsiteX1" fmla="*/ 6350 w 415782"/>
              <a:gd name="connsiteY1" fmla="*/ 329250 h 335600"/>
              <a:gd name="connsiteX2" fmla="*/ 6350 w 415782"/>
              <a:gd name="connsiteY2" fmla="*/ 6350 h 335600"/>
              <a:gd name="connsiteX3" fmla="*/ 409432 w 415782"/>
              <a:gd name="connsiteY3" fmla="*/ 6350 h 335600"/>
              <a:gd name="connsiteX4" fmla="*/ 409432 w 415782"/>
              <a:gd name="connsiteY4" fmla="*/ 329250 h 335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5782" h="335600">
                <a:moveTo>
                  <a:pt x="409432" y="329250"/>
                </a:moveTo>
                <a:lnTo>
                  <a:pt x="6350" y="329250"/>
                </a:lnTo>
                <a:lnTo>
                  <a:pt x="6350" y="6350"/>
                </a:lnTo>
                <a:lnTo>
                  <a:pt x="409432" y="6350"/>
                </a:lnTo>
                <a:lnTo>
                  <a:pt x="409432" y="3292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2997905" y="3001043"/>
            <a:ext cx="253415" cy="169783"/>
          </a:xfrm>
          <a:custGeom>
            <a:avLst/>
            <a:gdLst>
              <a:gd name="connsiteX0" fmla="*/ 253415 w 253415"/>
              <a:gd name="connsiteY0" fmla="*/ 169783 h 169783"/>
              <a:gd name="connsiteX1" fmla="*/ 0 w 253415"/>
              <a:gd name="connsiteY1" fmla="*/ 169783 h 169783"/>
              <a:gd name="connsiteX2" fmla="*/ 0 w 253415"/>
              <a:gd name="connsiteY2" fmla="*/ 0 h 169783"/>
              <a:gd name="connsiteX3" fmla="*/ 253415 w 253415"/>
              <a:gd name="connsiteY3" fmla="*/ 0 h 169783"/>
              <a:gd name="connsiteX4" fmla="*/ 253415 w 253415"/>
              <a:gd name="connsiteY4" fmla="*/ 169783 h 1697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3415" h="169783">
                <a:moveTo>
                  <a:pt x="253415" y="169783"/>
                </a:moveTo>
                <a:lnTo>
                  <a:pt x="0" y="169783"/>
                </a:lnTo>
                <a:lnTo>
                  <a:pt x="0" y="0"/>
                </a:lnTo>
                <a:lnTo>
                  <a:pt x="253415" y="0"/>
                </a:lnTo>
                <a:lnTo>
                  <a:pt x="253415" y="169783"/>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991555" y="2994693"/>
            <a:ext cx="266115" cy="182483"/>
          </a:xfrm>
          <a:custGeom>
            <a:avLst/>
            <a:gdLst>
              <a:gd name="connsiteX0" fmla="*/ 259765 w 266115"/>
              <a:gd name="connsiteY0" fmla="*/ 176133 h 182483"/>
              <a:gd name="connsiteX1" fmla="*/ 6350 w 266115"/>
              <a:gd name="connsiteY1" fmla="*/ 176133 h 182483"/>
              <a:gd name="connsiteX2" fmla="*/ 6350 w 266115"/>
              <a:gd name="connsiteY2" fmla="*/ 6350 h 182483"/>
              <a:gd name="connsiteX3" fmla="*/ 259765 w 266115"/>
              <a:gd name="connsiteY3" fmla="*/ 6350 h 182483"/>
              <a:gd name="connsiteX4" fmla="*/ 259765 w 266115"/>
              <a:gd name="connsiteY4" fmla="*/ 176133 h 1824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6115" h="182483">
                <a:moveTo>
                  <a:pt x="259765" y="176133"/>
                </a:moveTo>
                <a:lnTo>
                  <a:pt x="6350" y="176133"/>
                </a:lnTo>
                <a:lnTo>
                  <a:pt x="6350" y="6350"/>
                </a:lnTo>
                <a:lnTo>
                  <a:pt x="259765" y="6350"/>
                </a:lnTo>
                <a:lnTo>
                  <a:pt x="259765" y="176133"/>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923668" y="4188458"/>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903607" y="4168518"/>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940189" y="4242025"/>
            <a:ext cx="34933" cy="47018"/>
          </a:xfrm>
          <a:custGeom>
            <a:avLst/>
            <a:gdLst>
              <a:gd name="connsiteX0" fmla="*/ 8451 w 34933"/>
              <a:gd name="connsiteY0" fmla="*/ 47018 h 47018"/>
              <a:gd name="connsiteX1" fmla="*/ 26481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1"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944882" y="4209851"/>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3191543" y="4164177"/>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3171482" y="4144239"/>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3208064" y="4217744"/>
            <a:ext cx="34933" cy="47019"/>
          </a:xfrm>
          <a:custGeom>
            <a:avLst/>
            <a:gdLst>
              <a:gd name="connsiteX0" fmla="*/ 8451 w 34933"/>
              <a:gd name="connsiteY0" fmla="*/ 47019 h 47019"/>
              <a:gd name="connsiteX1" fmla="*/ 26481 w 34933"/>
              <a:gd name="connsiteY1" fmla="*/ 47019 h 47019"/>
              <a:gd name="connsiteX2" fmla="*/ 34933 w 34933"/>
              <a:gd name="connsiteY2" fmla="*/ 17188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8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1" y="47019"/>
                </a:lnTo>
                <a:cubicBezTo>
                  <a:pt x="30422" y="37498"/>
                  <a:pt x="34933" y="21453"/>
                  <a:pt x="34933" y="17188"/>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8"/>
                </a:cubicBezTo>
                <a:cubicBezTo>
                  <a:pt x="0" y="21466"/>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3212758" y="4185569"/>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171700" y="660400"/>
            <a:ext cx="1828800" cy="1181100"/>
          </a:xfrm>
          <a:prstGeom prst="rect">
            <a:avLst/>
          </a:prstGeom>
          <a:noFill/>
        </p:spPr>
      </p:pic>
      <p:pic>
        <p:nvPicPr>
          <p:cNvPr id="24" name="Picture 3"/>
          <p:cNvPicPr>
            <a:picLocks noChangeAspect="1" noChangeArrowheads="1"/>
          </p:cNvPicPr>
          <p:nvPr/>
        </p:nvPicPr>
        <p:blipFill>
          <a:blip r:embed="rId3"/>
          <a:srcRect/>
          <a:stretch>
            <a:fillRect/>
          </a:stretch>
        </p:blipFill>
        <p:spPr bwMode="auto">
          <a:xfrm>
            <a:off x="939800" y="3060700"/>
            <a:ext cx="177800" cy="50800"/>
          </a:xfrm>
          <a:prstGeom prst="rect">
            <a:avLst/>
          </a:prstGeom>
          <a:noFill/>
        </p:spPr>
      </p:pic>
      <p:pic>
        <p:nvPicPr>
          <p:cNvPr id="25" name="Picture 3"/>
          <p:cNvPicPr>
            <a:picLocks noChangeAspect="1" noChangeArrowheads="1"/>
          </p:cNvPicPr>
          <p:nvPr/>
        </p:nvPicPr>
        <p:blipFill>
          <a:blip r:embed="rId4"/>
          <a:srcRect/>
          <a:stretch>
            <a:fillRect/>
          </a:stretch>
        </p:blipFill>
        <p:spPr bwMode="auto">
          <a:xfrm>
            <a:off x="1206500" y="3048000"/>
            <a:ext cx="152400" cy="50800"/>
          </a:xfrm>
          <a:prstGeom prst="rect">
            <a:avLst/>
          </a:prstGeom>
          <a:noFill/>
        </p:spPr>
      </p:pic>
      <p:pic>
        <p:nvPicPr>
          <p:cNvPr id="26" name="Picture 3"/>
          <p:cNvPicPr>
            <a:picLocks noChangeAspect="1" noChangeArrowheads="1"/>
          </p:cNvPicPr>
          <p:nvPr/>
        </p:nvPicPr>
        <p:blipFill>
          <a:blip r:embed="rId5"/>
          <a:srcRect/>
          <a:stretch>
            <a:fillRect/>
          </a:stretch>
        </p:blipFill>
        <p:spPr bwMode="auto">
          <a:xfrm>
            <a:off x="1943100" y="3060700"/>
            <a:ext cx="419100" cy="88900"/>
          </a:xfrm>
          <a:prstGeom prst="rect">
            <a:avLst/>
          </a:prstGeom>
          <a:noFill/>
        </p:spPr>
      </p:pic>
      <p:pic>
        <p:nvPicPr>
          <p:cNvPr id="27" name="Picture 3"/>
          <p:cNvPicPr>
            <a:picLocks noChangeAspect="1" noChangeArrowheads="1"/>
          </p:cNvPicPr>
          <p:nvPr/>
        </p:nvPicPr>
        <p:blipFill>
          <a:blip r:embed="rId6"/>
          <a:srcRect/>
          <a:stretch>
            <a:fillRect/>
          </a:stretch>
        </p:blipFill>
        <p:spPr bwMode="auto">
          <a:xfrm>
            <a:off x="2908300" y="2933700"/>
            <a:ext cx="139700" cy="50800"/>
          </a:xfrm>
          <a:prstGeom prst="rect">
            <a:avLst/>
          </a:prstGeom>
          <a:noFill/>
        </p:spPr>
      </p:pic>
      <p:pic>
        <p:nvPicPr>
          <p:cNvPr id="28" name="Picture 3"/>
          <p:cNvPicPr>
            <a:picLocks noChangeAspect="1" noChangeArrowheads="1"/>
          </p:cNvPicPr>
          <p:nvPr/>
        </p:nvPicPr>
        <p:blipFill>
          <a:blip r:embed="rId7"/>
          <a:srcRect/>
          <a:stretch>
            <a:fillRect/>
          </a:stretch>
        </p:blipFill>
        <p:spPr bwMode="auto">
          <a:xfrm>
            <a:off x="3149600" y="3162300"/>
            <a:ext cx="177800" cy="38100"/>
          </a:xfrm>
          <a:prstGeom prst="rect">
            <a:avLst/>
          </a:prstGeom>
          <a:noFill/>
        </p:spPr>
      </p:pic>
      <p:pic>
        <p:nvPicPr>
          <p:cNvPr id="29" name="Picture 3"/>
          <p:cNvPicPr>
            <a:picLocks noChangeAspect="1" noChangeArrowheads="1"/>
          </p:cNvPicPr>
          <p:nvPr/>
        </p:nvPicPr>
        <p:blipFill>
          <a:blip r:embed="rId8"/>
          <a:srcRect/>
          <a:stretch>
            <a:fillRect/>
          </a:stretch>
        </p:blipFill>
        <p:spPr bwMode="auto">
          <a:xfrm>
            <a:off x="1054100" y="3848100"/>
            <a:ext cx="1079500" cy="622300"/>
          </a:xfrm>
          <a:prstGeom prst="rect">
            <a:avLst/>
          </a:prstGeom>
          <a:noFill/>
        </p:spPr>
      </p:pic>
      <p:pic>
        <p:nvPicPr>
          <p:cNvPr id="30" name="Picture 3"/>
          <p:cNvPicPr>
            <a:picLocks noChangeAspect="1" noChangeArrowheads="1"/>
          </p:cNvPicPr>
          <p:nvPr/>
        </p:nvPicPr>
        <p:blipFill>
          <a:blip r:embed="rId9"/>
          <a:srcRect/>
          <a:stretch>
            <a:fillRect/>
          </a:stretch>
        </p:blipFill>
        <p:spPr bwMode="auto">
          <a:xfrm>
            <a:off x="2311400" y="3848100"/>
            <a:ext cx="1079500" cy="622300"/>
          </a:xfrm>
          <a:prstGeom prst="rect">
            <a:avLst/>
          </a:prstGeom>
          <a:noFill/>
        </p:spPr>
      </p:pic>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17</a:t>
            </a:r>
          </a:p>
        </p:txBody>
      </p:sp>
      <p:sp>
        <p:nvSpPr>
          <p:cNvPr id="31" name="TextBox 1"/>
          <p:cNvSpPr txBox="1"/>
          <p:nvPr/>
        </p:nvSpPr>
        <p:spPr>
          <a:xfrm>
            <a:off x="609600" y="736600"/>
            <a:ext cx="3187700" cy="1905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Clamp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p>
          <a:p>
            <a:pPr>
              <a:lnSpc>
                <a:spcPts val="1000"/>
              </a:lnSpc>
              <a:tabLst/>
            </a:pP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lowering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both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p>
          <a:p>
            <a:pPr>
              <a:lnSpc>
                <a:spcPts val="1000"/>
              </a:lnSpc>
              <a:tabLst/>
            </a:pPr>
            <a:r>
              <a:rPr lang="en-US" altLang="zh-CN" sz="699" dirty="0">
                <a:solidFill>
                  <a:srgbClr val="231F20"/>
                </a:solidFill>
                <a:latin typeface="Arial" pitchFamily="18" charset="0"/>
                <a:cs typeface="Arial" pitchFamily="18" charset="0"/>
              </a:rPr>
              <a:t>clamps.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pPr>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Close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safety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shield.</a:t>
            </a:r>
          </a:p>
          <a:p>
            <a:pPr>
              <a:lnSpc>
                <a:spcPts val="1000"/>
              </a:lnSpc>
            </a:pPr>
            <a:endParaRPr lang="en-US" altLang="zh-CN" dirty="0"/>
          </a:p>
          <a:p>
            <a:pPr>
              <a:lnSpc>
                <a:spcPts val="1200"/>
              </a:lnSpc>
              <a:tabLst/>
            </a:pPr>
            <a:r>
              <a:rPr lang="en-US" altLang="zh-CN" sz="799" dirty="0">
                <a:solidFill>
                  <a:srgbClr val="F1592F"/>
                </a:solidFill>
                <a:latin typeface="Arial" pitchFamily="18" charset="0"/>
                <a:cs typeface="Arial" pitchFamily="18" charset="0"/>
              </a:rPr>
              <a:t>3.8</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Inspecting</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the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Fibers</a:t>
            </a:r>
          </a:p>
          <a:p>
            <a:pPr>
              <a:lnSpc>
                <a:spcPts val="12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Before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continuing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inspect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p>
          <a:p>
            <a:pPr>
              <a:lnSpc>
                <a:spcPts val="1000"/>
              </a:lnSpc>
              <a:tabLst/>
            </a:pPr>
            <a:r>
              <a:rPr lang="en-US" altLang="zh-CN" sz="699" dirty="0">
                <a:solidFill>
                  <a:srgbClr val="231F20"/>
                </a:solidFill>
                <a:latin typeface="Arial" pitchFamily="18" charset="0"/>
                <a:cs typeface="Arial" pitchFamily="18" charset="0"/>
              </a:rPr>
              <a:t>well-cleaved.</a:t>
            </a:r>
          </a:p>
        </p:txBody>
      </p:sp>
      <p:sp>
        <p:nvSpPr>
          <p:cNvPr id="32" name="TextBox 1"/>
          <p:cNvSpPr txBox="1"/>
          <p:nvPr/>
        </p:nvSpPr>
        <p:spPr>
          <a:xfrm>
            <a:off x="952500" y="2857500"/>
            <a:ext cx="355600" cy="152400"/>
          </a:xfrm>
          <a:prstGeom prst="rect">
            <a:avLst/>
          </a:prstGeom>
          <a:noFill/>
        </p:spPr>
        <p:txBody>
          <a:bodyPr wrap="none" lIns="0" tIns="0" rIns="0" rtlCol="0">
            <a:spAutoFit/>
          </a:bodyPr>
          <a:lstStyle/>
          <a:p>
            <a:pPr>
              <a:lnSpc>
                <a:spcPts val="400"/>
              </a:lnSpc>
              <a:tabLst>
                <a:tab pos="50800" algn="l"/>
              </a:tabLst>
            </a:pPr>
            <a:r>
              <a:rPr lang="en-US" altLang="zh-CN" dirty="0"/>
              <a:t>	</a:t>
            </a:r>
            <a:r>
              <a:rPr lang="en-US" altLang="zh-CN" sz="399" dirty="0">
                <a:solidFill>
                  <a:srgbClr val="231F20"/>
                </a:solidFill>
                <a:latin typeface="Arial" pitchFamily="18" charset="0"/>
                <a:cs typeface="Arial" pitchFamily="18" charset="0"/>
              </a:rPr>
              <a:t>imaging</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area</a:t>
            </a:r>
          </a:p>
          <a:p>
            <a:pPr>
              <a:lnSpc>
                <a:spcPts val="700"/>
              </a:lnSpc>
              <a:tabLst>
                <a:tab pos="50800" algn="l"/>
              </a:tabLst>
            </a:pPr>
            <a:r>
              <a:rPr lang="en-US" altLang="zh-CN" sz="599" dirty="0">
                <a:solidFill>
                  <a:srgbClr val="231F20"/>
                </a:solidFill>
                <a:latin typeface="Arial" pitchFamily="18" charset="0"/>
                <a:cs typeface="Arial" pitchFamily="18" charset="0"/>
              </a:rPr>
              <a:t>a.</a:t>
            </a:r>
          </a:p>
        </p:txBody>
      </p:sp>
      <p:sp>
        <p:nvSpPr>
          <p:cNvPr id="33" name="TextBox 1"/>
          <p:cNvSpPr txBox="1"/>
          <p:nvPr/>
        </p:nvSpPr>
        <p:spPr>
          <a:xfrm>
            <a:off x="1371600" y="3022600"/>
            <a:ext cx="406400" cy="114300"/>
          </a:xfrm>
          <a:prstGeom prst="rect">
            <a:avLst/>
          </a:prstGeom>
          <a:noFill/>
        </p:spPr>
        <p:txBody>
          <a:bodyPr wrap="none" lIns="0" tIns="0" rIns="0" rtlCol="0">
            <a:spAutoFit/>
          </a:bodyPr>
          <a:lstStyle/>
          <a:p>
            <a:pPr>
              <a:lnSpc>
                <a:spcPts val="400"/>
              </a:lnSpc>
              <a:tabLst/>
            </a:pPr>
            <a:r>
              <a:rPr lang="en-US" altLang="zh-CN" sz="399" dirty="0">
                <a:solidFill>
                  <a:srgbClr val="231F20"/>
                </a:solidFill>
                <a:latin typeface="Arial" pitchFamily="18" charset="0"/>
                <a:cs typeface="Arial" pitchFamily="18" charset="0"/>
              </a:rPr>
              <a:t>fiber</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ends</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visible</a:t>
            </a:r>
          </a:p>
          <a:p>
            <a:pPr>
              <a:lnSpc>
                <a:spcPts val="400"/>
              </a:lnSpc>
              <a:tabLst/>
            </a:pPr>
            <a:r>
              <a:rPr lang="en-US" altLang="zh-CN" sz="399" dirty="0">
                <a:solidFill>
                  <a:srgbClr val="231F20"/>
                </a:solidFill>
                <a:latin typeface="Arial" pitchFamily="18" charset="0"/>
                <a:cs typeface="Arial" pitchFamily="18" charset="0"/>
              </a:rPr>
              <a:t>on</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the</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monitor</a:t>
            </a:r>
          </a:p>
        </p:txBody>
      </p:sp>
      <p:sp>
        <p:nvSpPr>
          <p:cNvPr id="34" name="TextBox 1"/>
          <p:cNvSpPr txBox="1"/>
          <p:nvPr/>
        </p:nvSpPr>
        <p:spPr>
          <a:xfrm>
            <a:off x="2374900" y="3022600"/>
            <a:ext cx="444500" cy="114300"/>
          </a:xfrm>
          <a:prstGeom prst="rect">
            <a:avLst/>
          </a:prstGeom>
          <a:noFill/>
        </p:spPr>
        <p:txBody>
          <a:bodyPr wrap="none" lIns="0" tIns="0" rIns="0" rtlCol="0">
            <a:spAutoFit/>
          </a:bodyPr>
          <a:lstStyle/>
          <a:p>
            <a:pPr>
              <a:lnSpc>
                <a:spcPts val="400"/>
              </a:lnSpc>
              <a:tabLst/>
            </a:pPr>
            <a:r>
              <a:rPr lang="en-US" altLang="zh-CN" sz="399" dirty="0">
                <a:solidFill>
                  <a:srgbClr val="231F20"/>
                </a:solidFill>
                <a:latin typeface="Arial" pitchFamily="18" charset="0"/>
                <a:cs typeface="Arial" pitchFamily="18" charset="0"/>
              </a:rPr>
              <a:t>Fiber</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ends</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outside</a:t>
            </a:r>
          </a:p>
          <a:p>
            <a:pPr>
              <a:lnSpc>
                <a:spcPts val="400"/>
              </a:lnSpc>
              <a:tabLst/>
            </a:pPr>
            <a:r>
              <a:rPr lang="en-US" altLang="zh-CN" sz="399" dirty="0">
                <a:solidFill>
                  <a:srgbClr val="231F20"/>
                </a:solidFill>
                <a:latin typeface="Arial" pitchFamily="18" charset="0"/>
                <a:cs typeface="Arial" pitchFamily="18" charset="0"/>
              </a:rPr>
              <a:t>monitor</a:t>
            </a:r>
          </a:p>
        </p:txBody>
      </p:sp>
      <p:sp>
        <p:nvSpPr>
          <p:cNvPr id="35" name="TextBox 1"/>
          <p:cNvSpPr txBox="1"/>
          <p:nvPr/>
        </p:nvSpPr>
        <p:spPr>
          <a:xfrm>
            <a:off x="3340100" y="2933700"/>
            <a:ext cx="355600" cy="304800"/>
          </a:xfrm>
          <a:prstGeom prst="rect">
            <a:avLst/>
          </a:prstGeom>
          <a:noFill/>
        </p:spPr>
        <p:txBody>
          <a:bodyPr wrap="none" lIns="0" tIns="0" rIns="0" rtlCol="0">
            <a:spAutoFit/>
          </a:bodyPr>
          <a:lstStyle/>
          <a:p>
            <a:pPr>
              <a:lnSpc>
                <a:spcPts val="400"/>
              </a:lnSpc>
              <a:tabLst/>
            </a:pPr>
            <a:r>
              <a:rPr lang="en-US" altLang="zh-CN" sz="399" dirty="0">
                <a:solidFill>
                  <a:srgbClr val="231F20"/>
                </a:solidFill>
                <a:latin typeface="Arial" pitchFamily="18" charset="0"/>
                <a:cs typeface="Arial" pitchFamily="18" charset="0"/>
              </a:rPr>
              <a:t>Fiber</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ends</a:t>
            </a:r>
          </a:p>
          <a:p>
            <a:pPr>
              <a:lnSpc>
                <a:spcPts val="300"/>
              </a:lnSpc>
              <a:tabLst/>
            </a:pPr>
            <a:r>
              <a:rPr lang="en-US" altLang="zh-CN" sz="399" dirty="0">
                <a:solidFill>
                  <a:srgbClr val="231F20"/>
                </a:solidFill>
                <a:latin typeface="Arial" pitchFamily="18" charset="0"/>
                <a:cs typeface="Arial" pitchFamily="18" charset="0"/>
              </a:rPr>
              <a:t>above</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and</a:t>
            </a:r>
          </a:p>
          <a:p>
            <a:pPr>
              <a:lnSpc>
                <a:spcPts val="300"/>
              </a:lnSpc>
              <a:tabLst/>
            </a:pPr>
            <a:r>
              <a:rPr lang="en-US" altLang="zh-CN" sz="399" dirty="0">
                <a:solidFill>
                  <a:srgbClr val="231F20"/>
                </a:solidFill>
                <a:latin typeface="Arial" pitchFamily="18" charset="0"/>
                <a:cs typeface="Arial" pitchFamily="18" charset="0"/>
              </a:rPr>
              <a:t>below</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monitor,</a:t>
            </a:r>
          </a:p>
          <a:p>
            <a:pPr>
              <a:lnSpc>
                <a:spcPts val="300"/>
              </a:lnSpc>
              <a:tabLst/>
            </a:pPr>
            <a:r>
              <a:rPr lang="en-US" altLang="zh-CN" sz="399" dirty="0">
                <a:solidFill>
                  <a:srgbClr val="231F20"/>
                </a:solidFill>
                <a:latin typeface="Arial" pitchFamily="18" charset="0"/>
                <a:cs typeface="Arial" pitchFamily="18" charset="0"/>
              </a:rPr>
              <a:t>not</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possible</a:t>
            </a:r>
          </a:p>
          <a:p>
            <a:pPr>
              <a:lnSpc>
                <a:spcPts val="300"/>
              </a:lnSpc>
              <a:tabLst/>
            </a:pPr>
            <a:r>
              <a:rPr lang="en-US" altLang="zh-CN" sz="399" dirty="0">
                <a:solidFill>
                  <a:srgbClr val="231F20"/>
                </a:solidFill>
                <a:latin typeface="Arial" pitchFamily="18" charset="0"/>
                <a:cs typeface="Arial" pitchFamily="18" charset="0"/>
              </a:rPr>
              <a:t>to</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find</a:t>
            </a:r>
          </a:p>
          <a:p>
            <a:pPr>
              <a:lnSpc>
                <a:spcPts val="300"/>
              </a:lnSpc>
              <a:tabLst/>
            </a:pPr>
            <a:r>
              <a:rPr lang="en-US" altLang="zh-CN" sz="399" dirty="0">
                <a:solidFill>
                  <a:srgbClr val="231F20"/>
                </a:solidFill>
                <a:latin typeface="Arial" pitchFamily="18" charset="0"/>
                <a:cs typeface="Arial" pitchFamily="18" charset="0"/>
              </a:rPr>
              <a:t>automatically.</a:t>
            </a:r>
          </a:p>
        </p:txBody>
      </p:sp>
      <p:sp>
        <p:nvSpPr>
          <p:cNvPr id="36" name="TextBox 1"/>
          <p:cNvSpPr txBox="1"/>
          <p:nvPr/>
        </p:nvSpPr>
        <p:spPr>
          <a:xfrm>
            <a:off x="1955800" y="2857500"/>
            <a:ext cx="342900" cy="165100"/>
          </a:xfrm>
          <a:prstGeom prst="rect">
            <a:avLst/>
          </a:prstGeom>
          <a:noFill/>
        </p:spPr>
        <p:txBody>
          <a:bodyPr wrap="none" lIns="0" tIns="0" rIns="0" rtlCol="0">
            <a:spAutoFit/>
          </a:bodyPr>
          <a:lstStyle/>
          <a:p>
            <a:pPr>
              <a:lnSpc>
                <a:spcPts val="400"/>
              </a:lnSpc>
              <a:tabLst>
                <a:tab pos="38100" algn="l"/>
              </a:tabLst>
            </a:pPr>
            <a:r>
              <a:rPr lang="en-US" altLang="zh-CN" dirty="0"/>
              <a:t>	</a:t>
            </a:r>
            <a:r>
              <a:rPr lang="en-US" altLang="zh-CN" sz="399" dirty="0">
                <a:solidFill>
                  <a:srgbClr val="231F20"/>
                </a:solidFill>
                <a:latin typeface="Arial" pitchFamily="18" charset="0"/>
                <a:cs typeface="Arial" pitchFamily="18" charset="0"/>
              </a:rPr>
              <a:t>imaging</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area</a:t>
            </a:r>
          </a:p>
          <a:p>
            <a:pPr>
              <a:lnSpc>
                <a:spcPts val="800"/>
              </a:lnSpc>
              <a:tabLst>
                <a:tab pos="38100" algn="l"/>
              </a:tabLst>
            </a:pPr>
            <a:r>
              <a:rPr lang="en-US" altLang="zh-CN" sz="599" dirty="0">
                <a:solidFill>
                  <a:srgbClr val="231F20"/>
                </a:solidFill>
                <a:latin typeface="Arial" pitchFamily="18" charset="0"/>
                <a:cs typeface="Arial" pitchFamily="18" charset="0"/>
              </a:rPr>
              <a:t>b.</a:t>
            </a:r>
          </a:p>
        </p:txBody>
      </p:sp>
      <p:sp>
        <p:nvSpPr>
          <p:cNvPr id="37" name="TextBox 1"/>
          <p:cNvSpPr txBox="1"/>
          <p:nvPr/>
        </p:nvSpPr>
        <p:spPr>
          <a:xfrm>
            <a:off x="2959100" y="2857500"/>
            <a:ext cx="330200" cy="152400"/>
          </a:xfrm>
          <a:prstGeom prst="rect">
            <a:avLst/>
          </a:prstGeom>
          <a:noFill/>
        </p:spPr>
        <p:txBody>
          <a:bodyPr wrap="none" lIns="0" tIns="0" rIns="0" rtlCol="0">
            <a:spAutoFit/>
          </a:bodyPr>
          <a:lstStyle/>
          <a:p>
            <a:pPr>
              <a:lnSpc>
                <a:spcPts val="400"/>
              </a:lnSpc>
              <a:tabLst>
                <a:tab pos="279400" algn="l"/>
              </a:tabLst>
            </a:pPr>
            <a:r>
              <a:rPr lang="en-US" altLang="zh-CN" sz="399" dirty="0">
                <a:solidFill>
                  <a:srgbClr val="231F20"/>
                </a:solidFill>
                <a:latin typeface="Arial" pitchFamily="18" charset="0"/>
                <a:cs typeface="Arial" pitchFamily="18" charset="0"/>
              </a:rPr>
              <a:t>imaging</a:t>
            </a:r>
            <a:r>
              <a:rPr lang="en-US" altLang="zh-CN" sz="399" dirty="0">
                <a:latin typeface="Times New Roman" pitchFamily="18" charset="0"/>
                <a:cs typeface="Times New Roman" pitchFamily="18" charset="0"/>
              </a:rPr>
              <a:t> </a:t>
            </a:r>
            <a:r>
              <a:rPr lang="en-US" altLang="zh-CN" sz="399" dirty="0">
                <a:solidFill>
                  <a:srgbClr val="231F20"/>
                </a:solidFill>
                <a:latin typeface="Arial" pitchFamily="18" charset="0"/>
                <a:cs typeface="Arial" pitchFamily="18" charset="0"/>
              </a:rPr>
              <a:t>area</a:t>
            </a:r>
          </a:p>
          <a:p>
            <a:pPr>
              <a:lnSpc>
                <a:spcPts val="700"/>
              </a:lnSpc>
              <a:tabLst>
                <a:tab pos="279400" algn="l"/>
              </a:tabLst>
            </a:pPr>
            <a:r>
              <a:rPr lang="en-US" altLang="zh-CN" dirty="0"/>
              <a:t>	</a:t>
            </a:r>
            <a:r>
              <a:rPr lang="en-US" altLang="zh-CN" sz="599" dirty="0">
                <a:solidFill>
                  <a:srgbClr val="231F20"/>
                </a:solidFill>
                <a:latin typeface="Arial" pitchFamily="18" charset="0"/>
                <a:cs typeface="Arial" pitchFamily="18" charset="0"/>
              </a:rPr>
              <a:t>c.</a:t>
            </a:r>
          </a:p>
        </p:txBody>
      </p:sp>
      <p:sp>
        <p:nvSpPr>
          <p:cNvPr id="38" name="TextBox 1"/>
          <p:cNvSpPr txBox="1"/>
          <p:nvPr/>
        </p:nvSpPr>
        <p:spPr>
          <a:xfrm>
            <a:off x="609600" y="3530600"/>
            <a:ext cx="29718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between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View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View,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p>
        </p:txBody>
      </p:sp>
      <p:sp>
        <p:nvSpPr>
          <p:cNvPr id="40" name="Freeform 3"/>
          <p:cNvSpPr/>
          <p:nvPr/>
        </p:nvSpPr>
        <p:spPr>
          <a:xfrm>
            <a:off x="5550231" y="2780348"/>
            <a:ext cx="2940962" cy="521715"/>
          </a:xfrm>
          <a:custGeom>
            <a:avLst/>
            <a:gdLst>
              <a:gd name="connsiteX0" fmla="*/ 2940962 w 2940962"/>
              <a:gd name="connsiteY0" fmla="*/ 521715 h 521715"/>
              <a:gd name="connsiteX1" fmla="*/ 0 w 2940962"/>
              <a:gd name="connsiteY1" fmla="*/ 521715 h 521715"/>
              <a:gd name="connsiteX2" fmla="*/ 0 w 2940962"/>
              <a:gd name="connsiteY2" fmla="*/ 0 h 521715"/>
              <a:gd name="connsiteX3" fmla="*/ 2940962 w 2940962"/>
              <a:gd name="connsiteY3" fmla="*/ 0 h 521715"/>
              <a:gd name="connsiteX4" fmla="*/ 2940962 w 2940962"/>
              <a:gd name="connsiteY4" fmla="*/ 521715 h 5217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0962" h="521715">
                <a:moveTo>
                  <a:pt x="2940962" y="521715"/>
                </a:moveTo>
                <a:lnTo>
                  <a:pt x="0" y="521715"/>
                </a:lnTo>
                <a:lnTo>
                  <a:pt x="0" y="0"/>
                </a:lnTo>
                <a:lnTo>
                  <a:pt x="2940962" y="0"/>
                </a:lnTo>
                <a:lnTo>
                  <a:pt x="2940962" y="521715"/>
                </a:lnTo>
              </a:path>
            </a:pathLst>
          </a:custGeom>
          <a:solidFill>
            <a:srgbClr val="B2B3B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3"/>
          <p:cNvSpPr/>
          <p:nvPr/>
        </p:nvSpPr>
        <p:spPr>
          <a:xfrm>
            <a:off x="5669248" y="2913611"/>
            <a:ext cx="403082" cy="322900"/>
          </a:xfrm>
          <a:custGeom>
            <a:avLst/>
            <a:gdLst>
              <a:gd name="connsiteX0" fmla="*/ 403082 w 403082"/>
              <a:gd name="connsiteY0" fmla="*/ 322900 h 322900"/>
              <a:gd name="connsiteX1" fmla="*/ 0 w 403082"/>
              <a:gd name="connsiteY1" fmla="*/ 322900 h 322900"/>
              <a:gd name="connsiteX2" fmla="*/ 0 w 403082"/>
              <a:gd name="connsiteY2" fmla="*/ 0 h 322900"/>
              <a:gd name="connsiteX3" fmla="*/ 403082 w 403082"/>
              <a:gd name="connsiteY3" fmla="*/ 0 h 322900"/>
              <a:gd name="connsiteX4" fmla="*/ 403082 w 403082"/>
              <a:gd name="connsiteY4" fmla="*/ 322900 h 322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03082" h="322900">
                <a:moveTo>
                  <a:pt x="403082" y="322900"/>
                </a:moveTo>
                <a:lnTo>
                  <a:pt x="0" y="322900"/>
                </a:lnTo>
                <a:lnTo>
                  <a:pt x="0" y="0"/>
                </a:lnTo>
                <a:lnTo>
                  <a:pt x="403082" y="0"/>
                </a:lnTo>
                <a:lnTo>
                  <a:pt x="403082" y="322900"/>
                </a:lnTo>
              </a:path>
            </a:pathLst>
          </a:custGeom>
          <a:solidFill>
            <a:srgbClr val="93959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
          <p:cNvSpPr/>
          <p:nvPr/>
        </p:nvSpPr>
        <p:spPr>
          <a:xfrm>
            <a:off x="5662898" y="2907261"/>
            <a:ext cx="415782" cy="335600"/>
          </a:xfrm>
          <a:custGeom>
            <a:avLst/>
            <a:gdLst>
              <a:gd name="connsiteX0" fmla="*/ 409432 w 415782"/>
              <a:gd name="connsiteY0" fmla="*/ 329250 h 335600"/>
              <a:gd name="connsiteX1" fmla="*/ 6350 w 415782"/>
              <a:gd name="connsiteY1" fmla="*/ 329250 h 335600"/>
              <a:gd name="connsiteX2" fmla="*/ 6350 w 415782"/>
              <a:gd name="connsiteY2" fmla="*/ 6350 h 335600"/>
              <a:gd name="connsiteX3" fmla="*/ 409432 w 415782"/>
              <a:gd name="connsiteY3" fmla="*/ 6350 h 335600"/>
              <a:gd name="connsiteX4" fmla="*/ 409432 w 415782"/>
              <a:gd name="connsiteY4" fmla="*/ 329250 h 335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5782" h="335600">
                <a:moveTo>
                  <a:pt x="409432" y="329250"/>
                </a:moveTo>
                <a:lnTo>
                  <a:pt x="6350" y="329250"/>
                </a:lnTo>
                <a:lnTo>
                  <a:pt x="6350" y="6350"/>
                </a:lnTo>
                <a:lnTo>
                  <a:pt x="409432" y="6350"/>
                </a:lnTo>
                <a:lnTo>
                  <a:pt x="409432" y="3292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3"/>
          <p:cNvSpPr/>
          <p:nvPr/>
        </p:nvSpPr>
        <p:spPr>
          <a:xfrm>
            <a:off x="5748440" y="2985803"/>
            <a:ext cx="253415" cy="169783"/>
          </a:xfrm>
          <a:custGeom>
            <a:avLst/>
            <a:gdLst>
              <a:gd name="connsiteX0" fmla="*/ 253415 w 253415"/>
              <a:gd name="connsiteY0" fmla="*/ 169783 h 169783"/>
              <a:gd name="connsiteX1" fmla="*/ 0 w 253415"/>
              <a:gd name="connsiteY1" fmla="*/ 169783 h 169783"/>
              <a:gd name="connsiteX2" fmla="*/ 0 w 253415"/>
              <a:gd name="connsiteY2" fmla="*/ 0 h 169783"/>
              <a:gd name="connsiteX3" fmla="*/ 253415 w 253415"/>
              <a:gd name="connsiteY3" fmla="*/ 0 h 169783"/>
              <a:gd name="connsiteX4" fmla="*/ 253415 w 253415"/>
              <a:gd name="connsiteY4" fmla="*/ 169783 h 1697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3415" h="169783">
                <a:moveTo>
                  <a:pt x="253415" y="169783"/>
                </a:moveTo>
                <a:lnTo>
                  <a:pt x="0" y="169783"/>
                </a:lnTo>
                <a:lnTo>
                  <a:pt x="0" y="0"/>
                </a:lnTo>
                <a:lnTo>
                  <a:pt x="253415" y="0"/>
                </a:lnTo>
                <a:lnTo>
                  <a:pt x="253415" y="169783"/>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3"/>
          <p:cNvSpPr/>
          <p:nvPr/>
        </p:nvSpPr>
        <p:spPr>
          <a:xfrm>
            <a:off x="5742090" y="2979453"/>
            <a:ext cx="266115" cy="182483"/>
          </a:xfrm>
          <a:custGeom>
            <a:avLst/>
            <a:gdLst>
              <a:gd name="connsiteX0" fmla="*/ 259765 w 266115"/>
              <a:gd name="connsiteY0" fmla="*/ 176133 h 182483"/>
              <a:gd name="connsiteX1" fmla="*/ 6350 w 266115"/>
              <a:gd name="connsiteY1" fmla="*/ 176133 h 182483"/>
              <a:gd name="connsiteX2" fmla="*/ 6350 w 266115"/>
              <a:gd name="connsiteY2" fmla="*/ 6350 h 182483"/>
              <a:gd name="connsiteX3" fmla="*/ 259765 w 266115"/>
              <a:gd name="connsiteY3" fmla="*/ 6350 h 182483"/>
              <a:gd name="connsiteX4" fmla="*/ 259765 w 266115"/>
              <a:gd name="connsiteY4" fmla="*/ 176133 h 1824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6115" h="182483">
                <a:moveTo>
                  <a:pt x="259765" y="176133"/>
                </a:moveTo>
                <a:lnTo>
                  <a:pt x="6350" y="176133"/>
                </a:lnTo>
                <a:lnTo>
                  <a:pt x="6350" y="6350"/>
                </a:lnTo>
                <a:lnTo>
                  <a:pt x="259765" y="6350"/>
                </a:lnTo>
                <a:lnTo>
                  <a:pt x="259765" y="176133"/>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3"/>
          <p:cNvSpPr/>
          <p:nvPr/>
        </p:nvSpPr>
        <p:spPr>
          <a:xfrm>
            <a:off x="6670923" y="2913611"/>
            <a:ext cx="403095" cy="322900"/>
          </a:xfrm>
          <a:custGeom>
            <a:avLst/>
            <a:gdLst>
              <a:gd name="connsiteX0" fmla="*/ 403095 w 403095"/>
              <a:gd name="connsiteY0" fmla="*/ 322900 h 322900"/>
              <a:gd name="connsiteX1" fmla="*/ 0 w 403095"/>
              <a:gd name="connsiteY1" fmla="*/ 322900 h 322900"/>
              <a:gd name="connsiteX2" fmla="*/ 0 w 403095"/>
              <a:gd name="connsiteY2" fmla="*/ 0 h 322900"/>
              <a:gd name="connsiteX3" fmla="*/ 403095 w 403095"/>
              <a:gd name="connsiteY3" fmla="*/ 0 h 322900"/>
              <a:gd name="connsiteX4" fmla="*/ 403095 w 403095"/>
              <a:gd name="connsiteY4" fmla="*/ 322900 h 322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03095" h="322900">
                <a:moveTo>
                  <a:pt x="403095" y="322900"/>
                </a:moveTo>
                <a:lnTo>
                  <a:pt x="0" y="322900"/>
                </a:lnTo>
                <a:lnTo>
                  <a:pt x="0" y="0"/>
                </a:lnTo>
                <a:lnTo>
                  <a:pt x="403095" y="0"/>
                </a:lnTo>
                <a:lnTo>
                  <a:pt x="403095" y="322900"/>
                </a:lnTo>
              </a:path>
            </a:pathLst>
          </a:custGeom>
          <a:solidFill>
            <a:srgbClr val="93959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3"/>
          <p:cNvSpPr/>
          <p:nvPr/>
        </p:nvSpPr>
        <p:spPr>
          <a:xfrm>
            <a:off x="6664573" y="2907261"/>
            <a:ext cx="415795" cy="335600"/>
          </a:xfrm>
          <a:custGeom>
            <a:avLst/>
            <a:gdLst>
              <a:gd name="connsiteX0" fmla="*/ 409445 w 415795"/>
              <a:gd name="connsiteY0" fmla="*/ 329250 h 335600"/>
              <a:gd name="connsiteX1" fmla="*/ 6350 w 415795"/>
              <a:gd name="connsiteY1" fmla="*/ 329250 h 335600"/>
              <a:gd name="connsiteX2" fmla="*/ 6350 w 415795"/>
              <a:gd name="connsiteY2" fmla="*/ 6350 h 335600"/>
              <a:gd name="connsiteX3" fmla="*/ 409445 w 415795"/>
              <a:gd name="connsiteY3" fmla="*/ 6350 h 335600"/>
              <a:gd name="connsiteX4" fmla="*/ 409445 w 415795"/>
              <a:gd name="connsiteY4" fmla="*/ 329250 h 335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5795" h="335600">
                <a:moveTo>
                  <a:pt x="409445" y="329250"/>
                </a:moveTo>
                <a:lnTo>
                  <a:pt x="6350" y="329250"/>
                </a:lnTo>
                <a:lnTo>
                  <a:pt x="6350" y="6350"/>
                </a:lnTo>
                <a:lnTo>
                  <a:pt x="409445" y="6350"/>
                </a:lnTo>
                <a:lnTo>
                  <a:pt x="409445" y="3292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3"/>
          <p:cNvSpPr/>
          <p:nvPr/>
        </p:nvSpPr>
        <p:spPr>
          <a:xfrm>
            <a:off x="6750115" y="2985803"/>
            <a:ext cx="253415" cy="169783"/>
          </a:xfrm>
          <a:custGeom>
            <a:avLst/>
            <a:gdLst>
              <a:gd name="connsiteX0" fmla="*/ 253415 w 253415"/>
              <a:gd name="connsiteY0" fmla="*/ 169783 h 169783"/>
              <a:gd name="connsiteX1" fmla="*/ 0 w 253415"/>
              <a:gd name="connsiteY1" fmla="*/ 169783 h 169783"/>
              <a:gd name="connsiteX2" fmla="*/ 0 w 253415"/>
              <a:gd name="connsiteY2" fmla="*/ 0 h 169783"/>
              <a:gd name="connsiteX3" fmla="*/ 253415 w 253415"/>
              <a:gd name="connsiteY3" fmla="*/ 0 h 169783"/>
              <a:gd name="connsiteX4" fmla="*/ 253415 w 253415"/>
              <a:gd name="connsiteY4" fmla="*/ 169783 h 1697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3415" h="169783">
                <a:moveTo>
                  <a:pt x="253415" y="169783"/>
                </a:moveTo>
                <a:lnTo>
                  <a:pt x="0" y="169783"/>
                </a:lnTo>
                <a:lnTo>
                  <a:pt x="0" y="0"/>
                </a:lnTo>
                <a:lnTo>
                  <a:pt x="253415" y="0"/>
                </a:lnTo>
                <a:lnTo>
                  <a:pt x="253415" y="169783"/>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p:cNvSpPr/>
          <p:nvPr/>
        </p:nvSpPr>
        <p:spPr>
          <a:xfrm>
            <a:off x="6743765" y="2979453"/>
            <a:ext cx="266115" cy="182483"/>
          </a:xfrm>
          <a:custGeom>
            <a:avLst/>
            <a:gdLst>
              <a:gd name="connsiteX0" fmla="*/ 259765 w 266115"/>
              <a:gd name="connsiteY0" fmla="*/ 176133 h 182483"/>
              <a:gd name="connsiteX1" fmla="*/ 6350 w 266115"/>
              <a:gd name="connsiteY1" fmla="*/ 176133 h 182483"/>
              <a:gd name="connsiteX2" fmla="*/ 6350 w 266115"/>
              <a:gd name="connsiteY2" fmla="*/ 6350 h 182483"/>
              <a:gd name="connsiteX3" fmla="*/ 259765 w 266115"/>
              <a:gd name="connsiteY3" fmla="*/ 6350 h 182483"/>
              <a:gd name="connsiteX4" fmla="*/ 259765 w 266115"/>
              <a:gd name="connsiteY4" fmla="*/ 176133 h 1824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6115" h="182483">
                <a:moveTo>
                  <a:pt x="259765" y="176133"/>
                </a:moveTo>
                <a:lnTo>
                  <a:pt x="6350" y="176133"/>
                </a:lnTo>
                <a:lnTo>
                  <a:pt x="6350" y="6350"/>
                </a:lnTo>
                <a:lnTo>
                  <a:pt x="259765" y="6350"/>
                </a:lnTo>
                <a:lnTo>
                  <a:pt x="259765" y="176133"/>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3"/>
          <p:cNvSpPr/>
          <p:nvPr/>
        </p:nvSpPr>
        <p:spPr>
          <a:xfrm>
            <a:off x="7640744" y="2913611"/>
            <a:ext cx="403082" cy="322900"/>
          </a:xfrm>
          <a:custGeom>
            <a:avLst/>
            <a:gdLst>
              <a:gd name="connsiteX0" fmla="*/ 403082 w 403082"/>
              <a:gd name="connsiteY0" fmla="*/ 322900 h 322900"/>
              <a:gd name="connsiteX1" fmla="*/ 0 w 403082"/>
              <a:gd name="connsiteY1" fmla="*/ 322900 h 322900"/>
              <a:gd name="connsiteX2" fmla="*/ 0 w 403082"/>
              <a:gd name="connsiteY2" fmla="*/ 0 h 322900"/>
              <a:gd name="connsiteX3" fmla="*/ 403082 w 403082"/>
              <a:gd name="connsiteY3" fmla="*/ 0 h 322900"/>
              <a:gd name="connsiteX4" fmla="*/ 403082 w 403082"/>
              <a:gd name="connsiteY4" fmla="*/ 322900 h 322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03082" h="322900">
                <a:moveTo>
                  <a:pt x="403082" y="322900"/>
                </a:moveTo>
                <a:lnTo>
                  <a:pt x="0" y="322900"/>
                </a:lnTo>
                <a:lnTo>
                  <a:pt x="0" y="0"/>
                </a:lnTo>
                <a:lnTo>
                  <a:pt x="403082" y="0"/>
                </a:lnTo>
                <a:lnTo>
                  <a:pt x="403082" y="322900"/>
                </a:lnTo>
              </a:path>
            </a:pathLst>
          </a:custGeom>
          <a:solidFill>
            <a:srgbClr val="93959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
          <p:cNvSpPr/>
          <p:nvPr/>
        </p:nvSpPr>
        <p:spPr>
          <a:xfrm>
            <a:off x="7634394" y="2907261"/>
            <a:ext cx="415782" cy="335600"/>
          </a:xfrm>
          <a:custGeom>
            <a:avLst/>
            <a:gdLst>
              <a:gd name="connsiteX0" fmla="*/ 409432 w 415782"/>
              <a:gd name="connsiteY0" fmla="*/ 329250 h 335600"/>
              <a:gd name="connsiteX1" fmla="*/ 6350 w 415782"/>
              <a:gd name="connsiteY1" fmla="*/ 329250 h 335600"/>
              <a:gd name="connsiteX2" fmla="*/ 6350 w 415782"/>
              <a:gd name="connsiteY2" fmla="*/ 6350 h 335600"/>
              <a:gd name="connsiteX3" fmla="*/ 409432 w 415782"/>
              <a:gd name="connsiteY3" fmla="*/ 6350 h 335600"/>
              <a:gd name="connsiteX4" fmla="*/ 409432 w 415782"/>
              <a:gd name="connsiteY4" fmla="*/ 329250 h 335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5782" h="335600">
                <a:moveTo>
                  <a:pt x="409432" y="329250"/>
                </a:moveTo>
                <a:lnTo>
                  <a:pt x="6350" y="329250"/>
                </a:lnTo>
                <a:lnTo>
                  <a:pt x="6350" y="6350"/>
                </a:lnTo>
                <a:lnTo>
                  <a:pt x="409432" y="6350"/>
                </a:lnTo>
                <a:lnTo>
                  <a:pt x="409432" y="3292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
          <p:cNvSpPr/>
          <p:nvPr/>
        </p:nvSpPr>
        <p:spPr>
          <a:xfrm>
            <a:off x="7719924" y="2985803"/>
            <a:ext cx="253415" cy="169783"/>
          </a:xfrm>
          <a:custGeom>
            <a:avLst/>
            <a:gdLst>
              <a:gd name="connsiteX0" fmla="*/ 253415 w 253415"/>
              <a:gd name="connsiteY0" fmla="*/ 169783 h 169783"/>
              <a:gd name="connsiteX1" fmla="*/ 0 w 253415"/>
              <a:gd name="connsiteY1" fmla="*/ 169783 h 169783"/>
              <a:gd name="connsiteX2" fmla="*/ 0 w 253415"/>
              <a:gd name="connsiteY2" fmla="*/ 0 h 169783"/>
              <a:gd name="connsiteX3" fmla="*/ 253415 w 253415"/>
              <a:gd name="connsiteY3" fmla="*/ 0 h 169783"/>
              <a:gd name="connsiteX4" fmla="*/ 253415 w 253415"/>
              <a:gd name="connsiteY4" fmla="*/ 169783 h 1697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3415" h="169783">
                <a:moveTo>
                  <a:pt x="253415" y="169783"/>
                </a:moveTo>
                <a:lnTo>
                  <a:pt x="0" y="169783"/>
                </a:lnTo>
                <a:lnTo>
                  <a:pt x="0" y="0"/>
                </a:lnTo>
                <a:lnTo>
                  <a:pt x="253415" y="0"/>
                </a:lnTo>
                <a:lnTo>
                  <a:pt x="253415" y="169783"/>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3"/>
          <p:cNvSpPr/>
          <p:nvPr/>
        </p:nvSpPr>
        <p:spPr>
          <a:xfrm>
            <a:off x="7713574" y="2979453"/>
            <a:ext cx="266115" cy="182483"/>
          </a:xfrm>
          <a:custGeom>
            <a:avLst/>
            <a:gdLst>
              <a:gd name="connsiteX0" fmla="*/ 259765 w 266115"/>
              <a:gd name="connsiteY0" fmla="*/ 176133 h 182483"/>
              <a:gd name="connsiteX1" fmla="*/ 6350 w 266115"/>
              <a:gd name="connsiteY1" fmla="*/ 176133 h 182483"/>
              <a:gd name="connsiteX2" fmla="*/ 6350 w 266115"/>
              <a:gd name="connsiteY2" fmla="*/ 6350 h 182483"/>
              <a:gd name="connsiteX3" fmla="*/ 259765 w 266115"/>
              <a:gd name="connsiteY3" fmla="*/ 6350 h 182483"/>
              <a:gd name="connsiteX4" fmla="*/ 259765 w 266115"/>
              <a:gd name="connsiteY4" fmla="*/ 176133 h 1824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6115" h="182483">
                <a:moveTo>
                  <a:pt x="259765" y="176133"/>
                </a:moveTo>
                <a:lnTo>
                  <a:pt x="6350" y="176133"/>
                </a:lnTo>
                <a:lnTo>
                  <a:pt x="6350" y="6350"/>
                </a:lnTo>
                <a:lnTo>
                  <a:pt x="259765" y="6350"/>
                </a:lnTo>
                <a:lnTo>
                  <a:pt x="259765" y="176133"/>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3"/>
          <p:cNvSpPr/>
          <p:nvPr/>
        </p:nvSpPr>
        <p:spPr>
          <a:xfrm>
            <a:off x="6645687" y="4173218"/>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
          <p:cNvSpPr/>
          <p:nvPr/>
        </p:nvSpPr>
        <p:spPr>
          <a:xfrm>
            <a:off x="6625626" y="4153278"/>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3"/>
          <p:cNvSpPr/>
          <p:nvPr/>
        </p:nvSpPr>
        <p:spPr>
          <a:xfrm>
            <a:off x="6662208" y="4226785"/>
            <a:ext cx="34933" cy="47018"/>
          </a:xfrm>
          <a:custGeom>
            <a:avLst/>
            <a:gdLst>
              <a:gd name="connsiteX0" fmla="*/ 8451 w 34933"/>
              <a:gd name="connsiteY0" fmla="*/ 47018 h 47018"/>
              <a:gd name="connsiteX1" fmla="*/ 26481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1"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3"/>
          <p:cNvSpPr/>
          <p:nvPr/>
        </p:nvSpPr>
        <p:spPr>
          <a:xfrm>
            <a:off x="6666901" y="4194611"/>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3"/>
          <p:cNvSpPr/>
          <p:nvPr/>
        </p:nvSpPr>
        <p:spPr>
          <a:xfrm>
            <a:off x="7913562" y="4148937"/>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3"/>
          <p:cNvSpPr/>
          <p:nvPr/>
        </p:nvSpPr>
        <p:spPr>
          <a:xfrm>
            <a:off x="7893501" y="4128999"/>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3"/>
          <p:cNvSpPr/>
          <p:nvPr/>
        </p:nvSpPr>
        <p:spPr>
          <a:xfrm>
            <a:off x="7930083" y="4202504"/>
            <a:ext cx="34933" cy="47019"/>
          </a:xfrm>
          <a:custGeom>
            <a:avLst/>
            <a:gdLst>
              <a:gd name="connsiteX0" fmla="*/ 8451 w 34933"/>
              <a:gd name="connsiteY0" fmla="*/ 47019 h 47019"/>
              <a:gd name="connsiteX1" fmla="*/ 26481 w 34933"/>
              <a:gd name="connsiteY1" fmla="*/ 47019 h 47019"/>
              <a:gd name="connsiteX2" fmla="*/ 34933 w 34933"/>
              <a:gd name="connsiteY2" fmla="*/ 17188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8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1" y="47019"/>
                </a:lnTo>
                <a:cubicBezTo>
                  <a:pt x="30422" y="37498"/>
                  <a:pt x="34933" y="21453"/>
                  <a:pt x="34933" y="17188"/>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8"/>
                </a:cubicBezTo>
                <a:cubicBezTo>
                  <a:pt x="0" y="21466"/>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3"/>
          <p:cNvSpPr/>
          <p:nvPr/>
        </p:nvSpPr>
        <p:spPr>
          <a:xfrm>
            <a:off x="7934777" y="4170329"/>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 name="Picture 3"/>
          <p:cNvPicPr>
            <a:picLocks noChangeAspect="1" noChangeArrowheads="1"/>
          </p:cNvPicPr>
          <p:nvPr/>
        </p:nvPicPr>
        <p:blipFill>
          <a:blip r:embed="rId2"/>
          <a:srcRect/>
          <a:stretch>
            <a:fillRect/>
          </a:stretch>
        </p:blipFill>
        <p:spPr bwMode="auto">
          <a:xfrm>
            <a:off x="6893719" y="645160"/>
            <a:ext cx="1828800" cy="1181100"/>
          </a:xfrm>
          <a:prstGeom prst="rect">
            <a:avLst/>
          </a:prstGeom>
          <a:noFill/>
        </p:spPr>
      </p:pic>
      <p:pic>
        <p:nvPicPr>
          <p:cNvPr id="62" name="Picture 3"/>
          <p:cNvPicPr>
            <a:picLocks noChangeAspect="1" noChangeArrowheads="1"/>
          </p:cNvPicPr>
          <p:nvPr/>
        </p:nvPicPr>
        <p:blipFill>
          <a:blip r:embed="rId3"/>
          <a:srcRect/>
          <a:stretch>
            <a:fillRect/>
          </a:stretch>
        </p:blipFill>
        <p:spPr bwMode="auto">
          <a:xfrm>
            <a:off x="5661819" y="3045460"/>
            <a:ext cx="177800" cy="50800"/>
          </a:xfrm>
          <a:prstGeom prst="rect">
            <a:avLst/>
          </a:prstGeom>
          <a:noFill/>
        </p:spPr>
      </p:pic>
      <p:pic>
        <p:nvPicPr>
          <p:cNvPr id="63" name="Picture 3"/>
          <p:cNvPicPr>
            <a:picLocks noChangeAspect="1" noChangeArrowheads="1"/>
          </p:cNvPicPr>
          <p:nvPr/>
        </p:nvPicPr>
        <p:blipFill>
          <a:blip r:embed="rId4"/>
          <a:srcRect/>
          <a:stretch>
            <a:fillRect/>
          </a:stretch>
        </p:blipFill>
        <p:spPr bwMode="auto">
          <a:xfrm>
            <a:off x="5928519" y="3032760"/>
            <a:ext cx="152400" cy="50800"/>
          </a:xfrm>
          <a:prstGeom prst="rect">
            <a:avLst/>
          </a:prstGeom>
          <a:noFill/>
        </p:spPr>
      </p:pic>
      <p:pic>
        <p:nvPicPr>
          <p:cNvPr id="64" name="Picture 3"/>
          <p:cNvPicPr>
            <a:picLocks noChangeAspect="1" noChangeArrowheads="1"/>
          </p:cNvPicPr>
          <p:nvPr/>
        </p:nvPicPr>
        <p:blipFill>
          <a:blip r:embed="rId5"/>
          <a:srcRect/>
          <a:stretch>
            <a:fillRect/>
          </a:stretch>
        </p:blipFill>
        <p:spPr bwMode="auto">
          <a:xfrm>
            <a:off x="6665119" y="3045460"/>
            <a:ext cx="419100" cy="88900"/>
          </a:xfrm>
          <a:prstGeom prst="rect">
            <a:avLst/>
          </a:prstGeom>
          <a:noFill/>
        </p:spPr>
      </p:pic>
      <p:pic>
        <p:nvPicPr>
          <p:cNvPr id="65" name="Picture 3"/>
          <p:cNvPicPr>
            <a:picLocks noChangeAspect="1" noChangeArrowheads="1"/>
          </p:cNvPicPr>
          <p:nvPr/>
        </p:nvPicPr>
        <p:blipFill>
          <a:blip r:embed="rId6"/>
          <a:srcRect/>
          <a:stretch>
            <a:fillRect/>
          </a:stretch>
        </p:blipFill>
        <p:spPr bwMode="auto">
          <a:xfrm>
            <a:off x="7630319" y="2918460"/>
            <a:ext cx="139700" cy="50800"/>
          </a:xfrm>
          <a:prstGeom prst="rect">
            <a:avLst/>
          </a:prstGeom>
          <a:noFill/>
        </p:spPr>
      </p:pic>
      <p:pic>
        <p:nvPicPr>
          <p:cNvPr id="66" name="Picture 3"/>
          <p:cNvPicPr>
            <a:picLocks noChangeAspect="1" noChangeArrowheads="1"/>
          </p:cNvPicPr>
          <p:nvPr/>
        </p:nvPicPr>
        <p:blipFill>
          <a:blip r:embed="rId7"/>
          <a:srcRect/>
          <a:stretch>
            <a:fillRect/>
          </a:stretch>
        </p:blipFill>
        <p:spPr bwMode="auto">
          <a:xfrm>
            <a:off x="7871619" y="3147060"/>
            <a:ext cx="177800" cy="38100"/>
          </a:xfrm>
          <a:prstGeom prst="rect">
            <a:avLst/>
          </a:prstGeom>
          <a:noFill/>
        </p:spPr>
      </p:pic>
      <p:pic>
        <p:nvPicPr>
          <p:cNvPr id="67" name="Picture 3"/>
          <p:cNvPicPr>
            <a:picLocks noChangeAspect="1" noChangeArrowheads="1"/>
          </p:cNvPicPr>
          <p:nvPr/>
        </p:nvPicPr>
        <p:blipFill>
          <a:blip r:embed="rId8"/>
          <a:srcRect/>
          <a:stretch>
            <a:fillRect/>
          </a:stretch>
        </p:blipFill>
        <p:spPr bwMode="auto">
          <a:xfrm>
            <a:off x="5776119" y="3832860"/>
            <a:ext cx="1079500" cy="622300"/>
          </a:xfrm>
          <a:prstGeom prst="rect">
            <a:avLst/>
          </a:prstGeom>
          <a:noFill/>
        </p:spPr>
      </p:pic>
      <p:pic>
        <p:nvPicPr>
          <p:cNvPr id="68" name="Picture 3"/>
          <p:cNvPicPr>
            <a:picLocks noChangeAspect="1" noChangeArrowheads="1"/>
          </p:cNvPicPr>
          <p:nvPr/>
        </p:nvPicPr>
        <p:blipFill>
          <a:blip r:embed="rId9"/>
          <a:srcRect/>
          <a:stretch>
            <a:fillRect/>
          </a:stretch>
        </p:blipFill>
        <p:spPr bwMode="auto">
          <a:xfrm>
            <a:off x="7033419" y="3832860"/>
            <a:ext cx="1079500" cy="622300"/>
          </a:xfrm>
          <a:prstGeom prst="rect">
            <a:avLst/>
          </a:prstGeom>
          <a:noFill/>
        </p:spPr>
      </p:pic>
      <p:sp>
        <p:nvSpPr>
          <p:cNvPr id="69" name="TextBox 68"/>
          <p:cNvSpPr txBox="1"/>
          <p:nvPr/>
        </p:nvSpPr>
        <p:spPr>
          <a:xfrm>
            <a:off x="8582819" y="622046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17</a:t>
            </a:r>
          </a:p>
        </p:txBody>
      </p:sp>
      <p:sp>
        <p:nvSpPr>
          <p:cNvPr id="70" name="TextBox 1"/>
          <p:cNvSpPr txBox="1"/>
          <p:nvPr/>
        </p:nvSpPr>
        <p:spPr>
          <a:xfrm>
            <a:off x="5331619" y="721360"/>
            <a:ext cx="3380734" cy="1895134"/>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Bloccare la fibra in posizione</a:t>
            </a:r>
          </a:p>
          <a:p>
            <a:pPr>
              <a:lnSpc>
                <a:spcPts val="1000"/>
              </a:lnSpc>
              <a:tabLst/>
            </a:pPr>
            <a:r>
              <a:rPr lang="it-IT" altLang="zh-CN" sz="699" dirty="0">
                <a:solidFill>
                  <a:srgbClr val="231F20"/>
                </a:solidFill>
                <a:latin typeface="Arial" pitchFamily="18" charset="0"/>
                <a:cs typeface="Arial" pitchFamily="18" charset="0"/>
              </a:rPr>
              <a:t>abbassando entrambe le serie di </a:t>
            </a:r>
          </a:p>
          <a:p>
            <a:pPr>
              <a:lnSpc>
                <a:spcPts val="1000"/>
              </a:lnSpc>
              <a:tabLst/>
            </a:pPr>
            <a:r>
              <a:rPr lang="it-IT" altLang="zh-CN" sz="699" dirty="0">
                <a:solidFill>
                  <a:srgbClr val="231F20"/>
                </a:solidFill>
                <a:latin typeface="Arial" pitchFamily="18" charset="0"/>
                <a:cs typeface="Arial" pitchFamily="18" charset="0"/>
              </a:rPr>
              <a:t>morsetti delle fibre.</a:t>
            </a:r>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400"/>
              </a:lnSpc>
              <a:tabLst/>
            </a:pPr>
            <a:r>
              <a:rPr lang="it-IT" altLang="zh-CN" sz="699" dirty="0">
                <a:solidFill>
                  <a:srgbClr val="231F20"/>
                </a:solidFill>
                <a:latin typeface="Arial Unicode MS" pitchFamily="18" charset="0"/>
                <a:cs typeface="Arial Unicode MS" pitchFamily="18" charset="0"/>
              </a:rPr>
              <a:t>④</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Chiudere la protezione di sicurezza.</a:t>
            </a:r>
          </a:p>
          <a:p>
            <a:pPr>
              <a:lnSpc>
                <a:spcPts val="1000"/>
              </a:lnSpc>
            </a:pPr>
            <a:endParaRPr lang="it-IT" altLang="zh-CN" dirty="0"/>
          </a:p>
          <a:p>
            <a:r>
              <a:rPr lang="it-IT" altLang="zh-CN" sz="799" dirty="0">
                <a:solidFill>
                  <a:srgbClr val="F1592F"/>
                </a:solidFill>
                <a:latin typeface="Arial" pitchFamily="18" charset="0"/>
                <a:cs typeface="Arial" pitchFamily="18" charset="0"/>
              </a:rPr>
              <a:t>3.8</a:t>
            </a:r>
            <a:r>
              <a:rPr lang="it-IT"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Ispezione delle fibre</a:t>
            </a:r>
          </a:p>
          <a:p>
            <a:pPr>
              <a:lnSpc>
                <a:spcPts val="1200"/>
              </a:lnSpc>
              <a:tabLst/>
            </a:pPr>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Prima di continuare con la giunzione,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esaminare le fibre verificando se sono pulite </a:t>
            </a:r>
          </a:p>
          <a:p>
            <a:pPr>
              <a:lnSpc>
                <a:spcPts val="1200"/>
              </a:lnSpc>
              <a:tabLst/>
            </a:pPr>
            <a:r>
              <a:rPr lang="it-IT" altLang="zh-CN" sz="699" dirty="0">
                <a:solidFill>
                  <a:srgbClr val="231F20"/>
                </a:solidFill>
                <a:latin typeface="Arial" pitchFamily="18" charset="0"/>
                <a:cs typeface="Arial" pitchFamily="18" charset="0"/>
              </a:rPr>
              <a:t>e ben tagliate.</a:t>
            </a:r>
          </a:p>
        </p:txBody>
      </p:sp>
      <p:sp>
        <p:nvSpPr>
          <p:cNvPr id="71" name="TextBox 1"/>
          <p:cNvSpPr txBox="1"/>
          <p:nvPr/>
        </p:nvSpPr>
        <p:spPr>
          <a:xfrm>
            <a:off x="5674519" y="2842260"/>
            <a:ext cx="694101" cy="187231"/>
          </a:xfrm>
          <a:prstGeom prst="rect">
            <a:avLst/>
          </a:prstGeom>
          <a:noFill/>
        </p:spPr>
        <p:txBody>
          <a:bodyPr wrap="none" lIns="0" tIns="0" rIns="0" rtlCol="0">
            <a:spAutoFit/>
          </a:bodyPr>
          <a:lstStyle/>
          <a:p>
            <a:pPr>
              <a:lnSpc>
                <a:spcPts val="400"/>
              </a:lnSpc>
              <a:tabLst>
                <a:tab pos="50800" algn="l"/>
              </a:tabLst>
            </a:pPr>
            <a:r>
              <a:rPr lang="en-US" altLang="zh-CN" dirty="0"/>
              <a:t>	</a:t>
            </a:r>
            <a:r>
              <a:rPr lang="it-IT" sz="399" dirty="0">
                <a:solidFill>
                  <a:srgbClr val="231F20"/>
                </a:solidFill>
                <a:latin typeface="Arial" pitchFamily="18" charset="0"/>
                <a:cs typeface="Arial" pitchFamily="18" charset="0"/>
              </a:rPr>
              <a:t>Area acquisizione immagini </a:t>
            </a:r>
            <a:endParaRPr lang="en-US" altLang="zh-CN" sz="399" dirty="0">
              <a:solidFill>
                <a:srgbClr val="231F20"/>
              </a:solidFill>
              <a:latin typeface="Arial" pitchFamily="18" charset="0"/>
              <a:cs typeface="Arial" pitchFamily="18" charset="0"/>
            </a:endParaRPr>
          </a:p>
          <a:p>
            <a:pPr>
              <a:lnSpc>
                <a:spcPts val="700"/>
              </a:lnSpc>
              <a:tabLst>
                <a:tab pos="50800" algn="l"/>
              </a:tabLst>
            </a:pPr>
            <a:r>
              <a:rPr lang="en-US" altLang="zh-CN" sz="599" dirty="0">
                <a:solidFill>
                  <a:srgbClr val="231F20"/>
                </a:solidFill>
                <a:latin typeface="Arial" pitchFamily="18" charset="0"/>
                <a:cs typeface="Arial" pitchFamily="18" charset="0"/>
              </a:rPr>
              <a:t>a.</a:t>
            </a:r>
          </a:p>
        </p:txBody>
      </p:sp>
      <p:sp>
        <p:nvSpPr>
          <p:cNvPr id="72" name="TextBox 1"/>
          <p:cNvSpPr txBox="1"/>
          <p:nvPr/>
        </p:nvSpPr>
        <p:spPr>
          <a:xfrm>
            <a:off x="6093619" y="3007360"/>
            <a:ext cx="484107" cy="148759"/>
          </a:xfrm>
          <a:prstGeom prst="rect">
            <a:avLst/>
          </a:prstGeom>
          <a:noFill/>
        </p:spPr>
        <p:txBody>
          <a:bodyPr wrap="none" lIns="0" tIns="0" rIns="0" rtlCol="0">
            <a:spAutoFit/>
          </a:bodyPr>
          <a:lstStyle/>
          <a:p>
            <a:pPr>
              <a:lnSpc>
                <a:spcPts val="400"/>
              </a:lnSpc>
              <a:tabLst/>
            </a:pPr>
            <a:r>
              <a:rPr lang="it-IT" altLang="zh-CN" sz="399" dirty="0">
                <a:solidFill>
                  <a:srgbClr val="231F20"/>
                </a:solidFill>
                <a:latin typeface="Arial" pitchFamily="18" charset="0"/>
                <a:cs typeface="Arial" pitchFamily="18" charset="0"/>
              </a:rPr>
              <a:t>Estremità fibra visibili</a:t>
            </a:r>
          </a:p>
          <a:p>
            <a:pPr>
              <a:lnSpc>
                <a:spcPts val="400"/>
              </a:lnSpc>
              <a:tabLst/>
            </a:pPr>
            <a:r>
              <a:rPr lang="it-IT" altLang="zh-CN" sz="399" dirty="0">
                <a:solidFill>
                  <a:srgbClr val="231F20"/>
                </a:solidFill>
                <a:latin typeface="Arial" pitchFamily="18" charset="0"/>
                <a:cs typeface="Arial" pitchFamily="18" charset="0"/>
              </a:rPr>
              <a:t>sul monitor</a:t>
            </a:r>
          </a:p>
        </p:txBody>
      </p:sp>
      <p:sp>
        <p:nvSpPr>
          <p:cNvPr id="73" name="TextBox 1"/>
          <p:cNvSpPr txBox="1"/>
          <p:nvPr/>
        </p:nvSpPr>
        <p:spPr>
          <a:xfrm>
            <a:off x="7096919" y="3007360"/>
            <a:ext cx="448841" cy="148759"/>
          </a:xfrm>
          <a:prstGeom prst="rect">
            <a:avLst/>
          </a:prstGeom>
          <a:noFill/>
        </p:spPr>
        <p:txBody>
          <a:bodyPr wrap="none" lIns="0" tIns="0" rIns="0" rtlCol="0">
            <a:spAutoFit/>
          </a:bodyPr>
          <a:lstStyle/>
          <a:p>
            <a:pPr>
              <a:lnSpc>
                <a:spcPts val="400"/>
              </a:lnSpc>
              <a:tabLst/>
            </a:pPr>
            <a:r>
              <a:rPr lang="it-IT" altLang="zh-CN" sz="399" dirty="0">
                <a:solidFill>
                  <a:srgbClr val="231F20"/>
                </a:solidFill>
                <a:latin typeface="Arial" pitchFamily="18" charset="0"/>
                <a:cs typeface="Arial" pitchFamily="18" charset="0"/>
              </a:rPr>
              <a:t>Estremità fibra fuori</a:t>
            </a:r>
          </a:p>
          <a:p>
            <a:pPr>
              <a:lnSpc>
                <a:spcPts val="400"/>
              </a:lnSpc>
              <a:tabLst/>
            </a:pPr>
            <a:r>
              <a:rPr lang="it-IT" altLang="zh-CN" sz="399" dirty="0">
                <a:solidFill>
                  <a:srgbClr val="231F20"/>
                </a:solidFill>
                <a:latin typeface="Arial" pitchFamily="18" charset="0"/>
                <a:cs typeface="Arial" pitchFamily="18" charset="0"/>
              </a:rPr>
              <a:t>del monitor</a:t>
            </a:r>
          </a:p>
        </p:txBody>
      </p:sp>
      <p:sp>
        <p:nvSpPr>
          <p:cNvPr id="74" name="TextBox 1"/>
          <p:cNvSpPr txBox="1"/>
          <p:nvPr/>
        </p:nvSpPr>
        <p:spPr>
          <a:xfrm>
            <a:off x="8062119" y="2918460"/>
            <a:ext cx="426399" cy="353943"/>
          </a:xfrm>
          <a:prstGeom prst="rect">
            <a:avLst/>
          </a:prstGeom>
          <a:noFill/>
        </p:spPr>
        <p:txBody>
          <a:bodyPr wrap="none" lIns="0" tIns="0" rIns="0" rtlCol="0">
            <a:spAutoFit/>
          </a:bodyPr>
          <a:lstStyle/>
          <a:p>
            <a:pPr>
              <a:lnSpc>
                <a:spcPts val="400"/>
              </a:lnSpc>
              <a:tabLst/>
            </a:pPr>
            <a:r>
              <a:rPr lang="it-IT" altLang="zh-CN" sz="399" dirty="0">
                <a:solidFill>
                  <a:srgbClr val="231F20"/>
                </a:solidFill>
                <a:latin typeface="Arial" pitchFamily="18" charset="0"/>
                <a:cs typeface="Arial" pitchFamily="18" charset="0"/>
              </a:rPr>
              <a:t>Estremità fibra</a:t>
            </a:r>
            <a:br>
              <a:rPr lang="it-IT" altLang="zh-CN" sz="399" dirty="0">
                <a:solidFill>
                  <a:srgbClr val="231F20"/>
                </a:solidFill>
                <a:latin typeface="Arial" pitchFamily="18" charset="0"/>
                <a:cs typeface="Arial" pitchFamily="18" charset="0"/>
              </a:rPr>
            </a:br>
            <a:r>
              <a:rPr lang="it-IT" altLang="zh-CN" sz="399" dirty="0">
                <a:solidFill>
                  <a:srgbClr val="231F20"/>
                </a:solidFill>
                <a:latin typeface="Arial" pitchFamily="18" charset="0"/>
                <a:cs typeface="Arial" pitchFamily="18" charset="0"/>
              </a:rPr>
              <a:t>sopra e sotto il</a:t>
            </a:r>
            <a:br>
              <a:rPr lang="it-IT" altLang="zh-CN" sz="399" dirty="0">
                <a:solidFill>
                  <a:srgbClr val="231F20"/>
                </a:solidFill>
                <a:latin typeface="Arial" pitchFamily="18" charset="0"/>
                <a:cs typeface="Arial" pitchFamily="18" charset="0"/>
              </a:rPr>
            </a:br>
            <a:r>
              <a:rPr lang="it-IT" altLang="zh-CN" sz="399" dirty="0">
                <a:solidFill>
                  <a:srgbClr val="231F20"/>
                </a:solidFill>
                <a:latin typeface="Arial" pitchFamily="18" charset="0"/>
                <a:cs typeface="Arial" pitchFamily="18" charset="0"/>
              </a:rPr>
              <a:t>monitor, non è</a:t>
            </a:r>
            <a:br>
              <a:rPr lang="it-IT" altLang="zh-CN" sz="399" dirty="0">
                <a:solidFill>
                  <a:srgbClr val="231F20"/>
                </a:solidFill>
                <a:latin typeface="Arial" pitchFamily="18" charset="0"/>
                <a:cs typeface="Arial" pitchFamily="18" charset="0"/>
              </a:rPr>
            </a:br>
            <a:r>
              <a:rPr lang="it-IT" altLang="zh-CN" sz="399" dirty="0">
                <a:solidFill>
                  <a:srgbClr val="231F20"/>
                </a:solidFill>
                <a:latin typeface="Arial" pitchFamily="18" charset="0"/>
                <a:cs typeface="Arial" pitchFamily="18" charset="0"/>
              </a:rPr>
              <a:t>possibile</a:t>
            </a:r>
            <a:br>
              <a:rPr lang="it-IT" altLang="zh-CN" sz="399" dirty="0">
                <a:solidFill>
                  <a:srgbClr val="231F20"/>
                </a:solidFill>
                <a:latin typeface="Arial" pitchFamily="18" charset="0"/>
                <a:cs typeface="Arial" pitchFamily="18" charset="0"/>
              </a:rPr>
            </a:br>
            <a:r>
              <a:rPr lang="it-IT" altLang="zh-CN" sz="399" dirty="0">
                <a:solidFill>
                  <a:srgbClr val="231F20"/>
                </a:solidFill>
                <a:latin typeface="Arial" pitchFamily="18" charset="0"/>
                <a:cs typeface="Arial" pitchFamily="18" charset="0"/>
              </a:rPr>
              <a:t>individuarle</a:t>
            </a:r>
          </a:p>
          <a:p>
            <a:pPr>
              <a:lnSpc>
                <a:spcPts val="400"/>
              </a:lnSpc>
              <a:tabLst/>
            </a:pPr>
            <a:r>
              <a:rPr lang="it-IT" altLang="zh-CN" sz="399" dirty="0">
                <a:solidFill>
                  <a:srgbClr val="231F20"/>
                </a:solidFill>
                <a:latin typeface="Arial" pitchFamily="18" charset="0"/>
                <a:cs typeface="Arial" pitchFamily="18" charset="0"/>
              </a:rPr>
              <a:t>automaticamente. </a:t>
            </a:r>
          </a:p>
        </p:txBody>
      </p:sp>
      <p:sp>
        <p:nvSpPr>
          <p:cNvPr id="75" name="TextBox 1"/>
          <p:cNvSpPr txBox="1"/>
          <p:nvPr/>
        </p:nvSpPr>
        <p:spPr>
          <a:xfrm>
            <a:off x="6677819" y="2842260"/>
            <a:ext cx="695703" cy="191847"/>
          </a:xfrm>
          <a:prstGeom prst="rect">
            <a:avLst/>
          </a:prstGeom>
          <a:noFill/>
        </p:spPr>
        <p:txBody>
          <a:bodyPr wrap="none" lIns="0" tIns="0" rIns="0" rtlCol="0">
            <a:spAutoFit/>
          </a:bodyPr>
          <a:lstStyle/>
          <a:p>
            <a:pPr>
              <a:lnSpc>
                <a:spcPts val="400"/>
              </a:lnSpc>
              <a:tabLst>
                <a:tab pos="38100" algn="l"/>
              </a:tabLst>
            </a:pPr>
            <a:r>
              <a:rPr lang="en-US" altLang="zh-CN" dirty="0"/>
              <a:t>	</a:t>
            </a:r>
            <a:r>
              <a:rPr lang="it-IT" sz="399" dirty="0">
                <a:solidFill>
                  <a:srgbClr val="231F20"/>
                </a:solidFill>
                <a:latin typeface="Arial" pitchFamily="18" charset="0"/>
                <a:cs typeface="Arial" pitchFamily="18" charset="0"/>
              </a:rPr>
              <a:t> Area acquisizione immagini </a:t>
            </a:r>
            <a:endParaRPr lang="en-US" altLang="zh-CN" sz="399" dirty="0">
              <a:solidFill>
                <a:srgbClr val="231F20"/>
              </a:solidFill>
              <a:latin typeface="Arial" pitchFamily="18" charset="0"/>
              <a:cs typeface="Arial" pitchFamily="18" charset="0"/>
            </a:endParaRPr>
          </a:p>
          <a:p>
            <a:pPr>
              <a:lnSpc>
                <a:spcPts val="800"/>
              </a:lnSpc>
              <a:tabLst>
                <a:tab pos="38100" algn="l"/>
              </a:tabLst>
            </a:pPr>
            <a:r>
              <a:rPr lang="en-US" altLang="zh-CN" sz="599" dirty="0">
                <a:solidFill>
                  <a:srgbClr val="231F20"/>
                </a:solidFill>
                <a:latin typeface="Arial" pitchFamily="18" charset="0"/>
                <a:cs typeface="Arial" pitchFamily="18" charset="0"/>
              </a:rPr>
              <a:t>b.</a:t>
            </a:r>
          </a:p>
        </p:txBody>
      </p:sp>
      <p:sp>
        <p:nvSpPr>
          <p:cNvPr id="76" name="TextBox 1"/>
          <p:cNvSpPr txBox="1"/>
          <p:nvPr/>
        </p:nvSpPr>
        <p:spPr>
          <a:xfrm>
            <a:off x="7681119" y="2842260"/>
            <a:ext cx="923330" cy="204671"/>
          </a:xfrm>
          <a:prstGeom prst="rect">
            <a:avLst/>
          </a:prstGeom>
          <a:noFill/>
        </p:spPr>
        <p:txBody>
          <a:bodyPr wrap="none" lIns="0" tIns="0" rIns="0" rtlCol="0">
            <a:spAutoFit/>
          </a:bodyPr>
          <a:lstStyle/>
          <a:p>
            <a:pPr>
              <a:lnSpc>
                <a:spcPts val="400"/>
              </a:lnSpc>
              <a:tabLst>
                <a:tab pos="279400" algn="l"/>
              </a:tabLst>
            </a:pPr>
            <a:r>
              <a:rPr lang="it-IT" sz="399" dirty="0">
                <a:solidFill>
                  <a:srgbClr val="231F20"/>
                </a:solidFill>
                <a:latin typeface="Arial" pitchFamily="18" charset="0"/>
                <a:cs typeface="Arial" pitchFamily="18" charset="0"/>
              </a:rPr>
              <a:t>Area acquisizione immagini </a:t>
            </a:r>
            <a:r>
              <a:rPr lang="en-US" altLang="zh-CN" dirty="0"/>
              <a:t>	</a:t>
            </a:r>
          </a:p>
          <a:p>
            <a:pPr>
              <a:lnSpc>
                <a:spcPts val="400"/>
              </a:lnSpc>
              <a:tabLst>
                <a:tab pos="279400" algn="l"/>
              </a:tabLst>
            </a:pPr>
            <a:endParaRPr lang="en-US" altLang="zh-CN" sz="599" dirty="0">
              <a:solidFill>
                <a:srgbClr val="231F20"/>
              </a:solidFill>
              <a:latin typeface="Arial" pitchFamily="18" charset="0"/>
              <a:cs typeface="Arial" pitchFamily="18" charset="0"/>
            </a:endParaRPr>
          </a:p>
          <a:p>
            <a:pPr>
              <a:lnSpc>
                <a:spcPts val="400"/>
              </a:lnSpc>
              <a:tabLst>
                <a:tab pos="279400" algn="l"/>
              </a:tabLst>
            </a:pPr>
            <a:r>
              <a:rPr lang="en-US" altLang="zh-CN" sz="599" dirty="0">
                <a:solidFill>
                  <a:srgbClr val="231F20"/>
                </a:solidFill>
                <a:latin typeface="Arial" pitchFamily="18" charset="0"/>
                <a:cs typeface="Arial" pitchFamily="18" charset="0"/>
              </a:rPr>
              <a:t>               c.</a:t>
            </a:r>
          </a:p>
        </p:txBody>
      </p:sp>
      <p:sp>
        <p:nvSpPr>
          <p:cNvPr id="77" name="TextBox 1"/>
          <p:cNvSpPr txBox="1"/>
          <p:nvPr/>
        </p:nvSpPr>
        <p:spPr>
          <a:xfrm>
            <a:off x="5331619" y="3515360"/>
            <a:ext cx="3419206" cy="251351"/>
          </a:xfrm>
          <a:prstGeom prst="rect">
            <a:avLst/>
          </a:prstGeom>
          <a:noFill/>
        </p:spPr>
        <p:txBody>
          <a:bodyPr wrap="none" lIns="0" tIns="0" rIns="0" rtlCol="0">
            <a:spAutoFit/>
          </a:bodyPr>
          <a:lstStyle/>
          <a:p>
            <a:pPr>
              <a:lnSpc>
                <a:spcPts val="800"/>
              </a:lnSpc>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Per alternare tra Vista frontale e Vista posteriore, regolare la Posizione del monitor.</a:t>
            </a:r>
          </a:p>
          <a:p>
            <a:pPr>
              <a:lnSpc>
                <a:spcPts val="800"/>
              </a:lnSpc>
              <a:tabLst/>
            </a:pPr>
            <a:endParaRPr lang="en-US" altLang="zh-CN" sz="699" dirty="0">
              <a:solidFill>
                <a:srgbClr val="231F20"/>
              </a:solidFill>
              <a:latin typeface="Arial" pitchFamily="18" charset="0"/>
              <a:cs typeface="Arial"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774307" y="3950963"/>
            <a:ext cx="287334" cy="115453"/>
          </a:xfrm>
          <a:custGeom>
            <a:avLst/>
            <a:gdLst>
              <a:gd name="connsiteX0" fmla="*/ 262322 w 287334"/>
              <a:gd name="connsiteY0" fmla="*/ 115453 h 115453"/>
              <a:gd name="connsiteX1" fmla="*/ 25012 w 287334"/>
              <a:gd name="connsiteY1" fmla="*/ 115453 h 115453"/>
              <a:gd name="connsiteX2" fmla="*/ 0 w 287334"/>
              <a:gd name="connsiteY2" fmla="*/ 90394 h 115453"/>
              <a:gd name="connsiteX3" fmla="*/ 0 w 287334"/>
              <a:gd name="connsiteY3" fmla="*/ 25070 h 115453"/>
              <a:gd name="connsiteX4" fmla="*/ 25012 w 287334"/>
              <a:gd name="connsiteY4" fmla="*/ 0 h 115453"/>
              <a:gd name="connsiteX5" fmla="*/ 262322 w 287334"/>
              <a:gd name="connsiteY5" fmla="*/ 0 h 115453"/>
              <a:gd name="connsiteX6" fmla="*/ 287334 w 287334"/>
              <a:gd name="connsiteY6" fmla="*/ 25070 h 115453"/>
              <a:gd name="connsiteX7" fmla="*/ 287334 w 287334"/>
              <a:gd name="connsiteY7" fmla="*/ 90394 h 115453"/>
              <a:gd name="connsiteX8" fmla="*/ 262322 w 287334"/>
              <a:gd name="connsiteY8" fmla="*/ 115453 h 11545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87334" h="115453">
                <a:moveTo>
                  <a:pt x="262322" y="115453"/>
                </a:moveTo>
                <a:lnTo>
                  <a:pt x="25012" y="115453"/>
                </a:lnTo>
                <a:cubicBezTo>
                  <a:pt x="11200" y="115453"/>
                  <a:pt x="0" y="104231"/>
                  <a:pt x="0" y="90394"/>
                </a:cubicBezTo>
                <a:lnTo>
                  <a:pt x="0" y="25070"/>
                </a:lnTo>
                <a:cubicBezTo>
                  <a:pt x="0" y="11221"/>
                  <a:pt x="11200" y="0"/>
                  <a:pt x="25012" y="0"/>
                </a:cubicBezTo>
                <a:lnTo>
                  <a:pt x="262322" y="0"/>
                </a:lnTo>
                <a:cubicBezTo>
                  <a:pt x="276146" y="0"/>
                  <a:pt x="287334" y="11221"/>
                  <a:pt x="287334" y="25070"/>
                </a:cubicBezTo>
                <a:lnTo>
                  <a:pt x="287334" y="90394"/>
                </a:lnTo>
                <a:cubicBezTo>
                  <a:pt x="287334" y="104231"/>
                  <a:pt x="276146" y="115453"/>
                  <a:pt x="262322" y="115453"/>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840028" y="3984616"/>
            <a:ext cx="53052" cy="48148"/>
          </a:xfrm>
          <a:custGeom>
            <a:avLst/>
            <a:gdLst>
              <a:gd name="connsiteX0" fmla="*/ 53052 w 53052"/>
              <a:gd name="connsiteY0" fmla="*/ 33461 h 48148"/>
              <a:gd name="connsiteX1" fmla="*/ 51658 w 53052"/>
              <a:gd name="connsiteY1" fmla="*/ 39529 h 48148"/>
              <a:gd name="connsiteX2" fmla="*/ 34794 w 53052"/>
              <a:gd name="connsiteY2" fmla="*/ 48148 h 48148"/>
              <a:gd name="connsiteX3" fmla="*/ 1672 w 53052"/>
              <a:gd name="connsiteY3" fmla="*/ 48148 h 48148"/>
              <a:gd name="connsiteX4" fmla="*/ 1672 w 53052"/>
              <a:gd name="connsiteY4" fmla="*/ 37333 h 48148"/>
              <a:gd name="connsiteX5" fmla="*/ 36796 w 53052"/>
              <a:gd name="connsiteY5" fmla="*/ 37333 h 48148"/>
              <a:gd name="connsiteX6" fmla="*/ 40229 w 53052"/>
              <a:gd name="connsiteY6" fmla="*/ 36330 h 48148"/>
              <a:gd name="connsiteX7" fmla="*/ 41648 w 53052"/>
              <a:gd name="connsiteY7" fmla="*/ 33461 h 48148"/>
              <a:gd name="connsiteX8" fmla="*/ 40191 w 53052"/>
              <a:gd name="connsiteY8" fmla="*/ 30516 h 48148"/>
              <a:gd name="connsiteX9" fmla="*/ 36796 w 53052"/>
              <a:gd name="connsiteY9" fmla="*/ 29450 h 48148"/>
              <a:gd name="connsiteX10" fmla="*/ 17726 w 53052"/>
              <a:gd name="connsiteY10" fmla="*/ 29450 h 48148"/>
              <a:gd name="connsiteX11" fmla="*/ 1469 w 53052"/>
              <a:gd name="connsiteY11" fmla="*/ 20906 h 48148"/>
              <a:gd name="connsiteX12" fmla="*/ 0 w 53052"/>
              <a:gd name="connsiteY12" fmla="*/ 14623 h 48148"/>
              <a:gd name="connsiteX13" fmla="*/ 1469 w 53052"/>
              <a:gd name="connsiteY13" fmla="*/ 8416 h 48148"/>
              <a:gd name="connsiteX14" fmla="*/ 17726 w 53052"/>
              <a:gd name="connsiteY14" fmla="*/ 0 h 48148"/>
              <a:gd name="connsiteX15" fmla="*/ 50721 w 53052"/>
              <a:gd name="connsiteY15" fmla="*/ 0 h 48148"/>
              <a:gd name="connsiteX16" fmla="*/ 50721 w 53052"/>
              <a:gd name="connsiteY16" fmla="*/ 10828 h 48148"/>
              <a:gd name="connsiteX17" fmla="*/ 15990 w 53052"/>
              <a:gd name="connsiteY17" fmla="*/ 10828 h 48148"/>
              <a:gd name="connsiteX18" fmla="*/ 12594 w 53052"/>
              <a:gd name="connsiteY18" fmla="*/ 11754 h 48148"/>
              <a:gd name="connsiteX19" fmla="*/ 10922 w 53052"/>
              <a:gd name="connsiteY19" fmla="*/ 14763 h 48148"/>
              <a:gd name="connsiteX20" fmla="*/ 12594 w 53052"/>
              <a:gd name="connsiteY20" fmla="*/ 17758 h 48148"/>
              <a:gd name="connsiteX21" fmla="*/ 15990 w 53052"/>
              <a:gd name="connsiteY21" fmla="*/ 18634 h 48148"/>
              <a:gd name="connsiteX22" fmla="*/ 34794 w 53052"/>
              <a:gd name="connsiteY22" fmla="*/ 18634 h 48148"/>
              <a:gd name="connsiteX23" fmla="*/ 44525 w 53052"/>
              <a:gd name="connsiteY23" fmla="*/ 20640 h 48148"/>
              <a:gd name="connsiteX24" fmla="*/ 51582 w 53052"/>
              <a:gd name="connsiteY24" fmla="*/ 27457 h 48148"/>
              <a:gd name="connsiteX25" fmla="*/ 53052 w 53052"/>
              <a:gd name="connsiteY25" fmla="*/ 33461 h 48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53052" h="48148">
                <a:moveTo>
                  <a:pt x="53052" y="33461"/>
                </a:moveTo>
                <a:cubicBezTo>
                  <a:pt x="53052" y="35593"/>
                  <a:pt x="52583" y="37625"/>
                  <a:pt x="51658" y="39529"/>
                </a:cubicBezTo>
                <a:cubicBezTo>
                  <a:pt x="48719" y="45279"/>
                  <a:pt x="43106" y="48148"/>
                  <a:pt x="34794" y="48148"/>
                </a:cubicBezTo>
                <a:lnTo>
                  <a:pt x="1672" y="48148"/>
                </a:lnTo>
                <a:lnTo>
                  <a:pt x="1672" y="37333"/>
                </a:lnTo>
                <a:lnTo>
                  <a:pt x="36796" y="37333"/>
                </a:lnTo>
                <a:cubicBezTo>
                  <a:pt x="38126" y="37333"/>
                  <a:pt x="39266" y="37003"/>
                  <a:pt x="40229" y="36330"/>
                </a:cubicBezTo>
                <a:cubicBezTo>
                  <a:pt x="41180" y="35670"/>
                  <a:pt x="41648" y="34705"/>
                  <a:pt x="41648" y="33461"/>
                </a:cubicBezTo>
                <a:cubicBezTo>
                  <a:pt x="41648" y="32217"/>
                  <a:pt x="41167" y="31227"/>
                  <a:pt x="40191" y="30516"/>
                </a:cubicBezTo>
                <a:cubicBezTo>
                  <a:pt x="39216" y="29818"/>
                  <a:pt x="38075" y="29450"/>
                  <a:pt x="36796" y="29450"/>
                </a:cubicBezTo>
                <a:lnTo>
                  <a:pt x="17726" y="29450"/>
                </a:lnTo>
                <a:cubicBezTo>
                  <a:pt x="9819" y="29450"/>
                  <a:pt x="4396" y="26606"/>
                  <a:pt x="1469" y="20906"/>
                </a:cubicBezTo>
                <a:cubicBezTo>
                  <a:pt x="494" y="18939"/>
                  <a:pt x="0" y="16857"/>
                  <a:pt x="0" y="14623"/>
                </a:cubicBezTo>
                <a:cubicBezTo>
                  <a:pt x="0" y="12439"/>
                  <a:pt x="494" y="10383"/>
                  <a:pt x="1469" y="8416"/>
                </a:cubicBezTo>
                <a:cubicBezTo>
                  <a:pt x="4358" y="2805"/>
                  <a:pt x="9769" y="0"/>
                  <a:pt x="17726" y="0"/>
                </a:cubicBezTo>
                <a:lnTo>
                  <a:pt x="50721" y="0"/>
                </a:lnTo>
                <a:lnTo>
                  <a:pt x="50721" y="10828"/>
                </a:lnTo>
                <a:lnTo>
                  <a:pt x="15990" y="10828"/>
                </a:lnTo>
                <a:cubicBezTo>
                  <a:pt x="14660" y="10828"/>
                  <a:pt x="13532" y="11132"/>
                  <a:pt x="12594" y="11754"/>
                </a:cubicBezTo>
                <a:cubicBezTo>
                  <a:pt x="11479" y="12465"/>
                  <a:pt x="10922" y="13468"/>
                  <a:pt x="10922" y="14763"/>
                </a:cubicBezTo>
                <a:cubicBezTo>
                  <a:pt x="10922" y="16007"/>
                  <a:pt x="11479" y="17009"/>
                  <a:pt x="12594" y="17758"/>
                </a:cubicBezTo>
                <a:cubicBezTo>
                  <a:pt x="13532" y="18342"/>
                  <a:pt x="14660" y="18634"/>
                  <a:pt x="15990" y="18634"/>
                </a:cubicBezTo>
                <a:lnTo>
                  <a:pt x="34794" y="18634"/>
                </a:lnTo>
                <a:cubicBezTo>
                  <a:pt x="38443" y="18634"/>
                  <a:pt x="41674" y="19307"/>
                  <a:pt x="44525" y="20640"/>
                </a:cubicBezTo>
                <a:cubicBezTo>
                  <a:pt x="47768" y="22201"/>
                  <a:pt x="50125" y="24474"/>
                  <a:pt x="51582" y="27457"/>
                </a:cubicBezTo>
                <a:cubicBezTo>
                  <a:pt x="52558" y="29361"/>
                  <a:pt x="53052" y="31367"/>
                  <a:pt x="53052" y="33461"/>
                </a:cubicBez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897817" y="3984561"/>
            <a:ext cx="47920" cy="48275"/>
          </a:xfrm>
          <a:custGeom>
            <a:avLst/>
            <a:gdLst>
              <a:gd name="connsiteX0" fmla="*/ 47920 w 47920"/>
              <a:gd name="connsiteY0" fmla="*/ 48275 h 48275"/>
              <a:gd name="connsiteX1" fmla="*/ 0 w 47920"/>
              <a:gd name="connsiteY1" fmla="*/ 48275 h 48275"/>
              <a:gd name="connsiteX2" fmla="*/ 0 w 47920"/>
              <a:gd name="connsiteY2" fmla="*/ 0 h 48275"/>
              <a:gd name="connsiteX3" fmla="*/ 47920 w 47920"/>
              <a:gd name="connsiteY3" fmla="*/ 0 h 48275"/>
              <a:gd name="connsiteX4" fmla="*/ 47920 w 47920"/>
              <a:gd name="connsiteY4" fmla="*/ 10815 h 48275"/>
              <a:gd name="connsiteX5" fmla="*/ 10858 w 47920"/>
              <a:gd name="connsiteY5" fmla="*/ 10815 h 48275"/>
              <a:gd name="connsiteX6" fmla="*/ 10858 w 47920"/>
              <a:gd name="connsiteY6" fmla="*/ 18495 h 48275"/>
              <a:gd name="connsiteX7" fmla="*/ 46729 w 47920"/>
              <a:gd name="connsiteY7" fmla="*/ 18495 h 48275"/>
              <a:gd name="connsiteX8" fmla="*/ 46729 w 47920"/>
              <a:gd name="connsiteY8" fmla="*/ 29374 h 48275"/>
              <a:gd name="connsiteX9" fmla="*/ 10858 w 47920"/>
              <a:gd name="connsiteY9" fmla="*/ 29374 h 48275"/>
              <a:gd name="connsiteX10" fmla="*/ 10858 w 47920"/>
              <a:gd name="connsiteY10" fmla="*/ 37396 h 48275"/>
              <a:gd name="connsiteX11" fmla="*/ 47920 w 47920"/>
              <a:gd name="connsiteY11" fmla="*/ 37396 h 48275"/>
              <a:gd name="connsiteX12" fmla="*/ 47920 w 47920"/>
              <a:gd name="connsiteY12" fmla="*/ 48275 h 482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920" h="48275">
                <a:moveTo>
                  <a:pt x="47920" y="48275"/>
                </a:moveTo>
                <a:lnTo>
                  <a:pt x="0" y="48275"/>
                </a:lnTo>
                <a:lnTo>
                  <a:pt x="0" y="0"/>
                </a:lnTo>
                <a:lnTo>
                  <a:pt x="47920" y="0"/>
                </a:lnTo>
                <a:lnTo>
                  <a:pt x="47920" y="10815"/>
                </a:lnTo>
                <a:lnTo>
                  <a:pt x="10858" y="10815"/>
                </a:lnTo>
                <a:lnTo>
                  <a:pt x="10858" y="18495"/>
                </a:lnTo>
                <a:lnTo>
                  <a:pt x="46729" y="18495"/>
                </a:lnTo>
                <a:lnTo>
                  <a:pt x="46729" y="29374"/>
                </a:lnTo>
                <a:lnTo>
                  <a:pt x="10858" y="29374"/>
                </a:lnTo>
                <a:lnTo>
                  <a:pt x="10858" y="37396"/>
                </a:lnTo>
                <a:lnTo>
                  <a:pt x="47920" y="37396"/>
                </a:lnTo>
                <a:lnTo>
                  <a:pt x="47920" y="48275"/>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949942" y="3984556"/>
            <a:ext cx="45982" cy="48275"/>
          </a:xfrm>
          <a:custGeom>
            <a:avLst/>
            <a:gdLst>
              <a:gd name="connsiteX0" fmla="*/ 45982 w 45982"/>
              <a:gd name="connsiteY0" fmla="*/ 10815 h 48275"/>
              <a:gd name="connsiteX1" fmla="*/ 28255 w 45982"/>
              <a:gd name="connsiteY1" fmla="*/ 10815 h 48275"/>
              <a:gd name="connsiteX2" fmla="*/ 28255 w 45982"/>
              <a:gd name="connsiteY2" fmla="*/ 48275 h 48275"/>
              <a:gd name="connsiteX3" fmla="*/ 17460 w 45982"/>
              <a:gd name="connsiteY3" fmla="*/ 48275 h 48275"/>
              <a:gd name="connsiteX4" fmla="*/ 17460 w 45982"/>
              <a:gd name="connsiteY4" fmla="*/ 10815 h 48275"/>
              <a:gd name="connsiteX5" fmla="*/ 0 w 45982"/>
              <a:gd name="connsiteY5" fmla="*/ 10815 h 48275"/>
              <a:gd name="connsiteX6" fmla="*/ 0 w 45982"/>
              <a:gd name="connsiteY6" fmla="*/ 0 h 48275"/>
              <a:gd name="connsiteX7" fmla="*/ 45982 w 45982"/>
              <a:gd name="connsiteY7" fmla="*/ 0 h 48275"/>
              <a:gd name="connsiteX8" fmla="*/ 45982 w 45982"/>
              <a:gd name="connsiteY8" fmla="*/ 10815 h 482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5982" h="48275">
                <a:moveTo>
                  <a:pt x="45982" y="10815"/>
                </a:moveTo>
                <a:lnTo>
                  <a:pt x="28255" y="10815"/>
                </a:lnTo>
                <a:lnTo>
                  <a:pt x="28255" y="48275"/>
                </a:lnTo>
                <a:lnTo>
                  <a:pt x="17460" y="48275"/>
                </a:lnTo>
                <a:lnTo>
                  <a:pt x="17460" y="10815"/>
                </a:lnTo>
                <a:lnTo>
                  <a:pt x="0" y="10815"/>
                </a:lnTo>
                <a:lnTo>
                  <a:pt x="0" y="0"/>
                </a:lnTo>
                <a:lnTo>
                  <a:pt x="45982" y="0"/>
                </a:lnTo>
                <a:lnTo>
                  <a:pt x="45982" y="10815"/>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3683606" y="2899348"/>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663547" y="2879409"/>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1"/>
                  <a:pt x="81067" y="90686"/>
                </a:cubicBezTo>
                <a:cubicBezTo>
                  <a:pt x="81067" y="93123"/>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700128" y="2952914"/>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3704822" y="2920740"/>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6"/>
                  <a:pt x="2407" y="21199"/>
                  <a:pt x="6006" y="23433"/>
                </a:cubicBezTo>
                <a:cubicBezTo>
                  <a:pt x="7932" y="24626"/>
                  <a:pt x="10200" y="25337"/>
                  <a:pt x="12632" y="25337"/>
                </a:cubicBezTo>
                <a:cubicBezTo>
                  <a:pt x="15116" y="25337"/>
                  <a:pt x="17409" y="24614"/>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613757" y="1099564"/>
            <a:ext cx="1791989" cy="1283528"/>
          </a:xfrm>
          <a:custGeom>
            <a:avLst/>
            <a:gdLst>
              <a:gd name="connsiteX0" fmla="*/ 1791989 w 1791989"/>
              <a:gd name="connsiteY0" fmla="*/ 1203859 h 1283528"/>
              <a:gd name="connsiteX1" fmla="*/ 1712480 w 1791989"/>
              <a:gd name="connsiteY1" fmla="*/ 1283528 h 1283528"/>
              <a:gd name="connsiteX2" fmla="*/ 79534 w 1791989"/>
              <a:gd name="connsiteY2" fmla="*/ 1283515 h 1283528"/>
              <a:gd name="connsiteX3" fmla="*/ 0 w 1791989"/>
              <a:gd name="connsiteY3" fmla="*/ 1203834 h 1283528"/>
              <a:gd name="connsiteX4" fmla="*/ 0 w 1791989"/>
              <a:gd name="connsiteY4" fmla="*/ 79630 h 1283528"/>
              <a:gd name="connsiteX5" fmla="*/ 79534 w 1791989"/>
              <a:gd name="connsiteY5" fmla="*/ 0 h 1283528"/>
              <a:gd name="connsiteX6" fmla="*/ 1712480 w 1791989"/>
              <a:gd name="connsiteY6" fmla="*/ 0 h 1283528"/>
              <a:gd name="connsiteX7" fmla="*/ 1791989 w 1791989"/>
              <a:gd name="connsiteY7" fmla="*/ 79643 h 1283528"/>
              <a:gd name="connsiteX8" fmla="*/ 1791989 w 1791989"/>
              <a:gd name="connsiteY8" fmla="*/ 1203859 h 12835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791989" h="1283528">
                <a:moveTo>
                  <a:pt x="1791989" y="1203859"/>
                </a:moveTo>
                <a:cubicBezTo>
                  <a:pt x="1791989" y="1247844"/>
                  <a:pt x="1756371" y="1283540"/>
                  <a:pt x="1712480" y="1283528"/>
                </a:cubicBezTo>
                <a:lnTo>
                  <a:pt x="79534" y="1283515"/>
                </a:lnTo>
                <a:cubicBezTo>
                  <a:pt x="35604" y="1283515"/>
                  <a:pt x="0" y="1247819"/>
                  <a:pt x="0" y="1203834"/>
                </a:cubicBezTo>
                <a:lnTo>
                  <a:pt x="0" y="79630"/>
                </a:lnTo>
                <a:cubicBezTo>
                  <a:pt x="0" y="35632"/>
                  <a:pt x="35604" y="0"/>
                  <a:pt x="79534" y="0"/>
                </a:cubicBezTo>
                <a:lnTo>
                  <a:pt x="1712480" y="0"/>
                </a:lnTo>
                <a:cubicBezTo>
                  <a:pt x="1756371" y="0"/>
                  <a:pt x="1791989" y="35632"/>
                  <a:pt x="1791989" y="79643"/>
                </a:cubicBezTo>
                <a:lnTo>
                  <a:pt x="1791989" y="1203859"/>
                </a:lnTo>
              </a:path>
            </a:pathLst>
          </a:custGeom>
          <a:solidFill>
            <a:srgbClr val="D1D2D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607407" y="1093214"/>
            <a:ext cx="1804689" cy="1296228"/>
          </a:xfrm>
          <a:custGeom>
            <a:avLst/>
            <a:gdLst>
              <a:gd name="connsiteX0" fmla="*/ 1798339 w 1804689"/>
              <a:gd name="connsiteY0" fmla="*/ 1210209 h 1296228"/>
              <a:gd name="connsiteX1" fmla="*/ 1718830 w 1804689"/>
              <a:gd name="connsiteY1" fmla="*/ 1289878 h 1296228"/>
              <a:gd name="connsiteX2" fmla="*/ 85884 w 1804689"/>
              <a:gd name="connsiteY2" fmla="*/ 1289865 h 1296228"/>
              <a:gd name="connsiteX3" fmla="*/ 6350 w 1804689"/>
              <a:gd name="connsiteY3" fmla="*/ 1210184 h 1296228"/>
              <a:gd name="connsiteX4" fmla="*/ 6350 w 1804689"/>
              <a:gd name="connsiteY4" fmla="*/ 85980 h 1296228"/>
              <a:gd name="connsiteX5" fmla="*/ 85884 w 1804689"/>
              <a:gd name="connsiteY5" fmla="*/ 6350 h 1296228"/>
              <a:gd name="connsiteX6" fmla="*/ 1718830 w 1804689"/>
              <a:gd name="connsiteY6" fmla="*/ 6350 h 1296228"/>
              <a:gd name="connsiteX7" fmla="*/ 1798339 w 1804689"/>
              <a:gd name="connsiteY7" fmla="*/ 85993 h 1296228"/>
              <a:gd name="connsiteX8" fmla="*/ 1798339 w 1804689"/>
              <a:gd name="connsiteY8" fmla="*/ 1210209 h 1296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804689" h="1296228">
                <a:moveTo>
                  <a:pt x="1798339" y="1210209"/>
                </a:moveTo>
                <a:cubicBezTo>
                  <a:pt x="1798339" y="1254194"/>
                  <a:pt x="1762721" y="1289890"/>
                  <a:pt x="1718830" y="1289878"/>
                </a:cubicBezTo>
                <a:lnTo>
                  <a:pt x="85884" y="1289865"/>
                </a:lnTo>
                <a:cubicBezTo>
                  <a:pt x="41954" y="1289865"/>
                  <a:pt x="6350" y="1254169"/>
                  <a:pt x="6350" y="1210184"/>
                </a:cubicBezTo>
                <a:lnTo>
                  <a:pt x="6350" y="85980"/>
                </a:lnTo>
                <a:cubicBezTo>
                  <a:pt x="6350" y="41982"/>
                  <a:pt x="41954" y="6350"/>
                  <a:pt x="85884" y="6350"/>
                </a:cubicBezTo>
                <a:lnTo>
                  <a:pt x="1718830" y="6350"/>
                </a:lnTo>
                <a:cubicBezTo>
                  <a:pt x="1762721" y="6350"/>
                  <a:pt x="1798339" y="41982"/>
                  <a:pt x="1798339" y="85993"/>
                </a:cubicBezTo>
                <a:lnTo>
                  <a:pt x="1798339" y="121020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750531" y="1213184"/>
            <a:ext cx="712540" cy="494156"/>
          </a:xfrm>
          <a:custGeom>
            <a:avLst/>
            <a:gdLst>
              <a:gd name="connsiteX0" fmla="*/ 712540 w 712540"/>
              <a:gd name="connsiteY0" fmla="*/ 414488 h 494156"/>
              <a:gd name="connsiteX1" fmla="*/ 611947 w 712540"/>
              <a:gd name="connsiteY1" fmla="*/ 494156 h 494156"/>
              <a:gd name="connsiteX2" fmla="*/ 100542 w 712540"/>
              <a:gd name="connsiteY2" fmla="*/ 494156 h 494156"/>
              <a:gd name="connsiteX3" fmla="*/ 0 w 712540"/>
              <a:gd name="connsiteY3" fmla="*/ 414488 h 494156"/>
              <a:gd name="connsiteX4" fmla="*/ 0 w 712540"/>
              <a:gd name="connsiteY4" fmla="*/ 79642 h 494156"/>
              <a:gd name="connsiteX5" fmla="*/ 100542 w 712540"/>
              <a:gd name="connsiteY5" fmla="*/ 0 h 494156"/>
              <a:gd name="connsiteX6" fmla="*/ 611947 w 712540"/>
              <a:gd name="connsiteY6" fmla="*/ 12 h 494156"/>
              <a:gd name="connsiteX7" fmla="*/ 712540 w 712540"/>
              <a:gd name="connsiteY7" fmla="*/ 79642 h 494156"/>
              <a:gd name="connsiteX8" fmla="*/ 712540 w 712540"/>
              <a:gd name="connsiteY8" fmla="*/ 414488 h 4941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2540" h="494156">
                <a:moveTo>
                  <a:pt x="712540" y="414488"/>
                </a:moveTo>
                <a:cubicBezTo>
                  <a:pt x="712540" y="458524"/>
                  <a:pt x="667496" y="494156"/>
                  <a:pt x="611947" y="494156"/>
                </a:cubicBezTo>
                <a:lnTo>
                  <a:pt x="100542" y="494156"/>
                </a:lnTo>
                <a:cubicBezTo>
                  <a:pt x="45019" y="494156"/>
                  <a:pt x="0" y="458511"/>
                  <a:pt x="0" y="414488"/>
                </a:cubicBezTo>
                <a:lnTo>
                  <a:pt x="0" y="79642"/>
                </a:lnTo>
                <a:cubicBezTo>
                  <a:pt x="0" y="35607"/>
                  <a:pt x="45019" y="0"/>
                  <a:pt x="100542" y="0"/>
                </a:cubicBezTo>
                <a:lnTo>
                  <a:pt x="611947" y="12"/>
                </a:lnTo>
                <a:cubicBezTo>
                  <a:pt x="667496" y="12"/>
                  <a:pt x="712540" y="35632"/>
                  <a:pt x="712540" y="79642"/>
                </a:cubicBezTo>
                <a:lnTo>
                  <a:pt x="712540" y="414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744181" y="1206834"/>
            <a:ext cx="725240" cy="506856"/>
          </a:xfrm>
          <a:custGeom>
            <a:avLst/>
            <a:gdLst>
              <a:gd name="connsiteX0" fmla="*/ 718890 w 725240"/>
              <a:gd name="connsiteY0" fmla="*/ 420838 h 506856"/>
              <a:gd name="connsiteX1" fmla="*/ 618297 w 725240"/>
              <a:gd name="connsiteY1" fmla="*/ 500506 h 506856"/>
              <a:gd name="connsiteX2" fmla="*/ 106892 w 725240"/>
              <a:gd name="connsiteY2" fmla="*/ 500506 h 506856"/>
              <a:gd name="connsiteX3" fmla="*/ 6350 w 725240"/>
              <a:gd name="connsiteY3" fmla="*/ 420838 h 506856"/>
              <a:gd name="connsiteX4" fmla="*/ 6350 w 725240"/>
              <a:gd name="connsiteY4" fmla="*/ 85992 h 506856"/>
              <a:gd name="connsiteX5" fmla="*/ 106892 w 725240"/>
              <a:gd name="connsiteY5" fmla="*/ 6350 h 506856"/>
              <a:gd name="connsiteX6" fmla="*/ 618297 w 725240"/>
              <a:gd name="connsiteY6" fmla="*/ 6362 h 506856"/>
              <a:gd name="connsiteX7" fmla="*/ 718890 w 725240"/>
              <a:gd name="connsiteY7" fmla="*/ 85992 h 506856"/>
              <a:gd name="connsiteX8" fmla="*/ 718890 w 725240"/>
              <a:gd name="connsiteY8" fmla="*/ 420838 h 5068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25240" h="506856">
                <a:moveTo>
                  <a:pt x="718890" y="420838"/>
                </a:moveTo>
                <a:cubicBezTo>
                  <a:pt x="718890" y="464874"/>
                  <a:pt x="673846" y="500506"/>
                  <a:pt x="618297" y="500506"/>
                </a:cubicBezTo>
                <a:lnTo>
                  <a:pt x="106892" y="500506"/>
                </a:lnTo>
                <a:cubicBezTo>
                  <a:pt x="51369" y="500506"/>
                  <a:pt x="6350" y="464861"/>
                  <a:pt x="6350" y="420838"/>
                </a:cubicBezTo>
                <a:lnTo>
                  <a:pt x="6350" y="85992"/>
                </a:lnTo>
                <a:cubicBezTo>
                  <a:pt x="6350" y="41957"/>
                  <a:pt x="51369" y="6350"/>
                  <a:pt x="106892" y="6350"/>
                </a:cubicBezTo>
                <a:lnTo>
                  <a:pt x="618297" y="6362"/>
                </a:lnTo>
                <a:cubicBezTo>
                  <a:pt x="673846" y="6362"/>
                  <a:pt x="718890" y="41982"/>
                  <a:pt x="718890" y="85992"/>
                </a:cubicBezTo>
                <a:lnTo>
                  <a:pt x="718890" y="420838"/>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1557675" y="1213194"/>
            <a:ext cx="712528" cy="494156"/>
          </a:xfrm>
          <a:custGeom>
            <a:avLst/>
            <a:gdLst>
              <a:gd name="connsiteX0" fmla="*/ 712528 w 712528"/>
              <a:gd name="connsiteY0" fmla="*/ 414501 h 494156"/>
              <a:gd name="connsiteX1" fmla="*/ 611947 w 712528"/>
              <a:gd name="connsiteY1" fmla="*/ 494156 h 494156"/>
              <a:gd name="connsiteX2" fmla="*/ 100542 w 712528"/>
              <a:gd name="connsiteY2" fmla="*/ 494156 h 494156"/>
              <a:gd name="connsiteX3" fmla="*/ 0 w 712528"/>
              <a:gd name="connsiteY3" fmla="*/ 414475 h 494156"/>
              <a:gd name="connsiteX4" fmla="*/ 0 w 712528"/>
              <a:gd name="connsiteY4" fmla="*/ 79630 h 494156"/>
              <a:gd name="connsiteX5" fmla="*/ 100542 w 712528"/>
              <a:gd name="connsiteY5" fmla="*/ 0 h 494156"/>
              <a:gd name="connsiteX6" fmla="*/ 611947 w 712528"/>
              <a:gd name="connsiteY6" fmla="*/ 0 h 494156"/>
              <a:gd name="connsiteX7" fmla="*/ 712528 w 712528"/>
              <a:gd name="connsiteY7" fmla="*/ 79630 h 494156"/>
              <a:gd name="connsiteX8" fmla="*/ 712528 w 712528"/>
              <a:gd name="connsiteY8" fmla="*/ 414501 h 4941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2528" h="494156">
                <a:moveTo>
                  <a:pt x="712528" y="414501"/>
                </a:moveTo>
                <a:cubicBezTo>
                  <a:pt x="712528" y="458473"/>
                  <a:pt x="667483" y="494156"/>
                  <a:pt x="611947" y="494156"/>
                </a:cubicBezTo>
                <a:lnTo>
                  <a:pt x="100542" y="494156"/>
                </a:lnTo>
                <a:cubicBezTo>
                  <a:pt x="45006" y="494156"/>
                  <a:pt x="0" y="458511"/>
                  <a:pt x="0" y="414475"/>
                </a:cubicBezTo>
                <a:lnTo>
                  <a:pt x="0" y="79630"/>
                </a:lnTo>
                <a:cubicBezTo>
                  <a:pt x="0" y="35619"/>
                  <a:pt x="45006" y="0"/>
                  <a:pt x="100542" y="0"/>
                </a:cubicBezTo>
                <a:lnTo>
                  <a:pt x="611947" y="0"/>
                </a:lnTo>
                <a:cubicBezTo>
                  <a:pt x="667483" y="0"/>
                  <a:pt x="712528" y="35619"/>
                  <a:pt x="712528" y="79630"/>
                </a:cubicBezTo>
                <a:lnTo>
                  <a:pt x="712528" y="41450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551325" y="1206844"/>
            <a:ext cx="725228" cy="506856"/>
          </a:xfrm>
          <a:custGeom>
            <a:avLst/>
            <a:gdLst>
              <a:gd name="connsiteX0" fmla="*/ 718878 w 725228"/>
              <a:gd name="connsiteY0" fmla="*/ 420851 h 506856"/>
              <a:gd name="connsiteX1" fmla="*/ 618297 w 725228"/>
              <a:gd name="connsiteY1" fmla="*/ 500506 h 506856"/>
              <a:gd name="connsiteX2" fmla="*/ 106892 w 725228"/>
              <a:gd name="connsiteY2" fmla="*/ 500506 h 506856"/>
              <a:gd name="connsiteX3" fmla="*/ 6350 w 725228"/>
              <a:gd name="connsiteY3" fmla="*/ 420825 h 506856"/>
              <a:gd name="connsiteX4" fmla="*/ 6350 w 725228"/>
              <a:gd name="connsiteY4" fmla="*/ 85980 h 506856"/>
              <a:gd name="connsiteX5" fmla="*/ 106892 w 725228"/>
              <a:gd name="connsiteY5" fmla="*/ 6350 h 506856"/>
              <a:gd name="connsiteX6" fmla="*/ 618297 w 725228"/>
              <a:gd name="connsiteY6" fmla="*/ 6350 h 506856"/>
              <a:gd name="connsiteX7" fmla="*/ 718878 w 725228"/>
              <a:gd name="connsiteY7" fmla="*/ 85980 h 506856"/>
              <a:gd name="connsiteX8" fmla="*/ 718878 w 725228"/>
              <a:gd name="connsiteY8" fmla="*/ 420851 h 5068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25228" h="506856">
                <a:moveTo>
                  <a:pt x="718878" y="420851"/>
                </a:moveTo>
                <a:cubicBezTo>
                  <a:pt x="718878" y="464823"/>
                  <a:pt x="673833" y="500506"/>
                  <a:pt x="618297" y="500506"/>
                </a:cubicBezTo>
                <a:lnTo>
                  <a:pt x="106892" y="500506"/>
                </a:lnTo>
                <a:cubicBezTo>
                  <a:pt x="51356" y="500506"/>
                  <a:pt x="6350" y="464861"/>
                  <a:pt x="6350" y="420825"/>
                </a:cubicBezTo>
                <a:lnTo>
                  <a:pt x="6350" y="85980"/>
                </a:lnTo>
                <a:cubicBezTo>
                  <a:pt x="6350" y="41969"/>
                  <a:pt x="51356" y="6350"/>
                  <a:pt x="106892" y="6350"/>
                </a:cubicBezTo>
                <a:lnTo>
                  <a:pt x="618297" y="6350"/>
                </a:lnTo>
                <a:cubicBezTo>
                  <a:pt x="673833" y="6350"/>
                  <a:pt x="718878" y="41969"/>
                  <a:pt x="718878" y="85980"/>
                </a:cubicBezTo>
                <a:lnTo>
                  <a:pt x="718878" y="420851"/>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750531" y="1775269"/>
            <a:ext cx="712540" cy="494233"/>
          </a:xfrm>
          <a:custGeom>
            <a:avLst/>
            <a:gdLst>
              <a:gd name="connsiteX0" fmla="*/ 712540 w 712540"/>
              <a:gd name="connsiteY0" fmla="*/ 414539 h 494233"/>
              <a:gd name="connsiteX1" fmla="*/ 611947 w 712540"/>
              <a:gd name="connsiteY1" fmla="*/ 494233 h 494233"/>
              <a:gd name="connsiteX2" fmla="*/ 100542 w 712540"/>
              <a:gd name="connsiteY2" fmla="*/ 494220 h 494233"/>
              <a:gd name="connsiteX3" fmla="*/ 0 w 712540"/>
              <a:gd name="connsiteY3" fmla="*/ 414539 h 494233"/>
              <a:gd name="connsiteX4" fmla="*/ 0 w 712540"/>
              <a:gd name="connsiteY4" fmla="*/ 79668 h 494233"/>
              <a:gd name="connsiteX5" fmla="*/ 100542 w 712540"/>
              <a:gd name="connsiteY5" fmla="*/ 0 h 494233"/>
              <a:gd name="connsiteX6" fmla="*/ 611947 w 712540"/>
              <a:gd name="connsiteY6" fmla="*/ 0 h 494233"/>
              <a:gd name="connsiteX7" fmla="*/ 712540 w 712540"/>
              <a:gd name="connsiteY7" fmla="*/ 79668 h 494233"/>
              <a:gd name="connsiteX8" fmla="*/ 712540 w 712540"/>
              <a:gd name="connsiteY8" fmla="*/ 414539 h 4942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2540" h="494233">
                <a:moveTo>
                  <a:pt x="712540" y="414539"/>
                </a:moveTo>
                <a:cubicBezTo>
                  <a:pt x="712540" y="458511"/>
                  <a:pt x="667496" y="494233"/>
                  <a:pt x="611947" y="494233"/>
                </a:cubicBezTo>
                <a:lnTo>
                  <a:pt x="100542" y="494220"/>
                </a:lnTo>
                <a:cubicBezTo>
                  <a:pt x="45019" y="494220"/>
                  <a:pt x="0" y="458511"/>
                  <a:pt x="0" y="414539"/>
                </a:cubicBezTo>
                <a:lnTo>
                  <a:pt x="0" y="79668"/>
                </a:lnTo>
                <a:cubicBezTo>
                  <a:pt x="0" y="35657"/>
                  <a:pt x="45019" y="0"/>
                  <a:pt x="100542" y="0"/>
                </a:cubicBezTo>
                <a:lnTo>
                  <a:pt x="611947" y="0"/>
                </a:lnTo>
                <a:cubicBezTo>
                  <a:pt x="667496" y="0"/>
                  <a:pt x="712540" y="35657"/>
                  <a:pt x="712540" y="79668"/>
                </a:cubicBezTo>
                <a:lnTo>
                  <a:pt x="712540" y="41453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744181" y="1768919"/>
            <a:ext cx="725240" cy="506933"/>
          </a:xfrm>
          <a:custGeom>
            <a:avLst/>
            <a:gdLst>
              <a:gd name="connsiteX0" fmla="*/ 718890 w 725240"/>
              <a:gd name="connsiteY0" fmla="*/ 420889 h 506933"/>
              <a:gd name="connsiteX1" fmla="*/ 618297 w 725240"/>
              <a:gd name="connsiteY1" fmla="*/ 500583 h 506933"/>
              <a:gd name="connsiteX2" fmla="*/ 106892 w 725240"/>
              <a:gd name="connsiteY2" fmla="*/ 500570 h 506933"/>
              <a:gd name="connsiteX3" fmla="*/ 6350 w 725240"/>
              <a:gd name="connsiteY3" fmla="*/ 420889 h 506933"/>
              <a:gd name="connsiteX4" fmla="*/ 6350 w 725240"/>
              <a:gd name="connsiteY4" fmla="*/ 86018 h 506933"/>
              <a:gd name="connsiteX5" fmla="*/ 106892 w 725240"/>
              <a:gd name="connsiteY5" fmla="*/ 6350 h 506933"/>
              <a:gd name="connsiteX6" fmla="*/ 618297 w 725240"/>
              <a:gd name="connsiteY6" fmla="*/ 6350 h 506933"/>
              <a:gd name="connsiteX7" fmla="*/ 718890 w 725240"/>
              <a:gd name="connsiteY7" fmla="*/ 86018 h 506933"/>
              <a:gd name="connsiteX8" fmla="*/ 718890 w 725240"/>
              <a:gd name="connsiteY8" fmla="*/ 420889 h 5069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25240" h="506933">
                <a:moveTo>
                  <a:pt x="718890" y="420889"/>
                </a:moveTo>
                <a:cubicBezTo>
                  <a:pt x="718890" y="464861"/>
                  <a:pt x="673846" y="500583"/>
                  <a:pt x="618297" y="500583"/>
                </a:cubicBezTo>
                <a:lnTo>
                  <a:pt x="106892" y="500570"/>
                </a:lnTo>
                <a:cubicBezTo>
                  <a:pt x="51369" y="500570"/>
                  <a:pt x="6350" y="464861"/>
                  <a:pt x="6350" y="420889"/>
                </a:cubicBezTo>
                <a:lnTo>
                  <a:pt x="6350" y="86018"/>
                </a:lnTo>
                <a:cubicBezTo>
                  <a:pt x="6350" y="42007"/>
                  <a:pt x="51369" y="6350"/>
                  <a:pt x="106892" y="6350"/>
                </a:cubicBezTo>
                <a:lnTo>
                  <a:pt x="618297" y="6350"/>
                </a:lnTo>
                <a:cubicBezTo>
                  <a:pt x="673846" y="6350"/>
                  <a:pt x="718890" y="42007"/>
                  <a:pt x="718890" y="86018"/>
                </a:cubicBezTo>
                <a:lnTo>
                  <a:pt x="718890" y="42088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557675" y="1775282"/>
            <a:ext cx="712528" cy="494233"/>
          </a:xfrm>
          <a:custGeom>
            <a:avLst/>
            <a:gdLst>
              <a:gd name="connsiteX0" fmla="*/ 712528 w 712528"/>
              <a:gd name="connsiteY0" fmla="*/ 414526 h 494233"/>
              <a:gd name="connsiteX1" fmla="*/ 611947 w 712528"/>
              <a:gd name="connsiteY1" fmla="*/ 494233 h 494233"/>
              <a:gd name="connsiteX2" fmla="*/ 100542 w 712528"/>
              <a:gd name="connsiteY2" fmla="*/ 494220 h 494233"/>
              <a:gd name="connsiteX3" fmla="*/ 0 w 712528"/>
              <a:gd name="connsiteY3" fmla="*/ 414526 h 494233"/>
              <a:gd name="connsiteX4" fmla="*/ 0 w 712528"/>
              <a:gd name="connsiteY4" fmla="*/ 79655 h 494233"/>
              <a:gd name="connsiteX5" fmla="*/ 100542 w 712528"/>
              <a:gd name="connsiteY5" fmla="*/ 0 h 494233"/>
              <a:gd name="connsiteX6" fmla="*/ 611947 w 712528"/>
              <a:gd name="connsiteY6" fmla="*/ 0 h 494233"/>
              <a:gd name="connsiteX7" fmla="*/ 712528 w 712528"/>
              <a:gd name="connsiteY7" fmla="*/ 79668 h 494233"/>
              <a:gd name="connsiteX8" fmla="*/ 712528 w 712528"/>
              <a:gd name="connsiteY8" fmla="*/ 414526 h 4942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2528" h="494233">
                <a:moveTo>
                  <a:pt x="712528" y="414526"/>
                </a:moveTo>
                <a:cubicBezTo>
                  <a:pt x="712528" y="458511"/>
                  <a:pt x="667483" y="494233"/>
                  <a:pt x="611947" y="494233"/>
                </a:cubicBezTo>
                <a:lnTo>
                  <a:pt x="100542" y="494220"/>
                </a:lnTo>
                <a:cubicBezTo>
                  <a:pt x="45006" y="494220"/>
                  <a:pt x="0" y="458511"/>
                  <a:pt x="0" y="414526"/>
                </a:cubicBezTo>
                <a:lnTo>
                  <a:pt x="0" y="79655"/>
                </a:lnTo>
                <a:cubicBezTo>
                  <a:pt x="0" y="35645"/>
                  <a:pt x="45006" y="0"/>
                  <a:pt x="100542" y="0"/>
                </a:cubicBezTo>
                <a:lnTo>
                  <a:pt x="611947" y="0"/>
                </a:lnTo>
                <a:cubicBezTo>
                  <a:pt x="667483" y="0"/>
                  <a:pt x="712528" y="35645"/>
                  <a:pt x="712528" y="79668"/>
                </a:cubicBezTo>
                <a:lnTo>
                  <a:pt x="712528" y="414526"/>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1551325" y="1768932"/>
            <a:ext cx="725228" cy="506933"/>
          </a:xfrm>
          <a:custGeom>
            <a:avLst/>
            <a:gdLst>
              <a:gd name="connsiteX0" fmla="*/ 718878 w 725228"/>
              <a:gd name="connsiteY0" fmla="*/ 420876 h 506933"/>
              <a:gd name="connsiteX1" fmla="*/ 618297 w 725228"/>
              <a:gd name="connsiteY1" fmla="*/ 500583 h 506933"/>
              <a:gd name="connsiteX2" fmla="*/ 106892 w 725228"/>
              <a:gd name="connsiteY2" fmla="*/ 500570 h 506933"/>
              <a:gd name="connsiteX3" fmla="*/ 6350 w 725228"/>
              <a:gd name="connsiteY3" fmla="*/ 420876 h 506933"/>
              <a:gd name="connsiteX4" fmla="*/ 6350 w 725228"/>
              <a:gd name="connsiteY4" fmla="*/ 86005 h 506933"/>
              <a:gd name="connsiteX5" fmla="*/ 106892 w 725228"/>
              <a:gd name="connsiteY5" fmla="*/ 6350 h 506933"/>
              <a:gd name="connsiteX6" fmla="*/ 618297 w 725228"/>
              <a:gd name="connsiteY6" fmla="*/ 6350 h 506933"/>
              <a:gd name="connsiteX7" fmla="*/ 718878 w 725228"/>
              <a:gd name="connsiteY7" fmla="*/ 86018 h 506933"/>
              <a:gd name="connsiteX8" fmla="*/ 718878 w 725228"/>
              <a:gd name="connsiteY8" fmla="*/ 420876 h 5069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25228" h="506933">
                <a:moveTo>
                  <a:pt x="718878" y="420876"/>
                </a:moveTo>
                <a:cubicBezTo>
                  <a:pt x="718878" y="464861"/>
                  <a:pt x="673833" y="500583"/>
                  <a:pt x="618297" y="500583"/>
                </a:cubicBezTo>
                <a:lnTo>
                  <a:pt x="106892" y="500570"/>
                </a:lnTo>
                <a:cubicBezTo>
                  <a:pt x="51356" y="500570"/>
                  <a:pt x="6350" y="464861"/>
                  <a:pt x="6350" y="420876"/>
                </a:cubicBezTo>
                <a:lnTo>
                  <a:pt x="6350" y="86005"/>
                </a:lnTo>
                <a:cubicBezTo>
                  <a:pt x="6350" y="41995"/>
                  <a:pt x="51356" y="6350"/>
                  <a:pt x="106892" y="6350"/>
                </a:cubicBezTo>
                <a:lnTo>
                  <a:pt x="618297" y="6350"/>
                </a:lnTo>
                <a:cubicBezTo>
                  <a:pt x="673833" y="6350"/>
                  <a:pt x="718878" y="41995"/>
                  <a:pt x="718878" y="86018"/>
                </a:cubicBezTo>
                <a:lnTo>
                  <a:pt x="718878" y="420876"/>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1557675" y="1310664"/>
            <a:ext cx="609603" cy="102339"/>
          </a:xfrm>
          <a:custGeom>
            <a:avLst/>
            <a:gdLst>
              <a:gd name="connsiteX0" fmla="*/ 609603 w 609603"/>
              <a:gd name="connsiteY0" fmla="*/ 0 h 102339"/>
              <a:gd name="connsiteX1" fmla="*/ 0 w 609603"/>
              <a:gd name="connsiteY1" fmla="*/ 0 h 102339"/>
              <a:gd name="connsiteX2" fmla="*/ 0 w 609603"/>
              <a:gd name="connsiteY2" fmla="*/ 102314 h 102339"/>
              <a:gd name="connsiteX3" fmla="*/ 609603 w 609603"/>
              <a:gd name="connsiteY3" fmla="*/ 102339 h 102339"/>
              <a:gd name="connsiteX4" fmla="*/ 609603 w 609603"/>
              <a:gd name="connsiteY4" fmla="*/ 0 h 1023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3" h="102339">
                <a:moveTo>
                  <a:pt x="609603" y="0"/>
                </a:moveTo>
                <a:lnTo>
                  <a:pt x="0" y="0"/>
                </a:lnTo>
                <a:lnTo>
                  <a:pt x="0" y="102314"/>
                </a:lnTo>
                <a:lnTo>
                  <a:pt x="609603" y="102339"/>
                </a:lnTo>
                <a:lnTo>
                  <a:pt x="609603"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1557675" y="1461788"/>
            <a:ext cx="691672" cy="102327"/>
          </a:xfrm>
          <a:custGeom>
            <a:avLst/>
            <a:gdLst>
              <a:gd name="connsiteX0" fmla="*/ 609603 w 691672"/>
              <a:gd name="connsiteY0" fmla="*/ 84339 h 102327"/>
              <a:gd name="connsiteX1" fmla="*/ 609603 w 691672"/>
              <a:gd name="connsiteY1" fmla="*/ 12 h 102327"/>
              <a:gd name="connsiteX2" fmla="*/ 0 w 691672"/>
              <a:gd name="connsiteY2" fmla="*/ 0 h 102327"/>
              <a:gd name="connsiteX3" fmla="*/ 0 w 691672"/>
              <a:gd name="connsiteY3" fmla="*/ 102327 h 102327"/>
              <a:gd name="connsiteX4" fmla="*/ 691672 w 691672"/>
              <a:gd name="connsiteY4" fmla="*/ 102276 h 102327"/>
              <a:gd name="connsiteX5" fmla="*/ 609603 w 691672"/>
              <a:gd name="connsiteY5" fmla="*/ 84339 h 1023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91672" h="102327">
                <a:moveTo>
                  <a:pt x="609603" y="84339"/>
                </a:moveTo>
                <a:lnTo>
                  <a:pt x="609603" y="12"/>
                </a:lnTo>
                <a:lnTo>
                  <a:pt x="0" y="0"/>
                </a:lnTo>
                <a:lnTo>
                  <a:pt x="0" y="102327"/>
                </a:lnTo>
                <a:lnTo>
                  <a:pt x="691672" y="102276"/>
                </a:lnTo>
                <a:lnTo>
                  <a:pt x="609603" y="84339"/>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792747" y="1287224"/>
            <a:ext cx="597680" cy="102352"/>
          </a:xfrm>
          <a:custGeom>
            <a:avLst/>
            <a:gdLst>
              <a:gd name="connsiteX0" fmla="*/ 0 w 597680"/>
              <a:gd name="connsiteY0" fmla="*/ 0 h 102352"/>
              <a:gd name="connsiteX1" fmla="*/ 0 w 597680"/>
              <a:gd name="connsiteY1" fmla="*/ 102352 h 102352"/>
              <a:gd name="connsiteX2" fmla="*/ 597680 w 597680"/>
              <a:gd name="connsiteY2" fmla="*/ 102352 h 102352"/>
              <a:gd name="connsiteX3" fmla="*/ 597680 w 597680"/>
              <a:gd name="connsiteY3" fmla="*/ 12 h 102352"/>
              <a:gd name="connsiteX4" fmla="*/ 0 w 597680"/>
              <a:gd name="connsiteY4" fmla="*/ 0 h 1023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97680" h="102352">
                <a:moveTo>
                  <a:pt x="0" y="0"/>
                </a:moveTo>
                <a:lnTo>
                  <a:pt x="0" y="102352"/>
                </a:lnTo>
                <a:lnTo>
                  <a:pt x="597680" y="102352"/>
                </a:lnTo>
                <a:lnTo>
                  <a:pt x="597680" y="12"/>
                </a:lnTo>
                <a:lnTo>
                  <a:pt x="0"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792747" y="1436365"/>
            <a:ext cx="597680" cy="102327"/>
          </a:xfrm>
          <a:custGeom>
            <a:avLst/>
            <a:gdLst>
              <a:gd name="connsiteX0" fmla="*/ 0 w 597680"/>
              <a:gd name="connsiteY0" fmla="*/ 102327 h 102327"/>
              <a:gd name="connsiteX1" fmla="*/ 597680 w 597680"/>
              <a:gd name="connsiteY1" fmla="*/ 102327 h 102327"/>
              <a:gd name="connsiteX2" fmla="*/ 597680 w 597680"/>
              <a:gd name="connsiteY2" fmla="*/ 0 h 102327"/>
              <a:gd name="connsiteX3" fmla="*/ 0 w 597680"/>
              <a:gd name="connsiteY3" fmla="*/ 0 h 102327"/>
              <a:gd name="connsiteX4" fmla="*/ 0 w 597680"/>
              <a:gd name="connsiteY4" fmla="*/ 102327 h 1023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97680" h="102327">
                <a:moveTo>
                  <a:pt x="0" y="102327"/>
                </a:moveTo>
                <a:lnTo>
                  <a:pt x="597680" y="102327"/>
                </a:lnTo>
                <a:lnTo>
                  <a:pt x="597680" y="0"/>
                </a:lnTo>
                <a:lnTo>
                  <a:pt x="0" y="0"/>
                </a:lnTo>
                <a:lnTo>
                  <a:pt x="0" y="10232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1189828" y="1250243"/>
            <a:ext cx="81067" cy="42436"/>
          </a:xfrm>
          <a:custGeom>
            <a:avLst/>
            <a:gdLst>
              <a:gd name="connsiteX0" fmla="*/ 81067 w 81067"/>
              <a:gd name="connsiteY0" fmla="*/ 21237 h 42436"/>
              <a:gd name="connsiteX1" fmla="*/ 40533 w 81067"/>
              <a:gd name="connsiteY1" fmla="*/ 42436 h 42436"/>
              <a:gd name="connsiteX2" fmla="*/ 0 w 81067"/>
              <a:gd name="connsiteY2" fmla="*/ 21237 h 42436"/>
              <a:gd name="connsiteX3" fmla="*/ 40533 w 81067"/>
              <a:gd name="connsiteY3" fmla="*/ 0 h 42436"/>
              <a:gd name="connsiteX4" fmla="*/ 81067 w 81067"/>
              <a:gd name="connsiteY4" fmla="*/ 21237 h 4243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067" h="42436">
                <a:moveTo>
                  <a:pt x="81067" y="21237"/>
                </a:moveTo>
                <a:cubicBezTo>
                  <a:pt x="81067" y="32953"/>
                  <a:pt x="62935" y="42436"/>
                  <a:pt x="40533" y="42436"/>
                </a:cubicBezTo>
                <a:cubicBezTo>
                  <a:pt x="18157" y="42436"/>
                  <a:pt x="0" y="32953"/>
                  <a:pt x="0" y="21237"/>
                </a:cubicBezTo>
                <a:cubicBezTo>
                  <a:pt x="0" y="9482"/>
                  <a:pt x="18157" y="0"/>
                  <a:pt x="40533" y="0"/>
                </a:cubicBezTo>
                <a:cubicBezTo>
                  <a:pt x="62935" y="0"/>
                  <a:pt x="81067" y="9482"/>
                  <a:pt x="81067" y="21237"/>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1012611" y="1532139"/>
            <a:ext cx="81054" cy="42474"/>
          </a:xfrm>
          <a:custGeom>
            <a:avLst/>
            <a:gdLst>
              <a:gd name="connsiteX0" fmla="*/ 81054 w 81054"/>
              <a:gd name="connsiteY0" fmla="*/ 21275 h 42474"/>
              <a:gd name="connsiteX1" fmla="*/ 40521 w 81054"/>
              <a:gd name="connsiteY1" fmla="*/ 42474 h 42474"/>
              <a:gd name="connsiteX2" fmla="*/ 0 w 81054"/>
              <a:gd name="connsiteY2" fmla="*/ 21275 h 42474"/>
              <a:gd name="connsiteX3" fmla="*/ 40521 w 81054"/>
              <a:gd name="connsiteY3" fmla="*/ 0 h 42474"/>
              <a:gd name="connsiteX4" fmla="*/ 81054 w 81054"/>
              <a:gd name="connsiteY4" fmla="*/ 21275 h 424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054" h="42474">
                <a:moveTo>
                  <a:pt x="81054" y="21275"/>
                </a:moveTo>
                <a:cubicBezTo>
                  <a:pt x="81054" y="32979"/>
                  <a:pt x="62897" y="42474"/>
                  <a:pt x="40521" y="42474"/>
                </a:cubicBezTo>
                <a:cubicBezTo>
                  <a:pt x="18131" y="42474"/>
                  <a:pt x="0" y="32979"/>
                  <a:pt x="0" y="21275"/>
                </a:cubicBezTo>
                <a:cubicBezTo>
                  <a:pt x="0" y="9520"/>
                  <a:pt x="18131" y="0"/>
                  <a:pt x="40521" y="0"/>
                </a:cubicBezTo>
                <a:cubicBezTo>
                  <a:pt x="62897" y="0"/>
                  <a:pt x="81054" y="9520"/>
                  <a:pt x="81054" y="21275"/>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1557671" y="1861310"/>
            <a:ext cx="505969" cy="86523"/>
          </a:xfrm>
          <a:custGeom>
            <a:avLst/>
            <a:gdLst>
              <a:gd name="connsiteX0" fmla="*/ 0 w 505969"/>
              <a:gd name="connsiteY0" fmla="*/ 0 h 86523"/>
              <a:gd name="connsiteX1" fmla="*/ 0 w 505969"/>
              <a:gd name="connsiteY1" fmla="*/ 86523 h 86523"/>
              <a:gd name="connsiteX2" fmla="*/ 484137 w 505969"/>
              <a:gd name="connsiteY2" fmla="*/ 86523 h 86523"/>
              <a:gd name="connsiteX3" fmla="*/ 505969 w 505969"/>
              <a:gd name="connsiteY3" fmla="*/ 0 h 86523"/>
              <a:gd name="connsiteX4" fmla="*/ 0 w 505969"/>
              <a:gd name="connsiteY4" fmla="*/ 0 h 865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5969" h="86523">
                <a:moveTo>
                  <a:pt x="0" y="0"/>
                </a:moveTo>
                <a:lnTo>
                  <a:pt x="0" y="86523"/>
                </a:lnTo>
                <a:lnTo>
                  <a:pt x="484137" y="86523"/>
                </a:lnTo>
                <a:lnTo>
                  <a:pt x="505969" y="0"/>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1557671" y="1977014"/>
            <a:ext cx="476737" cy="105983"/>
          </a:xfrm>
          <a:custGeom>
            <a:avLst/>
            <a:gdLst>
              <a:gd name="connsiteX0" fmla="*/ 0 w 476737"/>
              <a:gd name="connsiteY0" fmla="*/ 105983 h 105983"/>
              <a:gd name="connsiteX1" fmla="*/ 450027 w 476737"/>
              <a:gd name="connsiteY1" fmla="*/ 105983 h 105983"/>
              <a:gd name="connsiteX2" fmla="*/ 476737 w 476737"/>
              <a:gd name="connsiteY2" fmla="*/ 0 h 105983"/>
              <a:gd name="connsiteX3" fmla="*/ 0 w 476737"/>
              <a:gd name="connsiteY3" fmla="*/ 0 h 105983"/>
              <a:gd name="connsiteX4" fmla="*/ 0 w 476737"/>
              <a:gd name="connsiteY4" fmla="*/ 105983 h 1059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6737" h="105983">
                <a:moveTo>
                  <a:pt x="0" y="105983"/>
                </a:moveTo>
                <a:lnTo>
                  <a:pt x="450027" y="105983"/>
                </a:lnTo>
                <a:lnTo>
                  <a:pt x="476737" y="0"/>
                </a:lnTo>
                <a:lnTo>
                  <a:pt x="0" y="0"/>
                </a:lnTo>
                <a:lnTo>
                  <a:pt x="0" y="10598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750527" y="2030096"/>
            <a:ext cx="585149" cy="102327"/>
          </a:xfrm>
          <a:custGeom>
            <a:avLst/>
            <a:gdLst>
              <a:gd name="connsiteX0" fmla="*/ 0 w 585149"/>
              <a:gd name="connsiteY0" fmla="*/ 102327 h 102327"/>
              <a:gd name="connsiteX1" fmla="*/ 521883 w 585149"/>
              <a:gd name="connsiteY1" fmla="*/ 102327 h 102327"/>
              <a:gd name="connsiteX2" fmla="*/ 585149 w 585149"/>
              <a:gd name="connsiteY2" fmla="*/ 12 h 102327"/>
              <a:gd name="connsiteX3" fmla="*/ 0 w 585149"/>
              <a:gd name="connsiteY3" fmla="*/ 0 h 102327"/>
              <a:gd name="connsiteX4" fmla="*/ 0 w 585149"/>
              <a:gd name="connsiteY4" fmla="*/ 102327 h 1023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149" h="102327">
                <a:moveTo>
                  <a:pt x="0" y="102327"/>
                </a:moveTo>
                <a:lnTo>
                  <a:pt x="521883" y="102327"/>
                </a:lnTo>
                <a:lnTo>
                  <a:pt x="585149" y="12"/>
                </a:lnTo>
                <a:lnTo>
                  <a:pt x="0" y="0"/>
                </a:lnTo>
                <a:lnTo>
                  <a:pt x="0" y="10232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750527" y="1879060"/>
            <a:ext cx="597680" cy="102314"/>
          </a:xfrm>
          <a:custGeom>
            <a:avLst/>
            <a:gdLst>
              <a:gd name="connsiteX0" fmla="*/ 0 w 597680"/>
              <a:gd name="connsiteY0" fmla="*/ 102314 h 102314"/>
              <a:gd name="connsiteX1" fmla="*/ 597680 w 597680"/>
              <a:gd name="connsiteY1" fmla="*/ 102314 h 102314"/>
              <a:gd name="connsiteX2" fmla="*/ 597680 w 597680"/>
              <a:gd name="connsiteY2" fmla="*/ 0 h 102314"/>
              <a:gd name="connsiteX3" fmla="*/ 0 w 597680"/>
              <a:gd name="connsiteY3" fmla="*/ 0 h 102314"/>
              <a:gd name="connsiteX4" fmla="*/ 0 w 597680"/>
              <a:gd name="connsiteY4" fmla="*/ 102314 h 1023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97680" h="102314">
                <a:moveTo>
                  <a:pt x="0" y="102314"/>
                </a:moveTo>
                <a:lnTo>
                  <a:pt x="597680" y="102314"/>
                </a:lnTo>
                <a:lnTo>
                  <a:pt x="597680" y="0"/>
                </a:lnTo>
                <a:lnTo>
                  <a:pt x="0" y="0"/>
                </a:lnTo>
                <a:lnTo>
                  <a:pt x="0" y="102314"/>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3954399" y="4133799"/>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7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4" y="58164"/>
                </a:cubicBezTo>
                <a:cubicBezTo>
                  <a:pt x="11733" y="55155"/>
                  <a:pt x="13899" y="52490"/>
                  <a:pt x="16497" y="50307"/>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3934338" y="4113859"/>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3970920" y="4187366"/>
            <a:ext cx="34933" cy="47018"/>
          </a:xfrm>
          <a:custGeom>
            <a:avLst/>
            <a:gdLst>
              <a:gd name="connsiteX0" fmla="*/ 8451 w 34933"/>
              <a:gd name="connsiteY0" fmla="*/ 47018 h 47018"/>
              <a:gd name="connsiteX1" fmla="*/ 26482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2"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3975614" y="4155190"/>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184400" y="2730500"/>
            <a:ext cx="1803400" cy="1041400"/>
          </a:xfrm>
          <a:prstGeom prst="rect">
            <a:avLst/>
          </a:prstGeom>
          <a:noFill/>
        </p:spPr>
      </p:pic>
      <p:pic>
        <p:nvPicPr>
          <p:cNvPr id="35" name="Picture 3"/>
          <p:cNvPicPr>
            <a:picLocks noChangeAspect="1" noChangeArrowheads="1"/>
          </p:cNvPicPr>
          <p:nvPr/>
        </p:nvPicPr>
        <p:blipFill>
          <a:blip r:embed="rId3"/>
          <a:srcRect/>
          <a:stretch>
            <a:fillRect/>
          </a:stretch>
        </p:blipFill>
        <p:spPr bwMode="auto">
          <a:xfrm>
            <a:off x="2184400" y="3924300"/>
            <a:ext cx="1816100" cy="1041400"/>
          </a:xfrm>
          <a:prstGeom prst="rect">
            <a:avLst/>
          </a:prstGeom>
          <a:noFill/>
        </p:spPr>
      </p:pic>
      <p:sp>
        <p:nvSpPr>
          <p:cNvPr id="2" name="TextBox 1"/>
          <p:cNvSpPr txBox="1"/>
          <p:nvPr/>
        </p:nvSpPr>
        <p:spPr>
          <a:xfrm>
            <a:off x="609600" y="698500"/>
            <a:ext cx="3302000" cy="825500"/>
          </a:xfrm>
          <a:prstGeom prst="rect">
            <a:avLst/>
          </a:prstGeom>
          <a:noFill/>
        </p:spPr>
        <p:txBody>
          <a:bodyPr wrap="none" lIns="0" tIns="0" rIns="0" rtlCol="0">
            <a:spAutoFit/>
          </a:bodyPr>
          <a:lstStyle/>
          <a:p>
            <a:pPr>
              <a:lnSpc>
                <a:spcPts val="800"/>
              </a:lnSpc>
              <a:tabLst>
                <a:tab pos="1981200" algn="l"/>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defects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pictures,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remove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p>
          <a:p>
            <a:pPr>
              <a:lnSpc>
                <a:spcPts val="1000"/>
              </a:lnSpc>
              <a:tabLst>
                <a:tab pos="1981200" algn="l"/>
              </a:tabLst>
            </a:pPr>
            <a:r>
              <a:rPr lang="en-US" altLang="zh-CN" sz="699" dirty="0">
                <a:solidFill>
                  <a:srgbClr val="231F20"/>
                </a:solidFill>
                <a:latin typeface="Arial" pitchFamily="18" charset="0"/>
                <a:cs typeface="Arial" pitchFamily="18" charset="0"/>
              </a:rPr>
              <a:t>prepare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again.</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1981200" algn="l"/>
              </a:tabLst>
            </a:pPr>
            <a:r>
              <a:rPr lang="en-US" altLang="zh-CN" dirty="0"/>
              <a:t>	</a:t>
            </a:r>
            <a:r>
              <a:rPr lang="en-US" altLang="zh-CN" sz="699" dirty="0">
                <a:solidFill>
                  <a:srgbClr val="F58355"/>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checked</a:t>
            </a:r>
          </a:p>
        </p:txBody>
      </p:sp>
      <p:sp>
        <p:nvSpPr>
          <p:cNvPr id="36" name="TextBox 1"/>
          <p:cNvSpPr txBox="1"/>
          <p:nvPr/>
        </p:nvSpPr>
        <p:spPr>
          <a:xfrm>
            <a:off x="2590800" y="1549400"/>
            <a:ext cx="1270000" cy="660400"/>
          </a:xfrm>
          <a:prstGeom prst="rect">
            <a:avLst/>
          </a:prstGeom>
          <a:noFill/>
        </p:spPr>
        <p:txBody>
          <a:bodyPr wrap="none" lIns="0" tIns="0" rIns="0" rtlCol="0">
            <a:spAutoFit/>
          </a:bodyPr>
          <a:lstStyle/>
          <a:p>
            <a:pPr>
              <a:lnSpc>
                <a:spcPts val="800"/>
              </a:lnSpc>
              <a:tabLst/>
            </a:pPr>
            <a:r>
              <a:rPr lang="en-US" altLang="zh-CN" sz="699" dirty="0">
                <a:solidFill>
                  <a:srgbClr val="F58355"/>
                </a:solidFill>
                <a:latin typeface="Arial" pitchFamily="18" charset="0"/>
                <a:cs typeface="Arial" pitchFamily="18" charset="0"/>
              </a:rPr>
              <a:t>automatically</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press</a:t>
            </a:r>
          </a:p>
          <a:p>
            <a:pPr>
              <a:lnSpc>
                <a:spcPts val="1000"/>
              </a:lnSpc>
              <a:tabLst/>
            </a:pPr>
            <a:r>
              <a:rPr lang="en-US" altLang="zh-CN" sz="699" dirty="0">
                <a:solidFill>
                  <a:srgbClr val="F58355"/>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button.</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splicer</a:t>
            </a:r>
          </a:p>
          <a:p>
            <a:pPr>
              <a:lnSpc>
                <a:spcPts val="1000"/>
              </a:lnSpc>
              <a:tabLst/>
            </a:pPr>
            <a:r>
              <a:rPr lang="en-US" altLang="zh-CN" sz="699" dirty="0">
                <a:solidFill>
                  <a:srgbClr val="F58355"/>
                </a:solidFill>
                <a:latin typeface="Arial" pitchFamily="18" charset="0"/>
                <a:cs typeface="Arial" pitchFamily="18" charset="0"/>
              </a:rPr>
              <a:t>automatically</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focuses</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fibers</a:t>
            </a:r>
          </a:p>
          <a:p>
            <a:pPr>
              <a:lnSpc>
                <a:spcPts val="1000"/>
              </a:lnSpc>
              <a:tabLst/>
            </a:pPr>
            <a:r>
              <a:rPr lang="en-US" altLang="zh-CN" sz="699" dirty="0">
                <a:solidFill>
                  <a:srgbClr val="F58355"/>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checks</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damage</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58355"/>
                </a:solidFill>
                <a:latin typeface="Arial" pitchFamily="18" charset="0"/>
                <a:cs typeface="Arial" pitchFamily="18" charset="0"/>
              </a:rPr>
              <a:t>dust</a:t>
            </a:r>
          </a:p>
          <a:p>
            <a:pPr>
              <a:lnSpc>
                <a:spcPts val="1000"/>
              </a:lnSpc>
              <a:tabLst/>
            </a:pPr>
            <a:r>
              <a:rPr lang="en-US" altLang="zh-CN" sz="699" dirty="0">
                <a:solidFill>
                  <a:srgbClr val="F58355"/>
                </a:solidFill>
                <a:latin typeface="Arial" pitchFamily="18" charset="0"/>
                <a:cs typeface="Arial" pitchFamily="18" charset="0"/>
              </a:rPr>
              <a:t>particles.</a:t>
            </a:r>
          </a:p>
        </p:txBody>
      </p:sp>
      <p:sp>
        <p:nvSpPr>
          <p:cNvPr id="37" name="TextBox 1"/>
          <p:cNvSpPr txBox="1"/>
          <p:nvPr/>
        </p:nvSpPr>
        <p:spPr>
          <a:xfrm>
            <a:off x="609600" y="2565400"/>
            <a:ext cx="1295400" cy="4191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3.9</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Splicing</a:t>
            </a:r>
          </a:p>
          <a:p>
            <a:pPr>
              <a:lnSpc>
                <a:spcPts val="12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appropriate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p>
          <a:p>
            <a:pPr>
              <a:lnSpc>
                <a:spcPts val="1000"/>
              </a:lnSpc>
              <a:tabLst/>
            </a:pPr>
            <a:r>
              <a:rPr lang="en-US" altLang="zh-CN" sz="699" dirty="0">
                <a:solidFill>
                  <a:srgbClr val="231F20"/>
                </a:solidFill>
                <a:latin typeface="Arial" pitchFamily="18" charset="0"/>
                <a:cs typeface="Arial" pitchFamily="18" charset="0"/>
              </a:rPr>
              <a:t>mode.</a:t>
            </a:r>
          </a:p>
        </p:txBody>
      </p:sp>
      <p:sp>
        <p:nvSpPr>
          <p:cNvPr id="38" name="TextBox 1"/>
          <p:cNvSpPr txBox="1"/>
          <p:nvPr/>
        </p:nvSpPr>
        <p:spPr>
          <a:xfrm>
            <a:off x="609600" y="4025900"/>
            <a:ext cx="1257300" cy="2387600"/>
          </a:xfrm>
          <a:prstGeom prst="rect">
            <a:avLst/>
          </a:prstGeom>
          <a:noFill/>
        </p:spPr>
        <p:txBody>
          <a:bodyPr wrap="none" lIns="0" tIns="0" rIns="0" rtlCol="0">
            <a:spAutoFit/>
          </a:bodyPr>
          <a:lstStyle/>
          <a:p>
            <a:pPr>
              <a:lnSpc>
                <a:spcPts val="800"/>
              </a:lnSpc>
              <a:tabLst>
                <a:tab pos="25400" algn="l"/>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pressing</a:t>
            </a:r>
          </a:p>
          <a:p>
            <a:pPr>
              <a:lnSpc>
                <a:spcPts val="1000"/>
              </a:lnSpc>
              <a:tabLst>
                <a:tab pos="25400" algn="l"/>
              </a:tabLst>
            </a:pPr>
            <a:r>
              <a:rPr lang="en-US" altLang="zh-CN" dirty="0"/>
              <a:t>	</a:t>
            </a:r>
            <a:r>
              <a:rPr lang="en-US" altLang="zh-CN" sz="699" dirty="0">
                <a:solidFill>
                  <a:srgbClr val="231F20"/>
                </a:solidFill>
                <a:latin typeface="Arial" pitchFamily="18" charset="0"/>
                <a:cs typeface="Arial" pitchFamily="18" charset="0"/>
              </a:rPr>
              <a:t>button.</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tabLst>
                <a:tab pos="25400" algn="l"/>
              </a:tabLst>
            </a:pP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as</a:t>
            </a:r>
          </a:p>
          <a:p>
            <a:pPr>
              <a:lnSpc>
                <a:spcPts val="900"/>
              </a:lnSpc>
              <a:tabLst>
                <a:tab pos="25400" algn="l"/>
              </a:tabLst>
            </a:pPr>
            <a:r>
              <a:rPr lang="en-US" altLang="zh-CN" sz="699" dirty="0">
                <a:solidFill>
                  <a:srgbClr val="6C6D70"/>
                </a:solidFill>
                <a:latin typeface="Arial" pitchFamily="18" charset="0"/>
                <a:cs typeface="Arial" pitchFamily="18" charset="0"/>
              </a:rPr>
              <a:t>“Auto</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start</a:t>
            </a:r>
          </a:p>
          <a:p>
            <a:pPr>
              <a:lnSpc>
                <a:spcPts val="900"/>
              </a:lnSpc>
              <a:tabLst>
                <a:tab pos="25400" algn="l"/>
              </a:tabLst>
            </a:pPr>
            <a:r>
              <a:rPr lang="en-US" altLang="zh-CN" sz="699" dirty="0">
                <a:solidFill>
                  <a:srgbClr val="6C6D70"/>
                </a:solidFill>
                <a:latin typeface="Arial" pitchFamily="18" charset="0"/>
                <a:cs typeface="Arial" pitchFamily="18" charset="0"/>
              </a:rPr>
              <a:t>automatically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once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safety</a:t>
            </a:r>
          </a:p>
          <a:p>
            <a:pPr>
              <a:lnSpc>
                <a:spcPts val="900"/>
              </a:lnSpc>
              <a:tabLst>
                <a:tab pos="25400" algn="l"/>
              </a:tabLst>
            </a:pPr>
            <a:r>
              <a:rPr lang="en-US" altLang="zh-CN" sz="699" dirty="0">
                <a:solidFill>
                  <a:srgbClr val="6C6D70"/>
                </a:solidFill>
                <a:latin typeface="Arial" pitchFamily="18" charset="0"/>
                <a:cs typeface="Arial" pitchFamily="18" charset="0"/>
              </a:rPr>
              <a:t>shield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closed.</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800"/>
              </a:lnSpc>
              <a:tabLst>
                <a:tab pos="25400" algn="l"/>
              </a:tabLst>
            </a:pPr>
            <a:r>
              <a:rPr lang="en-US" altLang="zh-CN" sz="699" dirty="0">
                <a:solidFill>
                  <a:srgbClr val="030303"/>
                </a:solidFill>
                <a:latin typeface="Arial Black" pitchFamily="18" charset="0"/>
                <a:cs typeface="Arial Black" pitchFamily="18" charset="0"/>
              </a:rPr>
              <a:t>18</a:t>
            </a:r>
          </a:p>
        </p:txBody>
      </p:sp>
      <p:sp>
        <p:nvSpPr>
          <p:cNvPr id="39" name="TextBox 1"/>
          <p:cNvSpPr txBox="1"/>
          <p:nvPr/>
        </p:nvSpPr>
        <p:spPr>
          <a:xfrm>
            <a:off x="889000" y="1612900"/>
            <a:ext cx="381000" cy="622300"/>
          </a:xfrm>
          <a:prstGeom prst="rect">
            <a:avLst/>
          </a:prstGeom>
          <a:noFill/>
        </p:spPr>
        <p:txBody>
          <a:bodyPr wrap="none" lIns="0" tIns="0" rIns="0" rtlCol="0">
            <a:spAutoFit/>
          </a:bodyPr>
          <a:lstStyle/>
          <a:p>
            <a:pPr>
              <a:lnSpc>
                <a:spcPts val="600"/>
              </a:lnSpc>
              <a:tabLst>
                <a:tab pos="165100" algn="l"/>
              </a:tabLst>
            </a:pPr>
            <a:r>
              <a:rPr lang="en-US" altLang="zh-CN" sz="499" dirty="0">
                <a:solidFill>
                  <a:srgbClr val="231F20"/>
                </a:solidFill>
                <a:latin typeface="Arial" pitchFamily="18" charset="0"/>
                <a:cs typeface="Arial" pitchFamily="18" charset="0"/>
              </a:rPr>
              <a:t>dust</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on</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fiber</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tab pos="165100" algn="l"/>
              </a:tabLst>
            </a:pPr>
            <a:r>
              <a:rPr lang="en-US" altLang="zh-CN" dirty="0"/>
              <a:t>	</a:t>
            </a:r>
            <a:r>
              <a:rPr lang="en-US" altLang="zh-CN" sz="499" dirty="0">
                <a:solidFill>
                  <a:srgbClr val="231F20"/>
                </a:solidFill>
                <a:latin typeface="Arial" pitchFamily="18" charset="0"/>
                <a:cs typeface="Arial" pitchFamily="18" charset="0"/>
              </a:rPr>
              <a:t>chip</a:t>
            </a:r>
          </a:p>
        </p:txBody>
      </p:sp>
      <p:sp>
        <p:nvSpPr>
          <p:cNvPr id="40" name="TextBox 1"/>
          <p:cNvSpPr txBox="1"/>
          <p:nvPr/>
        </p:nvSpPr>
        <p:spPr>
          <a:xfrm>
            <a:off x="1663700" y="1612900"/>
            <a:ext cx="533400" cy="622300"/>
          </a:xfrm>
          <a:prstGeom prst="rect">
            <a:avLst/>
          </a:prstGeom>
          <a:noFill/>
        </p:spPr>
        <p:txBody>
          <a:bodyPr wrap="none" lIns="0" tIns="0" rIns="0" rtlCol="0">
            <a:spAutoFit/>
          </a:bodyPr>
          <a:lstStyle/>
          <a:p>
            <a:pPr>
              <a:lnSpc>
                <a:spcPts val="600"/>
              </a:lnSpc>
              <a:tabLst>
                <a:tab pos="228600" algn="l"/>
              </a:tabLst>
            </a:pPr>
            <a:r>
              <a:rPr lang="en-US" altLang="zh-CN" dirty="0"/>
              <a:t>	</a:t>
            </a:r>
            <a:r>
              <a:rPr lang="en-US" altLang="zh-CN" sz="499" dirty="0">
                <a:solidFill>
                  <a:srgbClr val="231F20"/>
                </a:solidFill>
                <a:latin typeface="Arial" pitchFamily="18" charset="0"/>
                <a:cs typeface="Arial" pitchFamily="18" charset="0"/>
              </a:rPr>
              <a:t>lip</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tab pos="228600" algn="l"/>
              </a:tabLst>
            </a:pPr>
            <a:r>
              <a:rPr lang="en-US" altLang="zh-CN" sz="499" dirty="0">
                <a:solidFill>
                  <a:srgbClr val="231F20"/>
                </a:solidFill>
                <a:latin typeface="Arial" pitchFamily="18" charset="0"/>
                <a:cs typeface="Arial" pitchFamily="18" charset="0"/>
              </a:rPr>
              <a:t>large</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cleave</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angle</a:t>
            </a:r>
          </a:p>
        </p:txBody>
      </p:sp>
      <p:sp>
        <p:nvSpPr>
          <p:cNvPr id="42" name="Freeform 3"/>
          <p:cNvSpPr/>
          <p:nvPr/>
        </p:nvSpPr>
        <p:spPr>
          <a:xfrm>
            <a:off x="6458226" y="3992366"/>
            <a:ext cx="287334" cy="115453"/>
          </a:xfrm>
          <a:custGeom>
            <a:avLst/>
            <a:gdLst>
              <a:gd name="connsiteX0" fmla="*/ 262322 w 287334"/>
              <a:gd name="connsiteY0" fmla="*/ 115453 h 115453"/>
              <a:gd name="connsiteX1" fmla="*/ 25012 w 287334"/>
              <a:gd name="connsiteY1" fmla="*/ 115453 h 115453"/>
              <a:gd name="connsiteX2" fmla="*/ 0 w 287334"/>
              <a:gd name="connsiteY2" fmla="*/ 90394 h 115453"/>
              <a:gd name="connsiteX3" fmla="*/ 0 w 287334"/>
              <a:gd name="connsiteY3" fmla="*/ 25070 h 115453"/>
              <a:gd name="connsiteX4" fmla="*/ 25012 w 287334"/>
              <a:gd name="connsiteY4" fmla="*/ 0 h 115453"/>
              <a:gd name="connsiteX5" fmla="*/ 262322 w 287334"/>
              <a:gd name="connsiteY5" fmla="*/ 0 h 115453"/>
              <a:gd name="connsiteX6" fmla="*/ 287334 w 287334"/>
              <a:gd name="connsiteY6" fmla="*/ 25070 h 115453"/>
              <a:gd name="connsiteX7" fmla="*/ 287334 w 287334"/>
              <a:gd name="connsiteY7" fmla="*/ 90394 h 115453"/>
              <a:gd name="connsiteX8" fmla="*/ 262322 w 287334"/>
              <a:gd name="connsiteY8" fmla="*/ 115453 h 11545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87334" h="115453">
                <a:moveTo>
                  <a:pt x="262322" y="115453"/>
                </a:moveTo>
                <a:lnTo>
                  <a:pt x="25012" y="115453"/>
                </a:lnTo>
                <a:cubicBezTo>
                  <a:pt x="11200" y="115453"/>
                  <a:pt x="0" y="104231"/>
                  <a:pt x="0" y="90394"/>
                </a:cubicBezTo>
                <a:lnTo>
                  <a:pt x="0" y="25070"/>
                </a:lnTo>
                <a:cubicBezTo>
                  <a:pt x="0" y="11221"/>
                  <a:pt x="11200" y="0"/>
                  <a:pt x="25012" y="0"/>
                </a:cubicBezTo>
                <a:lnTo>
                  <a:pt x="262322" y="0"/>
                </a:lnTo>
                <a:cubicBezTo>
                  <a:pt x="276146" y="0"/>
                  <a:pt x="287334" y="11221"/>
                  <a:pt x="287334" y="25070"/>
                </a:cubicBezTo>
                <a:lnTo>
                  <a:pt x="287334" y="90394"/>
                </a:lnTo>
                <a:cubicBezTo>
                  <a:pt x="287334" y="104231"/>
                  <a:pt x="276146" y="115453"/>
                  <a:pt x="262322" y="115453"/>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3"/>
          <p:cNvSpPr/>
          <p:nvPr/>
        </p:nvSpPr>
        <p:spPr>
          <a:xfrm>
            <a:off x="6523947" y="4026019"/>
            <a:ext cx="53052" cy="48148"/>
          </a:xfrm>
          <a:custGeom>
            <a:avLst/>
            <a:gdLst>
              <a:gd name="connsiteX0" fmla="*/ 53052 w 53052"/>
              <a:gd name="connsiteY0" fmla="*/ 33461 h 48148"/>
              <a:gd name="connsiteX1" fmla="*/ 51658 w 53052"/>
              <a:gd name="connsiteY1" fmla="*/ 39529 h 48148"/>
              <a:gd name="connsiteX2" fmla="*/ 34794 w 53052"/>
              <a:gd name="connsiteY2" fmla="*/ 48148 h 48148"/>
              <a:gd name="connsiteX3" fmla="*/ 1672 w 53052"/>
              <a:gd name="connsiteY3" fmla="*/ 48148 h 48148"/>
              <a:gd name="connsiteX4" fmla="*/ 1672 w 53052"/>
              <a:gd name="connsiteY4" fmla="*/ 37333 h 48148"/>
              <a:gd name="connsiteX5" fmla="*/ 36796 w 53052"/>
              <a:gd name="connsiteY5" fmla="*/ 37333 h 48148"/>
              <a:gd name="connsiteX6" fmla="*/ 40229 w 53052"/>
              <a:gd name="connsiteY6" fmla="*/ 36330 h 48148"/>
              <a:gd name="connsiteX7" fmla="*/ 41648 w 53052"/>
              <a:gd name="connsiteY7" fmla="*/ 33461 h 48148"/>
              <a:gd name="connsiteX8" fmla="*/ 40191 w 53052"/>
              <a:gd name="connsiteY8" fmla="*/ 30516 h 48148"/>
              <a:gd name="connsiteX9" fmla="*/ 36796 w 53052"/>
              <a:gd name="connsiteY9" fmla="*/ 29450 h 48148"/>
              <a:gd name="connsiteX10" fmla="*/ 17726 w 53052"/>
              <a:gd name="connsiteY10" fmla="*/ 29450 h 48148"/>
              <a:gd name="connsiteX11" fmla="*/ 1469 w 53052"/>
              <a:gd name="connsiteY11" fmla="*/ 20906 h 48148"/>
              <a:gd name="connsiteX12" fmla="*/ 0 w 53052"/>
              <a:gd name="connsiteY12" fmla="*/ 14623 h 48148"/>
              <a:gd name="connsiteX13" fmla="*/ 1469 w 53052"/>
              <a:gd name="connsiteY13" fmla="*/ 8416 h 48148"/>
              <a:gd name="connsiteX14" fmla="*/ 17726 w 53052"/>
              <a:gd name="connsiteY14" fmla="*/ 0 h 48148"/>
              <a:gd name="connsiteX15" fmla="*/ 50721 w 53052"/>
              <a:gd name="connsiteY15" fmla="*/ 0 h 48148"/>
              <a:gd name="connsiteX16" fmla="*/ 50721 w 53052"/>
              <a:gd name="connsiteY16" fmla="*/ 10828 h 48148"/>
              <a:gd name="connsiteX17" fmla="*/ 15990 w 53052"/>
              <a:gd name="connsiteY17" fmla="*/ 10828 h 48148"/>
              <a:gd name="connsiteX18" fmla="*/ 12594 w 53052"/>
              <a:gd name="connsiteY18" fmla="*/ 11754 h 48148"/>
              <a:gd name="connsiteX19" fmla="*/ 10922 w 53052"/>
              <a:gd name="connsiteY19" fmla="*/ 14763 h 48148"/>
              <a:gd name="connsiteX20" fmla="*/ 12594 w 53052"/>
              <a:gd name="connsiteY20" fmla="*/ 17758 h 48148"/>
              <a:gd name="connsiteX21" fmla="*/ 15990 w 53052"/>
              <a:gd name="connsiteY21" fmla="*/ 18634 h 48148"/>
              <a:gd name="connsiteX22" fmla="*/ 34794 w 53052"/>
              <a:gd name="connsiteY22" fmla="*/ 18634 h 48148"/>
              <a:gd name="connsiteX23" fmla="*/ 44525 w 53052"/>
              <a:gd name="connsiteY23" fmla="*/ 20640 h 48148"/>
              <a:gd name="connsiteX24" fmla="*/ 51582 w 53052"/>
              <a:gd name="connsiteY24" fmla="*/ 27457 h 48148"/>
              <a:gd name="connsiteX25" fmla="*/ 53052 w 53052"/>
              <a:gd name="connsiteY25" fmla="*/ 33461 h 48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53052" h="48148">
                <a:moveTo>
                  <a:pt x="53052" y="33461"/>
                </a:moveTo>
                <a:cubicBezTo>
                  <a:pt x="53052" y="35593"/>
                  <a:pt x="52583" y="37625"/>
                  <a:pt x="51658" y="39529"/>
                </a:cubicBezTo>
                <a:cubicBezTo>
                  <a:pt x="48719" y="45279"/>
                  <a:pt x="43106" y="48148"/>
                  <a:pt x="34794" y="48148"/>
                </a:cubicBezTo>
                <a:lnTo>
                  <a:pt x="1672" y="48148"/>
                </a:lnTo>
                <a:lnTo>
                  <a:pt x="1672" y="37333"/>
                </a:lnTo>
                <a:lnTo>
                  <a:pt x="36796" y="37333"/>
                </a:lnTo>
                <a:cubicBezTo>
                  <a:pt x="38126" y="37333"/>
                  <a:pt x="39266" y="37003"/>
                  <a:pt x="40229" y="36330"/>
                </a:cubicBezTo>
                <a:cubicBezTo>
                  <a:pt x="41180" y="35670"/>
                  <a:pt x="41648" y="34705"/>
                  <a:pt x="41648" y="33461"/>
                </a:cubicBezTo>
                <a:cubicBezTo>
                  <a:pt x="41648" y="32217"/>
                  <a:pt x="41167" y="31227"/>
                  <a:pt x="40191" y="30516"/>
                </a:cubicBezTo>
                <a:cubicBezTo>
                  <a:pt x="39216" y="29818"/>
                  <a:pt x="38075" y="29450"/>
                  <a:pt x="36796" y="29450"/>
                </a:cubicBezTo>
                <a:lnTo>
                  <a:pt x="17726" y="29450"/>
                </a:lnTo>
                <a:cubicBezTo>
                  <a:pt x="9819" y="29450"/>
                  <a:pt x="4396" y="26606"/>
                  <a:pt x="1469" y="20906"/>
                </a:cubicBezTo>
                <a:cubicBezTo>
                  <a:pt x="494" y="18939"/>
                  <a:pt x="0" y="16857"/>
                  <a:pt x="0" y="14623"/>
                </a:cubicBezTo>
                <a:cubicBezTo>
                  <a:pt x="0" y="12439"/>
                  <a:pt x="494" y="10383"/>
                  <a:pt x="1469" y="8416"/>
                </a:cubicBezTo>
                <a:cubicBezTo>
                  <a:pt x="4358" y="2805"/>
                  <a:pt x="9769" y="0"/>
                  <a:pt x="17726" y="0"/>
                </a:cubicBezTo>
                <a:lnTo>
                  <a:pt x="50721" y="0"/>
                </a:lnTo>
                <a:lnTo>
                  <a:pt x="50721" y="10828"/>
                </a:lnTo>
                <a:lnTo>
                  <a:pt x="15990" y="10828"/>
                </a:lnTo>
                <a:cubicBezTo>
                  <a:pt x="14660" y="10828"/>
                  <a:pt x="13532" y="11132"/>
                  <a:pt x="12594" y="11754"/>
                </a:cubicBezTo>
                <a:cubicBezTo>
                  <a:pt x="11479" y="12465"/>
                  <a:pt x="10922" y="13468"/>
                  <a:pt x="10922" y="14763"/>
                </a:cubicBezTo>
                <a:cubicBezTo>
                  <a:pt x="10922" y="16007"/>
                  <a:pt x="11479" y="17009"/>
                  <a:pt x="12594" y="17758"/>
                </a:cubicBezTo>
                <a:cubicBezTo>
                  <a:pt x="13532" y="18342"/>
                  <a:pt x="14660" y="18634"/>
                  <a:pt x="15990" y="18634"/>
                </a:cubicBezTo>
                <a:lnTo>
                  <a:pt x="34794" y="18634"/>
                </a:lnTo>
                <a:cubicBezTo>
                  <a:pt x="38443" y="18634"/>
                  <a:pt x="41674" y="19307"/>
                  <a:pt x="44525" y="20640"/>
                </a:cubicBezTo>
                <a:cubicBezTo>
                  <a:pt x="47768" y="22201"/>
                  <a:pt x="50125" y="24474"/>
                  <a:pt x="51582" y="27457"/>
                </a:cubicBezTo>
                <a:cubicBezTo>
                  <a:pt x="52558" y="29361"/>
                  <a:pt x="53052" y="31367"/>
                  <a:pt x="53052" y="33461"/>
                </a:cubicBez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3"/>
          <p:cNvSpPr/>
          <p:nvPr/>
        </p:nvSpPr>
        <p:spPr>
          <a:xfrm>
            <a:off x="6581736" y="4025964"/>
            <a:ext cx="47920" cy="48275"/>
          </a:xfrm>
          <a:custGeom>
            <a:avLst/>
            <a:gdLst>
              <a:gd name="connsiteX0" fmla="*/ 47920 w 47920"/>
              <a:gd name="connsiteY0" fmla="*/ 48275 h 48275"/>
              <a:gd name="connsiteX1" fmla="*/ 0 w 47920"/>
              <a:gd name="connsiteY1" fmla="*/ 48275 h 48275"/>
              <a:gd name="connsiteX2" fmla="*/ 0 w 47920"/>
              <a:gd name="connsiteY2" fmla="*/ 0 h 48275"/>
              <a:gd name="connsiteX3" fmla="*/ 47920 w 47920"/>
              <a:gd name="connsiteY3" fmla="*/ 0 h 48275"/>
              <a:gd name="connsiteX4" fmla="*/ 47920 w 47920"/>
              <a:gd name="connsiteY4" fmla="*/ 10815 h 48275"/>
              <a:gd name="connsiteX5" fmla="*/ 10858 w 47920"/>
              <a:gd name="connsiteY5" fmla="*/ 10815 h 48275"/>
              <a:gd name="connsiteX6" fmla="*/ 10858 w 47920"/>
              <a:gd name="connsiteY6" fmla="*/ 18495 h 48275"/>
              <a:gd name="connsiteX7" fmla="*/ 46729 w 47920"/>
              <a:gd name="connsiteY7" fmla="*/ 18495 h 48275"/>
              <a:gd name="connsiteX8" fmla="*/ 46729 w 47920"/>
              <a:gd name="connsiteY8" fmla="*/ 29374 h 48275"/>
              <a:gd name="connsiteX9" fmla="*/ 10858 w 47920"/>
              <a:gd name="connsiteY9" fmla="*/ 29374 h 48275"/>
              <a:gd name="connsiteX10" fmla="*/ 10858 w 47920"/>
              <a:gd name="connsiteY10" fmla="*/ 37396 h 48275"/>
              <a:gd name="connsiteX11" fmla="*/ 47920 w 47920"/>
              <a:gd name="connsiteY11" fmla="*/ 37396 h 48275"/>
              <a:gd name="connsiteX12" fmla="*/ 47920 w 47920"/>
              <a:gd name="connsiteY12" fmla="*/ 48275 h 482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47920" h="48275">
                <a:moveTo>
                  <a:pt x="47920" y="48275"/>
                </a:moveTo>
                <a:lnTo>
                  <a:pt x="0" y="48275"/>
                </a:lnTo>
                <a:lnTo>
                  <a:pt x="0" y="0"/>
                </a:lnTo>
                <a:lnTo>
                  <a:pt x="47920" y="0"/>
                </a:lnTo>
                <a:lnTo>
                  <a:pt x="47920" y="10815"/>
                </a:lnTo>
                <a:lnTo>
                  <a:pt x="10858" y="10815"/>
                </a:lnTo>
                <a:lnTo>
                  <a:pt x="10858" y="18495"/>
                </a:lnTo>
                <a:lnTo>
                  <a:pt x="46729" y="18495"/>
                </a:lnTo>
                <a:lnTo>
                  <a:pt x="46729" y="29374"/>
                </a:lnTo>
                <a:lnTo>
                  <a:pt x="10858" y="29374"/>
                </a:lnTo>
                <a:lnTo>
                  <a:pt x="10858" y="37396"/>
                </a:lnTo>
                <a:lnTo>
                  <a:pt x="47920" y="37396"/>
                </a:lnTo>
                <a:lnTo>
                  <a:pt x="47920" y="48275"/>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3"/>
          <p:cNvSpPr/>
          <p:nvPr/>
        </p:nvSpPr>
        <p:spPr>
          <a:xfrm>
            <a:off x="6633861" y="4025959"/>
            <a:ext cx="45982" cy="48275"/>
          </a:xfrm>
          <a:custGeom>
            <a:avLst/>
            <a:gdLst>
              <a:gd name="connsiteX0" fmla="*/ 45982 w 45982"/>
              <a:gd name="connsiteY0" fmla="*/ 10815 h 48275"/>
              <a:gd name="connsiteX1" fmla="*/ 28255 w 45982"/>
              <a:gd name="connsiteY1" fmla="*/ 10815 h 48275"/>
              <a:gd name="connsiteX2" fmla="*/ 28255 w 45982"/>
              <a:gd name="connsiteY2" fmla="*/ 48275 h 48275"/>
              <a:gd name="connsiteX3" fmla="*/ 17460 w 45982"/>
              <a:gd name="connsiteY3" fmla="*/ 48275 h 48275"/>
              <a:gd name="connsiteX4" fmla="*/ 17460 w 45982"/>
              <a:gd name="connsiteY4" fmla="*/ 10815 h 48275"/>
              <a:gd name="connsiteX5" fmla="*/ 0 w 45982"/>
              <a:gd name="connsiteY5" fmla="*/ 10815 h 48275"/>
              <a:gd name="connsiteX6" fmla="*/ 0 w 45982"/>
              <a:gd name="connsiteY6" fmla="*/ 0 h 48275"/>
              <a:gd name="connsiteX7" fmla="*/ 45982 w 45982"/>
              <a:gd name="connsiteY7" fmla="*/ 0 h 48275"/>
              <a:gd name="connsiteX8" fmla="*/ 45982 w 45982"/>
              <a:gd name="connsiteY8" fmla="*/ 10815 h 4827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5982" h="48275">
                <a:moveTo>
                  <a:pt x="45982" y="10815"/>
                </a:moveTo>
                <a:lnTo>
                  <a:pt x="28255" y="10815"/>
                </a:lnTo>
                <a:lnTo>
                  <a:pt x="28255" y="48275"/>
                </a:lnTo>
                <a:lnTo>
                  <a:pt x="17460" y="48275"/>
                </a:lnTo>
                <a:lnTo>
                  <a:pt x="17460" y="10815"/>
                </a:lnTo>
                <a:lnTo>
                  <a:pt x="0" y="10815"/>
                </a:lnTo>
                <a:lnTo>
                  <a:pt x="0" y="0"/>
                </a:lnTo>
                <a:lnTo>
                  <a:pt x="45982" y="0"/>
                </a:lnTo>
                <a:lnTo>
                  <a:pt x="45982" y="10815"/>
                </a:lnTo>
              </a:path>
            </a:pathLst>
          </a:custGeom>
          <a:solidFill>
            <a:srgbClr val="BCBDC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3"/>
          <p:cNvSpPr/>
          <p:nvPr/>
        </p:nvSpPr>
        <p:spPr>
          <a:xfrm>
            <a:off x="8367525" y="2940751"/>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3"/>
          <p:cNvSpPr/>
          <p:nvPr/>
        </p:nvSpPr>
        <p:spPr>
          <a:xfrm>
            <a:off x="8347466" y="2920812"/>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1"/>
                  <a:pt x="81067" y="90686"/>
                </a:cubicBezTo>
                <a:cubicBezTo>
                  <a:pt x="81067" y="93123"/>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p:cNvSpPr/>
          <p:nvPr/>
        </p:nvSpPr>
        <p:spPr>
          <a:xfrm>
            <a:off x="8384047" y="2994317"/>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3"/>
          <p:cNvSpPr/>
          <p:nvPr/>
        </p:nvSpPr>
        <p:spPr>
          <a:xfrm>
            <a:off x="8388741" y="2962143"/>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6"/>
                  <a:pt x="2407" y="21199"/>
                  <a:pt x="6006" y="23433"/>
                </a:cubicBezTo>
                <a:cubicBezTo>
                  <a:pt x="7932" y="24626"/>
                  <a:pt x="10200" y="25337"/>
                  <a:pt x="12632" y="25337"/>
                </a:cubicBezTo>
                <a:cubicBezTo>
                  <a:pt x="15116" y="25337"/>
                  <a:pt x="17409" y="24614"/>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
          <p:cNvSpPr/>
          <p:nvPr/>
        </p:nvSpPr>
        <p:spPr>
          <a:xfrm>
            <a:off x="5297676" y="1140967"/>
            <a:ext cx="1791989" cy="1283528"/>
          </a:xfrm>
          <a:custGeom>
            <a:avLst/>
            <a:gdLst>
              <a:gd name="connsiteX0" fmla="*/ 1791989 w 1791989"/>
              <a:gd name="connsiteY0" fmla="*/ 1203859 h 1283528"/>
              <a:gd name="connsiteX1" fmla="*/ 1712480 w 1791989"/>
              <a:gd name="connsiteY1" fmla="*/ 1283528 h 1283528"/>
              <a:gd name="connsiteX2" fmla="*/ 79534 w 1791989"/>
              <a:gd name="connsiteY2" fmla="*/ 1283515 h 1283528"/>
              <a:gd name="connsiteX3" fmla="*/ 0 w 1791989"/>
              <a:gd name="connsiteY3" fmla="*/ 1203834 h 1283528"/>
              <a:gd name="connsiteX4" fmla="*/ 0 w 1791989"/>
              <a:gd name="connsiteY4" fmla="*/ 79630 h 1283528"/>
              <a:gd name="connsiteX5" fmla="*/ 79534 w 1791989"/>
              <a:gd name="connsiteY5" fmla="*/ 0 h 1283528"/>
              <a:gd name="connsiteX6" fmla="*/ 1712480 w 1791989"/>
              <a:gd name="connsiteY6" fmla="*/ 0 h 1283528"/>
              <a:gd name="connsiteX7" fmla="*/ 1791989 w 1791989"/>
              <a:gd name="connsiteY7" fmla="*/ 79643 h 1283528"/>
              <a:gd name="connsiteX8" fmla="*/ 1791989 w 1791989"/>
              <a:gd name="connsiteY8" fmla="*/ 1203859 h 12835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791989" h="1283528">
                <a:moveTo>
                  <a:pt x="1791989" y="1203859"/>
                </a:moveTo>
                <a:cubicBezTo>
                  <a:pt x="1791989" y="1247844"/>
                  <a:pt x="1756371" y="1283540"/>
                  <a:pt x="1712480" y="1283528"/>
                </a:cubicBezTo>
                <a:lnTo>
                  <a:pt x="79534" y="1283515"/>
                </a:lnTo>
                <a:cubicBezTo>
                  <a:pt x="35604" y="1283515"/>
                  <a:pt x="0" y="1247819"/>
                  <a:pt x="0" y="1203834"/>
                </a:cubicBezTo>
                <a:lnTo>
                  <a:pt x="0" y="79630"/>
                </a:lnTo>
                <a:cubicBezTo>
                  <a:pt x="0" y="35632"/>
                  <a:pt x="35604" y="0"/>
                  <a:pt x="79534" y="0"/>
                </a:cubicBezTo>
                <a:lnTo>
                  <a:pt x="1712480" y="0"/>
                </a:lnTo>
                <a:cubicBezTo>
                  <a:pt x="1756371" y="0"/>
                  <a:pt x="1791989" y="35632"/>
                  <a:pt x="1791989" y="79643"/>
                </a:cubicBezTo>
                <a:lnTo>
                  <a:pt x="1791989" y="1203859"/>
                </a:lnTo>
              </a:path>
            </a:pathLst>
          </a:custGeom>
          <a:solidFill>
            <a:srgbClr val="D1D2D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
          <p:cNvSpPr/>
          <p:nvPr/>
        </p:nvSpPr>
        <p:spPr>
          <a:xfrm>
            <a:off x="5291326" y="1134617"/>
            <a:ext cx="1804689" cy="1296228"/>
          </a:xfrm>
          <a:custGeom>
            <a:avLst/>
            <a:gdLst>
              <a:gd name="connsiteX0" fmla="*/ 1798339 w 1804689"/>
              <a:gd name="connsiteY0" fmla="*/ 1210209 h 1296228"/>
              <a:gd name="connsiteX1" fmla="*/ 1718830 w 1804689"/>
              <a:gd name="connsiteY1" fmla="*/ 1289878 h 1296228"/>
              <a:gd name="connsiteX2" fmla="*/ 85884 w 1804689"/>
              <a:gd name="connsiteY2" fmla="*/ 1289865 h 1296228"/>
              <a:gd name="connsiteX3" fmla="*/ 6350 w 1804689"/>
              <a:gd name="connsiteY3" fmla="*/ 1210184 h 1296228"/>
              <a:gd name="connsiteX4" fmla="*/ 6350 w 1804689"/>
              <a:gd name="connsiteY4" fmla="*/ 85980 h 1296228"/>
              <a:gd name="connsiteX5" fmla="*/ 85884 w 1804689"/>
              <a:gd name="connsiteY5" fmla="*/ 6350 h 1296228"/>
              <a:gd name="connsiteX6" fmla="*/ 1718830 w 1804689"/>
              <a:gd name="connsiteY6" fmla="*/ 6350 h 1296228"/>
              <a:gd name="connsiteX7" fmla="*/ 1798339 w 1804689"/>
              <a:gd name="connsiteY7" fmla="*/ 85993 h 1296228"/>
              <a:gd name="connsiteX8" fmla="*/ 1798339 w 1804689"/>
              <a:gd name="connsiteY8" fmla="*/ 1210209 h 1296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804689" h="1296228">
                <a:moveTo>
                  <a:pt x="1798339" y="1210209"/>
                </a:moveTo>
                <a:cubicBezTo>
                  <a:pt x="1798339" y="1254194"/>
                  <a:pt x="1762721" y="1289890"/>
                  <a:pt x="1718830" y="1289878"/>
                </a:cubicBezTo>
                <a:lnTo>
                  <a:pt x="85884" y="1289865"/>
                </a:lnTo>
                <a:cubicBezTo>
                  <a:pt x="41954" y="1289865"/>
                  <a:pt x="6350" y="1254169"/>
                  <a:pt x="6350" y="1210184"/>
                </a:cubicBezTo>
                <a:lnTo>
                  <a:pt x="6350" y="85980"/>
                </a:lnTo>
                <a:cubicBezTo>
                  <a:pt x="6350" y="41982"/>
                  <a:pt x="41954" y="6350"/>
                  <a:pt x="85884" y="6350"/>
                </a:cubicBezTo>
                <a:lnTo>
                  <a:pt x="1718830" y="6350"/>
                </a:lnTo>
                <a:cubicBezTo>
                  <a:pt x="1762721" y="6350"/>
                  <a:pt x="1798339" y="41982"/>
                  <a:pt x="1798339" y="85993"/>
                </a:cubicBezTo>
                <a:lnTo>
                  <a:pt x="1798339" y="121020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3"/>
          <p:cNvSpPr/>
          <p:nvPr/>
        </p:nvSpPr>
        <p:spPr>
          <a:xfrm>
            <a:off x="5434450" y="1254587"/>
            <a:ext cx="712540" cy="494156"/>
          </a:xfrm>
          <a:custGeom>
            <a:avLst/>
            <a:gdLst>
              <a:gd name="connsiteX0" fmla="*/ 712540 w 712540"/>
              <a:gd name="connsiteY0" fmla="*/ 414488 h 494156"/>
              <a:gd name="connsiteX1" fmla="*/ 611947 w 712540"/>
              <a:gd name="connsiteY1" fmla="*/ 494156 h 494156"/>
              <a:gd name="connsiteX2" fmla="*/ 100542 w 712540"/>
              <a:gd name="connsiteY2" fmla="*/ 494156 h 494156"/>
              <a:gd name="connsiteX3" fmla="*/ 0 w 712540"/>
              <a:gd name="connsiteY3" fmla="*/ 414488 h 494156"/>
              <a:gd name="connsiteX4" fmla="*/ 0 w 712540"/>
              <a:gd name="connsiteY4" fmla="*/ 79642 h 494156"/>
              <a:gd name="connsiteX5" fmla="*/ 100542 w 712540"/>
              <a:gd name="connsiteY5" fmla="*/ 0 h 494156"/>
              <a:gd name="connsiteX6" fmla="*/ 611947 w 712540"/>
              <a:gd name="connsiteY6" fmla="*/ 12 h 494156"/>
              <a:gd name="connsiteX7" fmla="*/ 712540 w 712540"/>
              <a:gd name="connsiteY7" fmla="*/ 79642 h 494156"/>
              <a:gd name="connsiteX8" fmla="*/ 712540 w 712540"/>
              <a:gd name="connsiteY8" fmla="*/ 414488 h 4941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2540" h="494156">
                <a:moveTo>
                  <a:pt x="712540" y="414488"/>
                </a:moveTo>
                <a:cubicBezTo>
                  <a:pt x="712540" y="458524"/>
                  <a:pt x="667496" y="494156"/>
                  <a:pt x="611947" y="494156"/>
                </a:cubicBezTo>
                <a:lnTo>
                  <a:pt x="100542" y="494156"/>
                </a:lnTo>
                <a:cubicBezTo>
                  <a:pt x="45019" y="494156"/>
                  <a:pt x="0" y="458511"/>
                  <a:pt x="0" y="414488"/>
                </a:cubicBezTo>
                <a:lnTo>
                  <a:pt x="0" y="79642"/>
                </a:lnTo>
                <a:cubicBezTo>
                  <a:pt x="0" y="35607"/>
                  <a:pt x="45019" y="0"/>
                  <a:pt x="100542" y="0"/>
                </a:cubicBezTo>
                <a:lnTo>
                  <a:pt x="611947" y="12"/>
                </a:lnTo>
                <a:cubicBezTo>
                  <a:pt x="667496" y="12"/>
                  <a:pt x="712540" y="35632"/>
                  <a:pt x="712540" y="79642"/>
                </a:cubicBezTo>
                <a:lnTo>
                  <a:pt x="712540" y="414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3"/>
          <p:cNvSpPr/>
          <p:nvPr/>
        </p:nvSpPr>
        <p:spPr>
          <a:xfrm>
            <a:off x="5369719" y="1248237"/>
            <a:ext cx="725240" cy="506856"/>
          </a:xfrm>
          <a:custGeom>
            <a:avLst/>
            <a:gdLst>
              <a:gd name="connsiteX0" fmla="*/ 718890 w 725240"/>
              <a:gd name="connsiteY0" fmla="*/ 420838 h 506856"/>
              <a:gd name="connsiteX1" fmla="*/ 618297 w 725240"/>
              <a:gd name="connsiteY1" fmla="*/ 500506 h 506856"/>
              <a:gd name="connsiteX2" fmla="*/ 106892 w 725240"/>
              <a:gd name="connsiteY2" fmla="*/ 500506 h 506856"/>
              <a:gd name="connsiteX3" fmla="*/ 6350 w 725240"/>
              <a:gd name="connsiteY3" fmla="*/ 420838 h 506856"/>
              <a:gd name="connsiteX4" fmla="*/ 6350 w 725240"/>
              <a:gd name="connsiteY4" fmla="*/ 85992 h 506856"/>
              <a:gd name="connsiteX5" fmla="*/ 106892 w 725240"/>
              <a:gd name="connsiteY5" fmla="*/ 6350 h 506856"/>
              <a:gd name="connsiteX6" fmla="*/ 618297 w 725240"/>
              <a:gd name="connsiteY6" fmla="*/ 6362 h 506856"/>
              <a:gd name="connsiteX7" fmla="*/ 718890 w 725240"/>
              <a:gd name="connsiteY7" fmla="*/ 85992 h 506856"/>
              <a:gd name="connsiteX8" fmla="*/ 718890 w 725240"/>
              <a:gd name="connsiteY8" fmla="*/ 420838 h 5068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25240" h="506856">
                <a:moveTo>
                  <a:pt x="718890" y="420838"/>
                </a:moveTo>
                <a:cubicBezTo>
                  <a:pt x="718890" y="464874"/>
                  <a:pt x="673846" y="500506"/>
                  <a:pt x="618297" y="500506"/>
                </a:cubicBezTo>
                <a:lnTo>
                  <a:pt x="106892" y="500506"/>
                </a:lnTo>
                <a:cubicBezTo>
                  <a:pt x="51369" y="500506"/>
                  <a:pt x="6350" y="464861"/>
                  <a:pt x="6350" y="420838"/>
                </a:cubicBezTo>
                <a:lnTo>
                  <a:pt x="6350" y="85992"/>
                </a:lnTo>
                <a:cubicBezTo>
                  <a:pt x="6350" y="41957"/>
                  <a:pt x="51369" y="6350"/>
                  <a:pt x="106892" y="6350"/>
                </a:cubicBezTo>
                <a:lnTo>
                  <a:pt x="618297" y="6362"/>
                </a:lnTo>
                <a:cubicBezTo>
                  <a:pt x="673846" y="6362"/>
                  <a:pt x="718890" y="41982"/>
                  <a:pt x="718890" y="85992"/>
                </a:cubicBezTo>
                <a:lnTo>
                  <a:pt x="718890" y="420838"/>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
          <p:cNvSpPr/>
          <p:nvPr/>
        </p:nvSpPr>
        <p:spPr>
          <a:xfrm>
            <a:off x="6241594" y="1254597"/>
            <a:ext cx="712528" cy="494156"/>
          </a:xfrm>
          <a:custGeom>
            <a:avLst/>
            <a:gdLst>
              <a:gd name="connsiteX0" fmla="*/ 712528 w 712528"/>
              <a:gd name="connsiteY0" fmla="*/ 414501 h 494156"/>
              <a:gd name="connsiteX1" fmla="*/ 611947 w 712528"/>
              <a:gd name="connsiteY1" fmla="*/ 494156 h 494156"/>
              <a:gd name="connsiteX2" fmla="*/ 100542 w 712528"/>
              <a:gd name="connsiteY2" fmla="*/ 494156 h 494156"/>
              <a:gd name="connsiteX3" fmla="*/ 0 w 712528"/>
              <a:gd name="connsiteY3" fmla="*/ 414475 h 494156"/>
              <a:gd name="connsiteX4" fmla="*/ 0 w 712528"/>
              <a:gd name="connsiteY4" fmla="*/ 79630 h 494156"/>
              <a:gd name="connsiteX5" fmla="*/ 100542 w 712528"/>
              <a:gd name="connsiteY5" fmla="*/ 0 h 494156"/>
              <a:gd name="connsiteX6" fmla="*/ 611947 w 712528"/>
              <a:gd name="connsiteY6" fmla="*/ 0 h 494156"/>
              <a:gd name="connsiteX7" fmla="*/ 712528 w 712528"/>
              <a:gd name="connsiteY7" fmla="*/ 79630 h 494156"/>
              <a:gd name="connsiteX8" fmla="*/ 712528 w 712528"/>
              <a:gd name="connsiteY8" fmla="*/ 414501 h 4941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2528" h="494156">
                <a:moveTo>
                  <a:pt x="712528" y="414501"/>
                </a:moveTo>
                <a:cubicBezTo>
                  <a:pt x="712528" y="458473"/>
                  <a:pt x="667483" y="494156"/>
                  <a:pt x="611947" y="494156"/>
                </a:cubicBezTo>
                <a:lnTo>
                  <a:pt x="100542" y="494156"/>
                </a:lnTo>
                <a:cubicBezTo>
                  <a:pt x="45006" y="494156"/>
                  <a:pt x="0" y="458511"/>
                  <a:pt x="0" y="414475"/>
                </a:cubicBezTo>
                <a:lnTo>
                  <a:pt x="0" y="79630"/>
                </a:lnTo>
                <a:cubicBezTo>
                  <a:pt x="0" y="35619"/>
                  <a:pt x="45006" y="0"/>
                  <a:pt x="100542" y="0"/>
                </a:cubicBezTo>
                <a:lnTo>
                  <a:pt x="611947" y="0"/>
                </a:lnTo>
                <a:cubicBezTo>
                  <a:pt x="667483" y="0"/>
                  <a:pt x="712528" y="35619"/>
                  <a:pt x="712528" y="79630"/>
                </a:cubicBezTo>
                <a:lnTo>
                  <a:pt x="712528" y="41450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3"/>
          <p:cNvSpPr/>
          <p:nvPr/>
        </p:nvSpPr>
        <p:spPr>
          <a:xfrm>
            <a:off x="6235244" y="1248247"/>
            <a:ext cx="725228" cy="506856"/>
          </a:xfrm>
          <a:custGeom>
            <a:avLst/>
            <a:gdLst>
              <a:gd name="connsiteX0" fmla="*/ 718878 w 725228"/>
              <a:gd name="connsiteY0" fmla="*/ 420851 h 506856"/>
              <a:gd name="connsiteX1" fmla="*/ 618297 w 725228"/>
              <a:gd name="connsiteY1" fmla="*/ 500506 h 506856"/>
              <a:gd name="connsiteX2" fmla="*/ 106892 w 725228"/>
              <a:gd name="connsiteY2" fmla="*/ 500506 h 506856"/>
              <a:gd name="connsiteX3" fmla="*/ 6350 w 725228"/>
              <a:gd name="connsiteY3" fmla="*/ 420825 h 506856"/>
              <a:gd name="connsiteX4" fmla="*/ 6350 w 725228"/>
              <a:gd name="connsiteY4" fmla="*/ 85980 h 506856"/>
              <a:gd name="connsiteX5" fmla="*/ 106892 w 725228"/>
              <a:gd name="connsiteY5" fmla="*/ 6350 h 506856"/>
              <a:gd name="connsiteX6" fmla="*/ 618297 w 725228"/>
              <a:gd name="connsiteY6" fmla="*/ 6350 h 506856"/>
              <a:gd name="connsiteX7" fmla="*/ 718878 w 725228"/>
              <a:gd name="connsiteY7" fmla="*/ 85980 h 506856"/>
              <a:gd name="connsiteX8" fmla="*/ 718878 w 725228"/>
              <a:gd name="connsiteY8" fmla="*/ 420851 h 50685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25228" h="506856">
                <a:moveTo>
                  <a:pt x="718878" y="420851"/>
                </a:moveTo>
                <a:cubicBezTo>
                  <a:pt x="718878" y="464823"/>
                  <a:pt x="673833" y="500506"/>
                  <a:pt x="618297" y="500506"/>
                </a:cubicBezTo>
                <a:lnTo>
                  <a:pt x="106892" y="500506"/>
                </a:lnTo>
                <a:cubicBezTo>
                  <a:pt x="51356" y="500506"/>
                  <a:pt x="6350" y="464861"/>
                  <a:pt x="6350" y="420825"/>
                </a:cubicBezTo>
                <a:lnTo>
                  <a:pt x="6350" y="85980"/>
                </a:lnTo>
                <a:cubicBezTo>
                  <a:pt x="6350" y="41969"/>
                  <a:pt x="51356" y="6350"/>
                  <a:pt x="106892" y="6350"/>
                </a:cubicBezTo>
                <a:lnTo>
                  <a:pt x="618297" y="6350"/>
                </a:lnTo>
                <a:cubicBezTo>
                  <a:pt x="673833" y="6350"/>
                  <a:pt x="718878" y="41969"/>
                  <a:pt x="718878" y="85980"/>
                </a:cubicBezTo>
                <a:lnTo>
                  <a:pt x="718878" y="420851"/>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3"/>
          <p:cNvSpPr/>
          <p:nvPr/>
        </p:nvSpPr>
        <p:spPr>
          <a:xfrm>
            <a:off x="5434450" y="1816672"/>
            <a:ext cx="712540" cy="494233"/>
          </a:xfrm>
          <a:custGeom>
            <a:avLst/>
            <a:gdLst>
              <a:gd name="connsiteX0" fmla="*/ 712540 w 712540"/>
              <a:gd name="connsiteY0" fmla="*/ 414539 h 494233"/>
              <a:gd name="connsiteX1" fmla="*/ 611947 w 712540"/>
              <a:gd name="connsiteY1" fmla="*/ 494233 h 494233"/>
              <a:gd name="connsiteX2" fmla="*/ 100542 w 712540"/>
              <a:gd name="connsiteY2" fmla="*/ 494220 h 494233"/>
              <a:gd name="connsiteX3" fmla="*/ 0 w 712540"/>
              <a:gd name="connsiteY3" fmla="*/ 414539 h 494233"/>
              <a:gd name="connsiteX4" fmla="*/ 0 w 712540"/>
              <a:gd name="connsiteY4" fmla="*/ 79668 h 494233"/>
              <a:gd name="connsiteX5" fmla="*/ 100542 w 712540"/>
              <a:gd name="connsiteY5" fmla="*/ 0 h 494233"/>
              <a:gd name="connsiteX6" fmla="*/ 611947 w 712540"/>
              <a:gd name="connsiteY6" fmla="*/ 0 h 494233"/>
              <a:gd name="connsiteX7" fmla="*/ 712540 w 712540"/>
              <a:gd name="connsiteY7" fmla="*/ 79668 h 494233"/>
              <a:gd name="connsiteX8" fmla="*/ 712540 w 712540"/>
              <a:gd name="connsiteY8" fmla="*/ 414539 h 4942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2540" h="494233">
                <a:moveTo>
                  <a:pt x="712540" y="414539"/>
                </a:moveTo>
                <a:cubicBezTo>
                  <a:pt x="712540" y="458511"/>
                  <a:pt x="667496" y="494233"/>
                  <a:pt x="611947" y="494233"/>
                </a:cubicBezTo>
                <a:lnTo>
                  <a:pt x="100542" y="494220"/>
                </a:lnTo>
                <a:cubicBezTo>
                  <a:pt x="45019" y="494220"/>
                  <a:pt x="0" y="458511"/>
                  <a:pt x="0" y="414539"/>
                </a:cubicBezTo>
                <a:lnTo>
                  <a:pt x="0" y="79668"/>
                </a:lnTo>
                <a:cubicBezTo>
                  <a:pt x="0" y="35657"/>
                  <a:pt x="45019" y="0"/>
                  <a:pt x="100542" y="0"/>
                </a:cubicBezTo>
                <a:lnTo>
                  <a:pt x="611947" y="0"/>
                </a:lnTo>
                <a:cubicBezTo>
                  <a:pt x="667496" y="0"/>
                  <a:pt x="712540" y="35657"/>
                  <a:pt x="712540" y="79668"/>
                </a:cubicBezTo>
                <a:lnTo>
                  <a:pt x="712540" y="41453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3"/>
          <p:cNvSpPr/>
          <p:nvPr/>
        </p:nvSpPr>
        <p:spPr>
          <a:xfrm>
            <a:off x="5428100" y="1810322"/>
            <a:ext cx="725240" cy="506933"/>
          </a:xfrm>
          <a:custGeom>
            <a:avLst/>
            <a:gdLst>
              <a:gd name="connsiteX0" fmla="*/ 718890 w 725240"/>
              <a:gd name="connsiteY0" fmla="*/ 420889 h 506933"/>
              <a:gd name="connsiteX1" fmla="*/ 618297 w 725240"/>
              <a:gd name="connsiteY1" fmla="*/ 500583 h 506933"/>
              <a:gd name="connsiteX2" fmla="*/ 106892 w 725240"/>
              <a:gd name="connsiteY2" fmla="*/ 500570 h 506933"/>
              <a:gd name="connsiteX3" fmla="*/ 6350 w 725240"/>
              <a:gd name="connsiteY3" fmla="*/ 420889 h 506933"/>
              <a:gd name="connsiteX4" fmla="*/ 6350 w 725240"/>
              <a:gd name="connsiteY4" fmla="*/ 86018 h 506933"/>
              <a:gd name="connsiteX5" fmla="*/ 106892 w 725240"/>
              <a:gd name="connsiteY5" fmla="*/ 6350 h 506933"/>
              <a:gd name="connsiteX6" fmla="*/ 618297 w 725240"/>
              <a:gd name="connsiteY6" fmla="*/ 6350 h 506933"/>
              <a:gd name="connsiteX7" fmla="*/ 718890 w 725240"/>
              <a:gd name="connsiteY7" fmla="*/ 86018 h 506933"/>
              <a:gd name="connsiteX8" fmla="*/ 718890 w 725240"/>
              <a:gd name="connsiteY8" fmla="*/ 420889 h 5069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25240" h="506933">
                <a:moveTo>
                  <a:pt x="718890" y="420889"/>
                </a:moveTo>
                <a:cubicBezTo>
                  <a:pt x="718890" y="464861"/>
                  <a:pt x="673846" y="500583"/>
                  <a:pt x="618297" y="500583"/>
                </a:cubicBezTo>
                <a:lnTo>
                  <a:pt x="106892" y="500570"/>
                </a:lnTo>
                <a:cubicBezTo>
                  <a:pt x="51369" y="500570"/>
                  <a:pt x="6350" y="464861"/>
                  <a:pt x="6350" y="420889"/>
                </a:cubicBezTo>
                <a:lnTo>
                  <a:pt x="6350" y="86018"/>
                </a:lnTo>
                <a:cubicBezTo>
                  <a:pt x="6350" y="42007"/>
                  <a:pt x="51369" y="6350"/>
                  <a:pt x="106892" y="6350"/>
                </a:cubicBezTo>
                <a:lnTo>
                  <a:pt x="618297" y="6350"/>
                </a:lnTo>
                <a:cubicBezTo>
                  <a:pt x="673846" y="6350"/>
                  <a:pt x="718890" y="42007"/>
                  <a:pt x="718890" y="86018"/>
                </a:cubicBezTo>
                <a:lnTo>
                  <a:pt x="718890" y="42088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3"/>
          <p:cNvSpPr/>
          <p:nvPr/>
        </p:nvSpPr>
        <p:spPr>
          <a:xfrm>
            <a:off x="6241594" y="1816685"/>
            <a:ext cx="712528" cy="494233"/>
          </a:xfrm>
          <a:custGeom>
            <a:avLst/>
            <a:gdLst>
              <a:gd name="connsiteX0" fmla="*/ 712528 w 712528"/>
              <a:gd name="connsiteY0" fmla="*/ 414526 h 494233"/>
              <a:gd name="connsiteX1" fmla="*/ 611947 w 712528"/>
              <a:gd name="connsiteY1" fmla="*/ 494233 h 494233"/>
              <a:gd name="connsiteX2" fmla="*/ 100542 w 712528"/>
              <a:gd name="connsiteY2" fmla="*/ 494220 h 494233"/>
              <a:gd name="connsiteX3" fmla="*/ 0 w 712528"/>
              <a:gd name="connsiteY3" fmla="*/ 414526 h 494233"/>
              <a:gd name="connsiteX4" fmla="*/ 0 w 712528"/>
              <a:gd name="connsiteY4" fmla="*/ 79655 h 494233"/>
              <a:gd name="connsiteX5" fmla="*/ 100542 w 712528"/>
              <a:gd name="connsiteY5" fmla="*/ 0 h 494233"/>
              <a:gd name="connsiteX6" fmla="*/ 611947 w 712528"/>
              <a:gd name="connsiteY6" fmla="*/ 0 h 494233"/>
              <a:gd name="connsiteX7" fmla="*/ 712528 w 712528"/>
              <a:gd name="connsiteY7" fmla="*/ 79668 h 494233"/>
              <a:gd name="connsiteX8" fmla="*/ 712528 w 712528"/>
              <a:gd name="connsiteY8" fmla="*/ 414526 h 4942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12528" h="494233">
                <a:moveTo>
                  <a:pt x="712528" y="414526"/>
                </a:moveTo>
                <a:cubicBezTo>
                  <a:pt x="712528" y="458511"/>
                  <a:pt x="667483" y="494233"/>
                  <a:pt x="611947" y="494233"/>
                </a:cubicBezTo>
                <a:lnTo>
                  <a:pt x="100542" y="494220"/>
                </a:lnTo>
                <a:cubicBezTo>
                  <a:pt x="45006" y="494220"/>
                  <a:pt x="0" y="458511"/>
                  <a:pt x="0" y="414526"/>
                </a:cubicBezTo>
                <a:lnTo>
                  <a:pt x="0" y="79655"/>
                </a:lnTo>
                <a:cubicBezTo>
                  <a:pt x="0" y="35645"/>
                  <a:pt x="45006" y="0"/>
                  <a:pt x="100542" y="0"/>
                </a:cubicBezTo>
                <a:lnTo>
                  <a:pt x="611947" y="0"/>
                </a:lnTo>
                <a:cubicBezTo>
                  <a:pt x="667483" y="0"/>
                  <a:pt x="712528" y="35645"/>
                  <a:pt x="712528" y="79668"/>
                </a:cubicBezTo>
                <a:lnTo>
                  <a:pt x="712528" y="414526"/>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3"/>
          <p:cNvSpPr/>
          <p:nvPr/>
        </p:nvSpPr>
        <p:spPr>
          <a:xfrm>
            <a:off x="6235244" y="1810335"/>
            <a:ext cx="725228" cy="506933"/>
          </a:xfrm>
          <a:custGeom>
            <a:avLst/>
            <a:gdLst>
              <a:gd name="connsiteX0" fmla="*/ 718878 w 725228"/>
              <a:gd name="connsiteY0" fmla="*/ 420876 h 506933"/>
              <a:gd name="connsiteX1" fmla="*/ 618297 w 725228"/>
              <a:gd name="connsiteY1" fmla="*/ 500583 h 506933"/>
              <a:gd name="connsiteX2" fmla="*/ 106892 w 725228"/>
              <a:gd name="connsiteY2" fmla="*/ 500570 h 506933"/>
              <a:gd name="connsiteX3" fmla="*/ 6350 w 725228"/>
              <a:gd name="connsiteY3" fmla="*/ 420876 h 506933"/>
              <a:gd name="connsiteX4" fmla="*/ 6350 w 725228"/>
              <a:gd name="connsiteY4" fmla="*/ 86005 h 506933"/>
              <a:gd name="connsiteX5" fmla="*/ 106892 w 725228"/>
              <a:gd name="connsiteY5" fmla="*/ 6350 h 506933"/>
              <a:gd name="connsiteX6" fmla="*/ 618297 w 725228"/>
              <a:gd name="connsiteY6" fmla="*/ 6350 h 506933"/>
              <a:gd name="connsiteX7" fmla="*/ 718878 w 725228"/>
              <a:gd name="connsiteY7" fmla="*/ 86018 h 506933"/>
              <a:gd name="connsiteX8" fmla="*/ 718878 w 725228"/>
              <a:gd name="connsiteY8" fmla="*/ 420876 h 5069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25228" h="506933">
                <a:moveTo>
                  <a:pt x="718878" y="420876"/>
                </a:moveTo>
                <a:cubicBezTo>
                  <a:pt x="718878" y="464861"/>
                  <a:pt x="673833" y="500583"/>
                  <a:pt x="618297" y="500583"/>
                </a:cubicBezTo>
                <a:lnTo>
                  <a:pt x="106892" y="500570"/>
                </a:lnTo>
                <a:cubicBezTo>
                  <a:pt x="51356" y="500570"/>
                  <a:pt x="6350" y="464861"/>
                  <a:pt x="6350" y="420876"/>
                </a:cubicBezTo>
                <a:lnTo>
                  <a:pt x="6350" y="86005"/>
                </a:lnTo>
                <a:cubicBezTo>
                  <a:pt x="6350" y="41995"/>
                  <a:pt x="51356" y="6350"/>
                  <a:pt x="106892" y="6350"/>
                </a:cubicBezTo>
                <a:lnTo>
                  <a:pt x="618297" y="6350"/>
                </a:lnTo>
                <a:cubicBezTo>
                  <a:pt x="673833" y="6350"/>
                  <a:pt x="718878" y="41995"/>
                  <a:pt x="718878" y="86018"/>
                </a:cubicBezTo>
                <a:lnTo>
                  <a:pt x="718878" y="420876"/>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3"/>
          <p:cNvSpPr/>
          <p:nvPr/>
        </p:nvSpPr>
        <p:spPr>
          <a:xfrm>
            <a:off x="6241594" y="1352067"/>
            <a:ext cx="609603" cy="102339"/>
          </a:xfrm>
          <a:custGeom>
            <a:avLst/>
            <a:gdLst>
              <a:gd name="connsiteX0" fmla="*/ 609603 w 609603"/>
              <a:gd name="connsiteY0" fmla="*/ 0 h 102339"/>
              <a:gd name="connsiteX1" fmla="*/ 0 w 609603"/>
              <a:gd name="connsiteY1" fmla="*/ 0 h 102339"/>
              <a:gd name="connsiteX2" fmla="*/ 0 w 609603"/>
              <a:gd name="connsiteY2" fmla="*/ 102314 h 102339"/>
              <a:gd name="connsiteX3" fmla="*/ 609603 w 609603"/>
              <a:gd name="connsiteY3" fmla="*/ 102339 h 102339"/>
              <a:gd name="connsiteX4" fmla="*/ 609603 w 609603"/>
              <a:gd name="connsiteY4" fmla="*/ 0 h 1023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03" h="102339">
                <a:moveTo>
                  <a:pt x="609603" y="0"/>
                </a:moveTo>
                <a:lnTo>
                  <a:pt x="0" y="0"/>
                </a:lnTo>
                <a:lnTo>
                  <a:pt x="0" y="102314"/>
                </a:lnTo>
                <a:lnTo>
                  <a:pt x="609603" y="102339"/>
                </a:lnTo>
                <a:lnTo>
                  <a:pt x="609603"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3"/>
          <p:cNvSpPr/>
          <p:nvPr/>
        </p:nvSpPr>
        <p:spPr>
          <a:xfrm>
            <a:off x="6241594" y="1503191"/>
            <a:ext cx="691672" cy="102327"/>
          </a:xfrm>
          <a:custGeom>
            <a:avLst/>
            <a:gdLst>
              <a:gd name="connsiteX0" fmla="*/ 609603 w 691672"/>
              <a:gd name="connsiteY0" fmla="*/ 84339 h 102327"/>
              <a:gd name="connsiteX1" fmla="*/ 609603 w 691672"/>
              <a:gd name="connsiteY1" fmla="*/ 12 h 102327"/>
              <a:gd name="connsiteX2" fmla="*/ 0 w 691672"/>
              <a:gd name="connsiteY2" fmla="*/ 0 h 102327"/>
              <a:gd name="connsiteX3" fmla="*/ 0 w 691672"/>
              <a:gd name="connsiteY3" fmla="*/ 102327 h 102327"/>
              <a:gd name="connsiteX4" fmla="*/ 691672 w 691672"/>
              <a:gd name="connsiteY4" fmla="*/ 102276 h 102327"/>
              <a:gd name="connsiteX5" fmla="*/ 609603 w 691672"/>
              <a:gd name="connsiteY5" fmla="*/ 84339 h 1023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691672" h="102327">
                <a:moveTo>
                  <a:pt x="609603" y="84339"/>
                </a:moveTo>
                <a:lnTo>
                  <a:pt x="609603" y="12"/>
                </a:lnTo>
                <a:lnTo>
                  <a:pt x="0" y="0"/>
                </a:lnTo>
                <a:lnTo>
                  <a:pt x="0" y="102327"/>
                </a:lnTo>
                <a:lnTo>
                  <a:pt x="691672" y="102276"/>
                </a:lnTo>
                <a:lnTo>
                  <a:pt x="609603" y="84339"/>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3"/>
          <p:cNvSpPr/>
          <p:nvPr/>
        </p:nvSpPr>
        <p:spPr>
          <a:xfrm>
            <a:off x="5476666" y="1328627"/>
            <a:ext cx="597680" cy="102352"/>
          </a:xfrm>
          <a:custGeom>
            <a:avLst/>
            <a:gdLst>
              <a:gd name="connsiteX0" fmla="*/ 0 w 597680"/>
              <a:gd name="connsiteY0" fmla="*/ 0 h 102352"/>
              <a:gd name="connsiteX1" fmla="*/ 0 w 597680"/>
              <a:gd name="connsiteY1" fmla="*/ 102352 h 102352"/>
              <a:gd name="connsiteX2" fmla="*/ 597680 w 597680"/>
              <a:gd name="connsiteY2" fmla="*/ 102352 h 102352"/>
              <a:gd name="connsiteX3" fmla="*/ 597680 w 597680"/>
              <a:gd name="connsiteY3" fmla="*/ 12 h 102352"/>
              <a:gd name="connsiteX4" fmla="*/ 0 w 597680"/>
              <a:gd name="connsiteY4" fmla="*/ 0 h 1023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97680" h="102352">
                <a:moveTo>
                  <a:pt x="0" y="0"/>
                </a:moveTo>
                <a:lnTo>
                  <a:pt x="0" y="102352"/>
                </a:lnTo>
                <a:lnTo>
                  <a:pt x="597680" y="102352"/>
                </a:lnTo>
                <a:lnTo>
                  <a:pt x="597680" y="12"/>
                </a:lnTo>
                <a:lnTo>
                  <a:pt x="0"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3"/>
          <p:cNvSpPr/>
          <p:nvPr/>
        </p:nvSpPr>
        <p:spPr>
          <a:xfrm>
            <a:off x="5476666" y="1477768"/>
            <a:ext cx="597680" cy="102327"/>
          </a:xfrm>
          <a:custGeom>
            <a:avLst/>
            <a:gdLst>
              <a:gd name="connsiteX0" fmla="*/ 0 w 597680"/>
              <a:gd name="connsiteY0" fmla="*/ 102327 h 102327"/>
              <a:gd name="connsiteX1" fmla="*/ 597680 w 597680"/>
              <a:gd name="connsiteY1" fmla="*/ 102327 h 102327"/>
              <a:gd name="connsiteX2" fmla="*/ 597680 w 597680"/>
              <a:gd name="connsiteY2" fmla="*/ 0 h 102327"/>
              <a:gd name="connsiteX3" fmla="*/ 0 w 597680"/>
              <a:gd name="connsiteY3" fmla="*/ 0 h 102327"/>
              <a:gd name="connsiteX4" fmla="*/ 0 w 597680"/>
              <a:gd name="connsiteY4" fmla="*/ 102327 h 1023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97680" h="102327">
                <a:moveTo>
                  <a:pt x="0" y="102327"/>
                </a:moveTo>
                <a:lnTo>
                  <a:pt x="597680" y="102327"/>
                </a:lnTo>
                <a:lnTo>
                  <a:pt x="597680" y="0"/>
                </a:lnTo>
                <a:lnTo>
                  <a:pt x="0" y="0"/>
                </a:lnTo>
                <a:lnTo>
                  <a:pt x="0" y="10232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3"/>
          <p:cNvSpPr/>
          <p:nvPr/>
        </p:nvSpPr>
        <p:spPr>
          <a:xfrm>
            <a:off x="5873747" y="1291646"/>
            <a:ext cx="81067" cy="42436"/>
          </a:xfrm>
          <a:custGeom>
            <a:avLst/>
            <a:gdLst>
              <a:gd name="connsiteX0" fmla="*/ 81067 w 81067"/>
              <a:gd name="connsiteY0" fmla="*/ 21237 h 42436"/>
              <a:gd name="connsiteX1" fmla="*/ 40533 w 81067"/>
              <a:gd name="connsiteY1" fmla="*/ 42436 h 42436"/>
              <a:gd name="connsiteX2" fmla="*/ 0 w 81067"/>
              <a:gd name="connsiteY2" fmla="*/ 21237 h 42436"/>
              <a:gd name="connsiteX3" fmla="*/ 40533 w 81067"/>
              <a:gd name="connsiteY3" fmla="*/ 0 h 42436"/>
              <a:gd name="connsiteX4" fmla="*/ 81067 w 81067"/>
              <a:gd name="connsiteY4" fmla="*/ 21237 h 4243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067" h="42436">
                <a:moveTo>
                  <a:pt x="81067" y="21237"/>
                </a:moveTo>
                <a:cubicBezTo>
                  <a:pt x="81067" y="32953"/>
                  <a:pt x="62935" y="42436"/>
                  <a:pt x="40533" y="42436"/>
                </a:cubicBezTo>
                <a:cubicBezTo>
                  <a:pt x="18157" y="42436"/>
                  <a:pt x="0" y="32953"/>
                  <a:pt x="0" y="21237"/>
                </a:cubicBezTo>
                <a:cubicBezTo>
                  <a:pt x="0" y="9482"/>
                  <a:pt x="18157" y="0"/>
                  <a:pt x="40533" y="0"/>
                </a:cubicBezTo>
                <a:cubicBezTo>
                  <a:pt x="62935" y="0"/>
                  <a:pt x="81067" y="9482"/>
                  <a:pt x="81067" y="21237"/>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3"/>
          <p:cNvSpPr/>
          <p:nvPr/>
        </p:nvSpPr>
        <p:spPr>
          <a:xfrm>
            <a:off x="5696530" y="1573542"/>
            <a:ext cx="81054" cy="42474"/>
          </a:xfrm>
          <a:custGeom>
            <a:avLst/>
            <a:gdLst>
              <a:gd name="connsiteX0" fmla="*/ 81054 w 81054"/>
              <a:gd name="connsiteY0" fmla="*/ 21275 h 42474"/>
              <a:gd name="connsiteX1" fmla="*/ 40521 w 81054"/>
              <a:gd name="connsiteY1" fmla="*/ 42474 h 42474"/>
              <a:gd name="connsiteX2" fmla="*/ 0 w 81054"/>
              <a:gd name="connsiteY2" fmla="*/ 21275 h 42474"/>
              <a:gd name="connsiteX3" fmla="*/ 40521 w 81054"/>
              <a:gd name="connsiteY3" fmla="*/ 0 h 42474"/>
              <a:gd name="connsiteX4" fmla="*/ 81054 w 81054"/>
              <a:gd name="connsiteY4" fmla="*/ 21275 h 424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054" h="42474">
                <a:moveTo>
                  <a:pt x="81054" y="21275"/>
                </a:moveTo>
                <a:cubicBezTo>
                  <a:pt x="81054" y="32979"/>
                  <a:pt x="62897" y="42474"/>
                  <a:pt x="40521" y="42474"/>
                </a:cubicBezTo>
                <a:cubicBezTo>
                  <a:pt x="18131" y="42474"/>
                  <a:pt x="0" y="32979"/>
                  <a:pt x="0" y="21275"/>
                </a:cubicBezTo>
                <a:cubicBezTo>
                  <a:pt x="0" y="9520"/>
                  <a:pt x="18131" y="0"/>
                  <a:pt x="40521" y="0"/>
                </a:cubicBezTo>
                <a:cubicBezTo>
                  <a:pt x="62897" y="0"/>
                  <a:pt x="81054" y="9520"/>
                  <a:pt x="81054" y="21275"/>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
          <p:cNvSpPr/>
          <p:nvPr/>
        </p:nvSpPr>
        <p:spPr>
          <a:xfrm>
            <a:off x="6241590" y="1902713"/>
            <a:ext cx="505969" cy="86523"/>
          </a:xfrm>
          <a:custGeom>
            <a:avLst/>
            <a:gdLst>
              <a:gd name="connsiteX0" fmla="*/ 0 w 505969"/>
              <a:gd name="connsiteY0" fmla="*/ 0 h 86523"/>
              <a:gd name="connsiteX1" fmla="*/ 0 w 505969"/>
              <a:gd name="connsiteY1" fmla="*/ 86523 h 86523"/>
              <a:gd name="connsiteX2" fmla="*/ 484137 w 505969"/>
              <a:gd name="connsiteY2" fmla="*/ 86523 h 86523"/>
              <a:gd name="connsiteX3" fmla="*/ 505969 w 505969"/>
              <a:gd name="connsiteY3" fmla="*/ 0 h 86523"/>
              <a:gd name="connsiteX4" fmla="*/ 0 w 505969"/>
              <a:gd name="connsiteY4" fmla="*/ 0 h 865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5969" h="86523">
                <a:moveTo>
                  <a:pt x="0" y="0"/>
                </a:moveTo>
                <a:lnTo>
                  <a:pt x="0" y="86523"/>
                </a:lnTo>
                <a:lnTo>
                  <a:pt x="484137" y="86523"/>
                </a:lnTo>
                <a:lnTo>
                  <a:pt x="505969" y="0"/>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Freeform 3"/>
          <p:cNvSpPr/>
          <p:nvPr/>
        </p:nvSpPr>
        <p:spPr>
          <a:xfrm>
            <a:off x="6241590" y="2018417"/>
            <a:ext cx="476737" cy="105983"/>
          </a:xfrm>
          <a:custGeom>
            <a:avLst/>
            <a:gdLst>
              <a:gd name="connsiteX0" fmla="*/ 0 w 476737"/>
              <a:gd name="connsiteY0" fmla="*/ 105983 h 105983"/>
              <a:gd name="connsiteX1" fmla="*/ 450027 w 476737"/>
              <a:gd name="connsiteY1" fmla="*/ 105983 h 105983"/>
              <a:gd name="connsiteX2" fmla="*/ 476737 w 476737"/>
              <a:gd name="connsiteY2" fmla="*/ 0 h 105983"/>
              <a:gd name="connsiteX3" fmla="*/ 0 w 476737"/>
              <a:gd name="connsiteY3" fmla="*/ 0 h 105983"/>
              <a:gd name="connsiteX4" fmla="*/ 0 w 476737"/>
              <a:gd name="connsiteY4" fmla="*/ 105983 h 10598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6737" h="105983">
                <a:moveTo>
                  <a:pt x="0" y="105983"/>
                </a:moveTo>
                <a:lnTo>
                  <a:pt x="450027" y="105983"/>
                </a:lnTo>
                <a:lnTo>
                  <a:pt x="476737" y="0"/>
                </a:lnTo>
                <a:lnTo>
                  <a:pt x="0" y="0"/>
                </a:lnTo>
                <a:lnTo>
                  <a:pt x="0" y="105983"/>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3"/>
          <p:cNvSpPr/>
          <p:nvPr/>
        </p:nvSpPr>
        <p:spPr>
          <a:xfrm>
            <a:off x="5434446" y="2071499"/>
            <a:ext cx="585149" cy="102327"/>
          </a:xfrm>
          <a:custGeom>
            <a:avLst/>
            <a:gdLst>
              <a:gd name="connsiteX0" fmla="*/ 0 w 585149"/>
              <a:gd name="connsiteY0" fmla="*/ 102327 h 102327"/>
              <a:gd name="connsiteX1" fmla="*/ 521883 w 585149"/>
              <a:gd name="connsiteY1" fmla="*/ 102327 h 102327"/>
              <a:gd name="connsiteX2" fmla="*/ 585149 w 585149"/>
              <a:gd name="connsiteY2" fmla="*/ 12 h 102327"/>
              <a:gd name="connsiteX3" fmla="*/ 0 w 585149"/>
              <a:gd name="connsiteY3" fmla="*/ 0 h 102327"/>
              <a:gd name="connsiteX4" fmla="*/ 0 w 585149"/>
              <a:gd name="connsiteY4" fmla="*/ 102327 h 1023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149" h="102327">
                <a:moveTo>
                  <a:pt x="0" y="102327"/>
                </a:moveTo>
                <a:lnTo>
                  <a:pt x="521883" y="102327"/>
                </a:lnTo>
                <a:lnTo>
                  <a:pt x="585149" y="12"/>
                </a:lnTo>
                <a:lnTo>
                  <a:pt x="0" y="0"/>
                </a:lnTo>
                <a:lnTo>
                  <a:pt x="0" y="10232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3"/>
          <p:cNvSpPr/>
          <p:nvPr/>
        </p:nvSpPr>
        <p:spPr>
          <a:xfrm>
            <a:off x="5434446" y="1920463"/>
            <a:ext cx="597680" cy="102314"/>
          </a:xfrm>
          <a:custGeom>
            <a:avLst/>
            <a:gdLst>
              <a:gd name="connsiteX0" fmla="*/ 0 w 597680"/>
              <a:gd name="connsiteY0" fmla="*/ 102314 h 102314"/>
              <a:gd name="connsiteX1" fmla="*/ 597680 w 597680"/>
              <a:gd name="connsiteY1" fmla="*/ 102314 h 102314"/>
              <a:gd name="connsiteX2" fmla="*/ 597680 w 597680"/>
              <a:gd name="connsiteY2" fmla="*/ 0 h 102314"/>
              <a:gd name="connsiteX3" fmla="*/ 0 w 597680"/>
              <a:gd name="connsiteY3" fmla="*/ 0 h 102314"/>
              <a:gd name="connsiteX4" fmla="*/ 0 w 597680"/>
              <a:gd name="connsiteY4" fmla="*/ 102314 h 1023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97680" h="102314">
                <a:moveTo>
                  <a:pt x="0" y="102314"/>
                </a:moveTo>
                <a:lnTo>
                  <a:pt x="597680" y="102314"/>
                </a:lnTo>
                <a:lnTo>
                  <a:pt x="597680" y="0"/>
                </a:lnTo>
                <a:lnTo>
                  <a:pt x="0" y="0"/>
                </a:lnTo>
                <a:lnTo>
                  <a:pt x="0" y="102314"/>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3"/>
          <p:cNvSpPr/>
          <p:nvPr/>
        </p:nvSpPr>
        <p:spPr>
          <a:xfrm>
            <a:off x="8638318" y="4175202"/>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7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4" y="58164"/>
                </a:cubicBezTo>
                <a:cubicBezTo>
                  <a:pt x="11733" y="55155"/>
                  <a:pt x="13899" y="52490"/>
                  <a:pt x="16497" y="50307"/>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3"/>
          <p:cNvSpPr/>
          <p:nvPr/>
        </p:nvSpPr>
        <p:spPr>
          <a:xfrm>
            <a:off x="8618257" y="4155262"/>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Freeform 3"/>
          <p:cNvSpPr/>
          <p:nvPr/>
        </p:nvSpPr>
        <p:spPr>
          <a:xfrm>
            <a:off x="8654839" y="4228769"/>
            <a:ext cx="34933" cy="47018"/>
          </a:xfrm>
          <a:custGeom>
            <a:avLst/>
            <a:gdLst>
              <a:gd name="connsiteX0" fmla="*/ 8451 w 34933"/>
              <a:gd name="connsiteY0" fmla="*/ 47018 h 47018"/>
              <a:gd name="connsiteX1" fmla="*/ 26482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2"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Freeform 3"/>
          <p:cNvSpPr/>
          <p:nvPr/>
        </p:nvSpPr>
        <p:spPr>
          <a:xfrm>
            <a:off x="8659533" y="4196593"/>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Picture 3"/>
          <p:cNvPicPr>
            <a:picLocks noChangeAspect="1" noChangeArrowheads="1"/>
          </p:cNvPicPr>
          <p:nvPr/>
        </p:nvPicPr>
        <p:blipFill>
          <a:blip r:embed="rId2"/>
          <a:srcRect/>
          <a:stretch>
            <a:fillRect/>
          </a:stretch>
        </p:blipFill>
        <p:spPr bwMode="auto">
          <a:xfrm>
            <a:off x="6868319" y="2771903"/>
            <a:ext cx="1803400" cy="1041400"/>
          </a:xfrm>
          <a:prstGeom prst="rect">
            <a:avLst/>
          </a:prstGeom>
          <a:noFill/>
        </p:spPr>
      </p:pic>
      <p:pic>
        <p:nvPicPr>
          <p:cNvPr id="75" name="Picture 3"/>
          <p:cNvPicPr>
            <a:picLocks noChangeAspect="1" noChangeArrowheads="1"/>
          </p:cNvPicPr>
          <p:nvPr/>
        </p:nvPicPr>
        <p:blipFill>
          <a:blip r:embed="rId3"/>
          <a:srcRect/>
          <a:stretch>
            <a:fillRect/>
          </a:stretch>
        </p:blipFill>
        <p:spPr bwMode="auto">
          <a:xfrm>
            <a:off x="6868319" y="3965703"/>
            <a:ext cx="1816100" cy="1041400"/>
          </a:xfrm>
          <a:prstGeom prst="rect">
            <a:avLst/>
          </a:prstGeom>
          <a:noFill/>
        </p:spPr>
      </p:pic>
      <p:sp>
        <p:nvSpPr>
          <p:cNvPr id="76" name="TextBox 75"/>
          <p:cNvSpPr txBox="1"/>
          <p:nvPr/>
        </p:nvSpPr>
        <p:spPr>
          <a:xfrm>
            <a:off x="5293519" y="739903"/>
            <a:ext cx="3424014" cy="860877"/>
          </a:xfrm>
          <a:prstGeom prst="rect">
            <a:avLst/>
          </a:prstGeom>
          <a:noFill/>
        </p:spPr>
        <p:txBody>
          <a:bodyPr wrap="square" lIns="0" tIns="0" rIns="0" rtlCol="0">
            <a:spAutoFit/>
          </a:bodyPr>
          <a:lstStyle/>
          <a:p>
            <a:pPr lvl="0"/>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Se si riscontrano difetti come mostrato nelle immagini seguenti, rimuovere la fibra 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iniziare di nuovo la preparazione.</a:t>
            </a:r>
          </a:p>
          <a:p>
            <a:pPr>
              <a:lnSpc>
                <a:spcPts val="1000"/>
              </a:lnSpc>
            </a:pPr>
            <a:endParaRPr lang="en-US" altLang="zh-CN" sz="699" dirty="0">
              <a:solidFill>
                <a:srgbClr val="231F20"/>
              </a:solidFill>
              <a:latin typeface="Arial" pitchFamily="18" charset="0"/>
              <a:cs typeface="Arial" pitchFamily="18" charset="0"/>
            </a:endParaRPr>
          </a:p>
          <a:p>
            <a:pPr>
              <a:lnSpc>
                <a:spcPts val="1000"/>
              </a:lnSpc>
            </a:pPr>
            <a:endParaRPr lang="en-US" altLang="zh-CN" dirty="0"/>
          </a:p>
          <a:p>
            <a:pPr>
              <a:lnSpc>
                <a:spcPts val="1000"/>
              </a:lnSpc>
            </a:pPr>
            <a:endParaRPr lang="en-US" altLang="zh-CN" dirty="0"/>
          </a:p>
          <a:p>
            <a:pPr>
              <a:lnSpc>
                <a:spcPts val="1600"/>
              </a:lnSpc>
              <a:tabLst>
                <a:tab pos="1981200" algn="l"/>
              </a:tabLst>
            </a:pPr>
            <a:r>
              <a:rPr lang="en-US" altLang="zh-CN" dirty="0"/>
              <a:t>	</a:t>
            </a:r>
            <a:r>
              <a:rPr lang="it-IT" altLang="zh-CN" sz="699" dirty="0">
                <a:solidFill>
                  <a:srgbClr val="F58355"/>
                </a:solidFill>
                <a:latin typeface="Arial" pitchFamily="18" charset="0"/>
                <a:cs typeface="Arial" pitchFamily="18" charset="0"/>
              </a:rPr>
              <a:t>Nota:</a:t>
            </a:r>
            <a:r>
              <a:rPr lang="it-IT" altLang="zh-CN" sz="699" dirty="0">
                <a:latin typeface="Times New Roman" pitchFamily="18" charset="0"/>
                <a:cs typeface="Times New Roman" pitchFamily="18" charset="0"/>
              </a:rPr>
              <a:t> </a:t>
            </a:r>
            <a:r>
              <a:rPr lang="it-IT" altLang="zh-CN" sz="699" dirty="0">
                <a:solidFill>
                  <a:srgbClr val="F58355"/>
                </a:solidFill>
                <a:latin typeface="Arial" pitchFamily="18" charset="0"/>
                <a:cs typeface="Arial" pitchFamily="18" charset="0"/>
              </a:rPr>
              <a:t>le fibre vengono controllate</a:t>
            </a:r>
          </a:p>
        </p:txBody>
      </p:sp>
      <p:sp>
        <p:nvSpPr>
          <p:cNvPr id="77" name="TextBox 1"/>
          <p:cNvSpPr txBox="1"/>
          <p:nvPr/>
        </p:nvSpPr>
        <p:spPr>
          <a:xfrm>
            <a:off x="7274719" y="1519237"/>
            <a:ext cx="1857881" cy="476541"/>
          </a:xfrm>
          <a:prstGeom prst="rect">
            <a:avLst/>
          </a:prstGeom>
          <a:noFill/>
        </p:spPr>
        <p:txBody>
          <a:bodyPr wrap="none" lIns="0" tIns="0" rIns="0" rtlCol="0">
            <a:spAutoFit/>
          </a:bodyPr>
          <a:lstStyle/>
          <a:p>
            <a:r>
              <a:rPr lang="it-IT" sz="699" dirty="0">
                <a:solidFill>
                  <a:srgbClr val="F58355"/>
                </a:solidFill>
                <a:latin typeface="Arial" pitchFamily="18" charset="0"/>
                <a:cs typeface="Arial" pitchFamily="18" charset="0"/>
              </a:rPr>
              <a:t>automaticamente quando si preme il pulsante</a:t>
            </a:r>
            <a:br>
              <a:rPr lang="it-IT" sz="699" dirty="0">
                <a:solidFill>
                  <a:srgbClr val="F58355"/>
                </a:solidFill>
                <a:latin typeface="Arial" pitchFamily="18" charset="0"/>
                <a:cs typeface="Arial" pitchFamily="18" charset="0"/>
              </a:rPr>
            </a:br>
            <a:r>
              <a:rPr lang="it-IT" sz="699" dirty="0">
                <a:solidFill>
                  <a:srgbClr val="F58355"/>
                </a:solidFill>
                <a:latin typeface="Arial" pitchFamily="18" charset="0"/>
                <a:cs typeface="Arial" pitchFamily="18" charset="0"/>
              </a:rPr>
              <a:t>Giunzione. La giuntatrice mette a fuoco</a:t>
            </a:r>
            <a:br>
              <a:rPr lang="it-IT" sz="699" dirty="0">
                <a:solidFill>
                  <a:srgbClr val="F58355"/>
                </a:solidFill>
                <a:latin typeface="Arial" pitchFamily="18" charset="0"/>
                <a:cs typeface="Arial" pitchFamily="18" charset="0"/>
              </a:rPr>
            </a:br>
            <a:r>
              <a:rPr lang="it-IT" sz="699" dirty="0">
                <a:solidFill>
                  <a:srgbClr val="F58355"/>
                </a:solidFill>
                <a:latin typeface="Arial" pitchFamily="18" charset="0"/>
                <a:cs typeface="Arial" pitchFamily="18" charset="0"/>
              </a:rPr>
              <a:t>automaticamente le fibre e verifica la presenza</a:t>
            </a:r>
            <a:br>
              <a:rPr lang="it-IT" sz="699" dirty="0">
                <a:solidFill>
                  <a:srgbClr val="F58355"/>
                </a:solidFill>
                <a:latin typeface="Arial" pitchFamily="18" charset="0"/>
                <a:cs typeface="Arial" pitchFamily="18" charset="0"/>
              </a:rPr>
            </a:br>
            <a:r>
              <a:rPr lang="it-IT" sz="699" dirty="0">
                <a:solidFill>
                  <a:srgbClr val="F58355"/>
                </a:solidFill>
                <a:latin typeface="Arial" pitchFamily="18" charset="0"/>
                <a:cs typeface="Arial" pitchFamily="18" charset="0"/>
              </a:rPr>
              <a:t>di danni o particelle di polvere.</a:t>
            </a:r>
          </a:p>
        </p:txBody>
      </p:sp>
      <p:sp>
        <p:nvSpPr>
          <p:cNvPr id="78" name="TextBox 1"/>
          <p:cNvSpPr txBox="1"/>
          <p:nvPr/>
        </p:nvSpPr>
        <p:spPr>
          <a:xfrm>
            <a:off x="5293518" y="2606803"/>
            <a:ext cx="1557679" cy="460634"/>
          </a:xfrm>
          <a:prstGeom prst="rect">
            <a:avLst/>
          </a:prstGeom>
          <a:noFill/>
        </p:spPr>
        <p:txBody>
          <a:bodyPr wrap="square" lIns="0" tIns="0" rIns="0" rtlCol="0">
            <a:spAutoFit/>
          </a:bodyPr>
          <a:lstStyle/>
          <a:p>
            <a:pPr>
              <a:lnSpc>
                <a:spcPts val="900"/>
              </a:lnSpc>
              <a:tabLst/>
            </a:pPr>
            <a:r>
              <a:rPr lang="it-IT" altLang="zh-CN" sz="799" dirty="0">
                <a:solidFill>
                  <a:srgbClr val="F1592F"/>
                </a:solidFill>
                <a:latin typeface="Arial" pitchFamily="18" charset="0"/>
                <a:cs typeface="Arial" pitchFamily="18" charset="0"/>
              </a:rPr>
              <a:t>3.9</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Giunzione</a:t>
            </a:r>
          </a:p>
          <a:p>
            <a:pPr>
              <a:lnSpc>
                <a:spcPts val="1200"/>
              </a:lnSpc>
              <a:tabLst/>
            </a:pPr>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una modalità di</a:t>
            </a:r>
            <a:br>
              <a:rPr lang="it-IT" altLang="zh-CN" sz="699" dirty="0">
                <a:solidFill>
                  <a:srgbClr val="231F20"/>
                </a:solidFill>
                <a:latin typeface="Arial" pitchFamily="18" charset="0"/>
                <a:cs typeface="Arial" pitchFamily="18" charset="0"/>
              </a:rPr>
            </a:b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giunzione appropriata.</a:t>
            </a:r>
          </a:p>
        </p:txBody>
      </p:sp>
      <p:sp>
        <p:nvSpPr>
          <p:cNvPr id="79" name="TextBox 1"/>
          <p:cNvSpPr txBox="1"/>
          <p:nvPr/>
        </p:nvSpPr>
        <p:spPr>
          <a:xfrm>
            <a:off x="4988719" y="3957637"/>
            <a:ext cx="1631857" cy="2471959"/>
          </a:xfrm>
          <a:prstGeom prst="rect">
            <a:avLst/>
          </a:prstGeom>
          <a:noFill/>
        </p:spPr>
        <p:txBody>
          <a:bodyPr wrap="none" lIns="0" tIns="0" rIns="0" rtlCol="0">
            <a:spAutoFit/>
          </a:bodyPr>
          <a:lstStyle/>
          <a:p>
            <a:pPr>
              <a:lnSpc>
                <a:spcPts val="800"/>
              </a:lnSpc>
              <a:tabLst>
                <a:tab pos="25400" algn="l"/>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Iniziare l’operazione di giunzione</a:t>
            </a:r>
          </a:p>
          <a:p>
            <a:pPr>
              <a:lnSpc>
                <a:spcPts val="800"/>
              </a:lnSpc>
              <a:tabLst>
                <a:tab pos="25400" algn="l"/>
              </a:tabLst>
            </a:pPr>
            <a:r>
              <a:rPr lang="it-IT" altLang="zh-CN" sz="699" dirty="0">
                <a:solidFill>
                  <a:srgbClr val="231F20"/>
                </a:solidFill>
                <a:latin typeface="Arial" pitchFamily="18" charset="0"/>
                <a:cs typeface="Arial" pitchFamily="18" charset="0"/>
              </a:rPr>
              <a:t>premendo il pulsante.</a:t>
            </a:r>
          </a:p>
          <a:p>
            <a:pPr>
              <a:lnSpc>
                <a:spcPts val="1000"/>
              </a:lnSpc>
            </a:pPr>
            <a:endParaRPr lang="it-IT"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r>
              <a:rPr lang="en-US" altLang="zh-CN" sz="699" dirty="0">
                <a:solidFill>
                  <a:srgbClr val="6C6D70"/>
                </a:solidFill>
                <a:latin typeface="Arial" pitchFamily="18" charset="0"/>
                <a:cs typeface="Arial" pitchFamily="18" charset="0"/>
              </a:rPr>
              <a:t>Nota:</a:t>
            </a:r>
            <a:r>
              <a:rPr lang="en-US" altLang="zh-CN" sz="699" dirty="0">
                <a:latin typeface="Times New Roman" pitchFamily="18" charset="0"/>
                <a:cs typeface="Times New Roman" pitchFamily="18" charset="0"/>
              </a:rPr>
              <a:t> </a:t>
            </a:r>
            <a:r>
              <a:rPr lang="it-IT" sz="699" dirty="0">
                <a:solidFill>
                  <a:srgbClr val="6C6D70"/>
                </a:solidFill>
                <a:latin typeface="Arial" pitchFamily="18" charset="0"/>
                <a:cs typeface="Arial" pitchFamily="18" charset="0"/>
              </a:rPr>
              <a:t>se la giuntatrice è impostata sulla</a:t>
            </a:r>
          </a:p>
          <a:p>
            <a:r>
              <a:rPr lang="it-IT" sz="699" dirty="0">
                <a:solidFill>
                  <a:srgbClr val="6C6D70"/>
                </a:solidFill>
                <a:latin typeface="Arial" pitchFamily="18" charset="0"/>
                <a:cs typeface="Arial" pitchFamily="18" charset="0"/>
              </a:rPr>
              <a:t>"Modalità automatica", verrà avviata</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automaticamente la giunzione una volta </a:t>
            </a:r>
          </a:p>
          <a:p>
            <a:r>
              <a:rPr lang="it-IT" sz="699" dirty="0">
                <a:solidFill>
                  <a:srgbClr val="6C6D70"/>
                </a:solidFill>
                <a:latin typeface="Arial" pitchFamily="18" charset="0"/>
                <a:cs typeface="Arial" pitchFamily="18" charset="0"/>
              </a:rPr>
              <a:t>chiusa la protezione di sicurezza.</a:t>
            </a:r>
          </a:p>
          <a:p>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800"/>
              </a:lnSpc>
              <a:tabLst>
                <a:tab pos="25400" algn="l"/>
              </a:tabLst>
            </a:pPr>
            <a:r>
              <a:rPr lang="en-US" altLang="zh-CN" sz="699" dirty="0">
                <a:solidFill>
                  <a:srgbClr val="030303"/>
                </a:solidFill>
                <a:latin typeface="Arial Black" pitchFamily="18" charset="0"/>
                <a:cs typeface="Arial Black" pitchFamily="18" charset="0"/>
              </a:rPr>
              <a:t>18</a:t>
            </a:r>
          </a:p>
        </p:txBody>
      </p:sp>
      <p:sp>
        <p:nvSpPr>
          <p:cNvPr id="80" name="TextBox 1"/>
          <p:cNvSpPr txBox="1"/>
          <p:nvPr/>
        </p:nvSpPr>
        <p:spPr>
          <a:xfrm>
            <a:off x="5522119" y="1654303"/>
            <a:ext cx="498534" cy="647421"/>
          </a:xfrm>
          <a:prstGeom prst="rect">
            <a:avLst/>
          </a:prstGeom>
          <a:noFill/>
        </p:spPr>
        <p:txBody>
          <a:bodyPr wrap="none" lIns="0" tIns="0" rIns="0" rtlCol="0">
            <a:spAutoFit/>
          </a:bodyPr>
          <a:lstStyle/>
          <a:p>
            <a:pPr>
              <a:lnSpc>
                <a:spcPts val="600"/>
              </a:lnSpc>
              <a:tabLst>
                <a:tab pos="165100" algn="l"/>
              </a:tabLst>
            </a:pPr>
            <a:r>
              <a:rPr lang="it-IT" altLang="zh-CN" sz="499" dirty="0">
                <a:solidFill>
                  <a:srgbClr val="231F20"/>
                </a:solidFill>
                <a:latin typeface="Arial" pitchFamily="18" charset="0"/>
                <a:cs typeface="Arial" pitchFamily="18" charset="0"/>
              </a:rPr>
              <a:t>polvere sulla fibra</a:t>
            </a:r>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300"/>
              </a:lnSpc>
              <a:tabLst>
                <a:tab pos="165100" algn="l"/>
              </a:tabLst>
            </a:pPr>
            <a:r>
              <a:rPr lang="it-IT" altLang="zh-CN" sz="499" dirty="0">
                <a:solidFill>
                  <a:srgbClr val="231F20"/>
                </a:solidFill>
                <a:latin typeface="Arial" pitchFamily="18" charset="0"/>
                <a:cs typeface="Arial" pitchFamily="18" charset="0"/>
              </a:rPr>
              <a:t>scheggiatura</a:t>
            </a:r>
          </a:p>
        </p:txBody>
      </p:sp>
      <p:sp>
        <p:nvSpPr>
          <p:cNvPr id="81" name="TextBox 1"/>
          <p:cNvSpPr txBox="1"/>
          <p:nvPr/>
        </p:nvSpPr>
        <p:spPr>
          <a:xfrm>
            <a:off x="6284119" y="1654303"/>
            <a:ext cx="617157" cy="647741"/>
          </a:xfrm>
          <a:prstGeom prst="rect">
            <a:avLst/>
          </a:prstGeom>
          <a:noFill/>
        </p:spPr>
        <p:txBody>
          <a:bodyPr wrap="none" lIns="0" tIns="0" rIns="0" rtlCol="0">
            <a:spAutoFit/>
          </a:bodyPr>
          <a:lstStyle/>
          <a:p>
            <a:pPr>
              <a:lnSpc>
                <a:spcPts val="600"/>
              </a:lnSpc>
              <a:tabLst>
                <a:tab pos="228600" algn="l"/>
              </a:tabLst>
            </a:pPr>
            <a:r>
              <a:rPr lang="en-US" altLang="zh-CN" sz="499" dirty="0">
                <a:solidFill>
                  <a:srgbClr val="231F20"/>
                </a:solidFill>
                <a:latin typeface="Arial" pitchFamily="18" charset="0"/>
                <a:cs typeface="Arial" pitchFamily="18" charset="0"/>
              </a:rPr>
              <a:t>    </a:t>
            </a:r>
            <a:r>
              <a:rPr lang="it-IT" altLang="zh-CN" sz="499" dirty="0">
                <a:solidFill>
                  <a:srgbClr val="231F20"/>
                </a:solidFill>
                <a:latin typeface="Arial" pitchFamily="18" charset="0"/>
                <a:cs typeface="Arial" pitchFamily="18" charset="0"/>
              </a:rPr>
              <a:t>protuberanza</a:t>
            </a:r>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300"/>
              </a:lnSpc>
              <a:tabLst>
                <a:tab pos="228600" algn="l"/>
              </a:tabLst>
            </a:pPr>
            <a:r>
              <a:rPr lang="it-IT" altLang="zh-CN" sz="499" dirty="0">
                <a:solidFill>
                  <a:srgbClr val="231F20"/>
                </a:solidFill>
                <a:latin typeface="Arial" pitchFamily="18" charset="0"/>
                <a:cs typeface="Arial" pitchFamily="18" charset="0"/>
              </a:rPr>
              <a:t>ampio</a:t>
            </a:r>
            <a:r>
              <a:rPr lang="it-IT" altLang="zh-CN" sz="499" dirty="0">
                <a:latin typeface="Times New Roman" pitchFamily="18" charset="0"/>
                <a:cs typeface="Times New Roman" pitchFamily="18" charset="0"/>
              </a:rPr>
              <a:t> </a:t>
            </a:r>
            <a:r>
              <a:rPr lang="it-IT" altLang="zh-CN" sz="499" dirty="0">
                <a:solidFill>
                  <a:srgbClr val="231F20"/>
                </a:solidFill>
                <a:latin typeface="Arial" pitchFamily="18" charset="0"/>
                <a:cs typeface="Arial" pitchFamily="18" charset="0"/>
              </a:rPr>
              <a:t>angolo di taglio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12791" y="4424680"/>
            <a:ext cx="514686" cy="1085372"/>
          </a:xfrm>
          <a:custGeom>
            <a:avLst/>
            <a:gdLst>
              <a:gd name="connsiteX0" fmla="*/ 514686 w 514686"/>
              <a:gd name="connsiteY0" fmla="*/ 420213 h 1085372"/>
              <a:gd name="connsiteX1" fmla="*/ 0 w 514686"/>
              <a:gd name="connsiteY1" fmla="*/ 0 h 1085372"/>
              <a:gd name="connsiteX2" fmla="*/ 0 w 514686"/>
              <a:gd name="connsiteY2" fmla="*/ 665197 h 1085372"/>
              <a:gd name="connsiteX3" fmla="*/ 514686 w 514686"/>
              <a:gd name="connsiteY3" fmla="*/ 1085372 h 1085372"/>
              <a:gd name="connsiteX4" fmla="*/ 514686 w 514686"/>
              <a:gd name="connsiteY4" fmla="*/ 420213 h 10853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14686" h="1085372">
                <a:moveTo>
                  <a:pt x="514686" y="420213"/>
                </a:moveTo>
                <a:lnTo>
                  <a:pt x="0" y="0"/>
                </a:lnTo>
                <a:lnTo>
                  <a:pt x="0" y="665197"/>
                </a:lnTo>
                <a:lnTo>
                  <a:pt x="514686" y="1085372"/>
                </a:lnTo>
                <a:lnTo>
                  <a:pt x="514686" y="420213"/>
                </a:lnTo>
              </a:path>
            </a:pathLst>
          </a:custGeom>
          <a:solidFill>
            <a:srgbClr val="FAA6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 name="Freeform 3"/>
          <p:cNvSpPr/>
          <p:nvPr/>
        </p:nvSpPr>
        <p:spPr>
          <a:xfrm>
            <a:off x="1127493" y="4179727"/>
            <a:ext cx="514661" cy="1085385"/>
          </a:xfrm>
          <a:custGeom>
            <a:avLst/>
            <a:gdLst>
              <a:gd name="connsiteX0" fmla="*/ 514661 w 514661"/>
              <a:gd name="connsiteY0" fmla="*/ 420188 h 1085385"/>
              <a:gd name="connsiteX1" fmla="*/ 0 w 514661"/>
              <a:gd name="connsiteY1" fmla="*/ 0 h 1085385"/>
              <a:gd name="connsiteX2" fmla="*/ 0 w 514661"/>
              <a:gd name="connsiteY2" fmla="*/ 665172 h 1085385"/>
              <a:gd name="connsiteX3" fmla="*/ 514661 w 514661"/>
              <a:gd name="connsiteY3" fmla="*/ 1085385 h 1085385"/>
              <a:gd name="connsiteX4" fmla="*/ 514661 w 514661"/>
              <a:gd name="connsiteY4" fmla="*/ 420188 h 108538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14661" h="1085385">
                <a:moveTo>
                  <a:pt x="514661" y="420188"/>
                </a:moveTo>
                <a:lnTo>
                  <a:pt x="0" y="0"/>
                </a:lnTo>
                <a:lnTo>
                  <a:pt x="0" y="665172"/>
                </a:lnTo>
                <a:lnTo>
                  <a:pt x="514661" y="1085385"/>
                </a:lnTo>
                <a:lnTo>
                  <a:pt x="514661" y="420188"/>
                </a:lnTo>
              </a:path>
            </a:pathLst>
          </a:custGeom>
          <a:solidFill>
            <a:srgbClr val="F1592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 name="Freeform 3"/>
          <p:cNvSpPr/>
          <p:nvPr/>
        </p:nvSpPr>
        <p:spPr>
          <a:xfrm>
            <a:off x="1127493" y="4844898"/>
            <a:ext cx="514661" cy="1085347"/>
          </a:xfrm>
          <a:custGeom>
            <a:avLst/>
            <a:gdLst>
              <a:gd name="connsiteX0" fmla="*/ 514661 w 514661"/>
              <a:gd name="connsiteY0" fmla="*/ 420213 h 1085347"/>
              <a:gd name="connsiteX1" fmla="*/ 0 w 514661"/>
              <a:gd name="connsiteY1" fmla="*/ 0 h 1085347"/>
              <a:gd name="connsiteX2" fmla="*/ 0 w 514661"/>
              <a:gd name="connsiteY2" fmla="*/ 665159 h 1085347"/>
              <a:gd name="connsiteX3" fmla="*/ 514661 w 514661"/>
              <a:gd name="connsiteY3" fmla="*/ 1085347 h 1085347"/>
              <a:gd name="connsiteX4" fmla="*/ 514661 w 514661"/>
              <a:gd name="connsiteY4" fmla="*/ 420213 h 10853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14661" h="1085347">
                <a:moveTo>
                  <a:pt x="514661" y="420213"/>
                </a:moveTo>
                <a:lnTo>
                  <a:pt x="0" y="0"/>
                </a:lnTo>
                <a:lnTo>
                  <a:pt x="0" y="665159"/>
                </a:lnTo>
                <a:lnTo>
                  <a:pt x="514661" y="1085347"/>
                </a:lnTo>
                <a:lnTo>
                  <a:pt x="514661" y="420213"/>
                </a:lnTo>
              </a:path>
            </a:pathLst>
          </a:custGeom>
          <a:solidFill>
            <a:srgbClr val="F1592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 name="Freeform 3"/>
          <p:cNvSpPr/>
          <p:nvPr/>
        </p:nvSpPr>
        <p:spPr>
          <a:xfrm>
            <a:off x="3144307" y="5424128"/>
            <a:ext cx="197968" cy="173515"/>
          </a:xfrm>
          <a:custGeom>
            <a:avLst/>
            <a:gdLst>
              <a:gd name="connsiteX0" fmla="*/ 48060 w 197968"/>
              <a:gd name="connsiteY0" fmla="*/ 173515 h 173515"/>
              <a:gd name="connsiteX1" fmla="*/ 197968 w 197968"/>
              <a:gd name="connsiteY1" fmla="*/ 0 h 173515"/>
              <a:gd name="connsiteX2" fmla="*/ 97083 w 197968"/>
              <a:gd name="connsiteY2" fmla="*/ 0 h 173515"/>
              <a:gd name="connsiteX3" fmla="*/ 0 w 197968"/>
              <a:gd name="connsiteY3" fmla="*/ 111784 h 173515"/>
              <a:gd name="connsiteX4" fmla="*/ 48060 w 197968"/>
              <a:gd name="connsiteY4" fmla="*/ 173515 h 1735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7968" h="173515">
                <a:moveTo>
                  <a:pt x="48060" y="173515"/>
                </a:moveTo>
                <a:lnTo>
                  <a:pt x="197968" y="0"/>
                </a:lnTo>
                <a:lnTo>
                  <a:pt x="97083" y="0"/>
                </a:lnTo>
                <a:lnTo>
                  <a:pt x="0" y="111784"/>
                </a:lnTo>
                <a:lnTo>
                  <a:pt x="48060" y="173515"/>
                </a:lnTo>
              </a:path>
            </a:pathLst>
          </a:custGeom>
          <a:solidFill>
            <a:srgbClr val="F3793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Freeform 3"/>
          <p:cNvSpPr/>
          <p:nvPr/>
        </p:nvSpPr>
        <p:spPr>
          <a:xfrm>
            <a:off x="2844395" y="5446878"/>
            <a:ext cx="530423" cy="454500"/>
          </a:xfrm>
          <a:custGeom>
            <a:avLst/>
            <a:gdLst>
              <a:gd name="connsiteX0" fmla="*/ 174692 w 530423"/>
              <a:gd name="connsiteY0" fmla="*/ 0 h 454500"/>
              <a:gd name="connsiteX1" fmla="*/ 15281 w 530423"/>
              <a:gd name="connsiteY1" fmla="*/ 0 h 454500"/>
              <a:gd name="connsiteX2" fmla="*/ 195269 w 530423"/>
              <a:gd name="connsiteY2" fmla="*/ 229547 h 454500"/>
              <a:gd name="connsiteX3" fmla="*/ 0 w 530423"/>
              <a:gd name="connsiteY3" fmla="*/ 454500 h 454500"/>
              <a:gd name="connsiteX4" fmla="*/ 100910 w 530423"/>
              <a:gd name="connsiteY4" fmla="*/ 454500 h 454500"/>
              <a:gd name="connsiteX5" fmla="*/ 242493 w 530423"/>
              <a:gd name="connsiteY5" fmla="*/ 290720 h 454500"/>
              <a:gd name="connsiteX6" fmla="*/ 370442 w 530423"/>
              <a:gd name="connsiteY6" fmla="*/ 454500 h 454500"/>
              <a:gd name="connsiteX7" fmla="*/ 530423 w 530423"/>
              <a:gd name="connsiteY7" fmla="*/ 454500 h 454500"/>
              <a:gd name="connsiteX8" fmla="*/ 174692 w 530423"/>
              <a:gd name="connsiteY8" fmla="*/ 0 h 4545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30423" h="454500">
                <a:moveTo>
                  <a:pt x="174692" y="0"/>
                </a:moveTo>
                <a:lnTo>
                  <a:pt x="15281" y="0"/>
                </a:lnTo>
                <a:lnTo>
                  <a:pt x="195269" y="229547"/>
                </a:lnTo>
                <a:lnTo>
                  <a:pt x="0" y="454500"/>
                </a:lnTo>
                <a:lnTo>
                  <a:pt x="100910" y="454500"/>
                </a:lnTo>
                <a:lnTo>
                  <a:pt x="242493" y="290720"/>
                </a:lnTo>
                <a:lnTo>
                  <a:pt x="370442" y="454500"/>
                </a:lnTo>
                <a:lnTo>
                  <a:pt x="530423" y="454500"/>
                </a:lnTo>
                <a:lnTo>
                  <a:pt x="174692"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Freeform 3"/>
          <p:cNvSpPr/>
          <p:nvPr/>
        </p:nvSpPr>
        <p:spPr>
          <a:xfrm>
            <a:off x="1830775" y="4632991"/>
            <a:ext cx="398850" cy="579232"/>
          </a:xfrm>
          <a:custGeom>
            <a:avLst/>
            <a:gdLst>
              <a:gd name="connsiteX0" fmla="*/ 398850 w 398850"/>
              <a:gd name="connsiteY0" fmla="*/ 0 h 579232"/>
              <a:gd name="connsiteX1" fmla="*/ 398850 w 398850"/>
              <a:gd name="connsiteY1" fmla="*/ 37422 h 579232"/>
              <a:gd name="connsiteX2" fmla="*/ 102189 w 398850"/>
              <a:gd name="connsiteY2" fmla="*/ 37422 h 579232"/>
              <a:gd name="connsiteX3" fmla="*/ 102189 w 398850"/>
              <a:gd name="connsiteY3" fmla="*/ 244488 h 579232"/>
              <a:gd name="connsiteX4" fmla="*/ 316731 w 398850"/>
              <a:gd name="connsiteY4" fmla="*/ 244488 h 579232"/>
              <a:gd name="connsiteX5" fmla="*/ 316731 w 398850"/>
              <a:gd name="connsiteY5" fmla="*/ 281911 h 579232"/>
              <a:gd name="connsiteX6" fmla="*/ 102189 w 398850"/>
              <a:gd name="connsiteY6" fmla="*/ 281911 h 579232"/>
              <a:gd name="connsiteX7" fmla="*/ 102189 w 398850"/>
              <a:gd name="connsiteY7" fmla="*/ 579232 h 579232"/>
              <a:gd name="connsiteX8" fmla="*/ 0 w 398850"/>
              <a:gd name="connsiteY8" fmla="*/ 579232 h 579232"/>
              <a:gd name="connsiteX9" fmla="*/ 0 w 398850"/>
              <a:gd name="connsiteY9" fmla="*/ 0 h 579232"/>
              <a:gd name="connsiteX10" fmla="*/ 398850 w 398850"/>
              <a:gd name="connsiteY10" fmla="*/ 0 h 5792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398850" h="579232">
                <a:moveTo>
                  <a:pt x="398850" y="0"/>
                </a:moveTo>
                <a:lnTo>
                  <a:pt x="398850" y="37422"/>
                </a:lnTo>
                <a:lnTo>
                  <a:pt x="102189" y="37422"/>
                </a:lnTo>
                <a:lnTo>
                  <a:pt x="102189" y="244488"/>
                </a:lnTo>
                <a:lnTo>
                  <a:pt x="316731" y="244488"/>
                </a:lnTo>
                <a:lnTo>
                  <a:pt x="316731" y="281911"/>
                </a:lnTo>
                <a:lnTo>
                  <a:pt x="102189" y="281911"/>
                </a:lnTo>
                <a:lnTo>
                  <a:pt x="102189" y="579232"/>
                </a:lnTo>
                <a:lnTo>
                  <a:pt x="0" y="579232"/>
                </a:lnTo>
                <a:lnTo>
                  <a:pt x="0" y="0"/>
                </a:lnTo>
                <a:lnTo>
                  <a:pt x="398850"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 name="Freeform 3"/>
          <p:cNvSpPr/>
          <p:nvPr/>
        </p:nvSpPr>
        <p:spPr>
          <a:xfrm>
            <a:off x="2285161" y="4536947"/>
            <a:ext cx="107030" cy="88998"/>
          </a:xfrm>
          <a:custGeom>
            <a:avLst/>
            <a:gdLst>
              <a:gd name="connsiteX0" fmla="*/ 53255 w 107030"/>
              <a:gd name="connsiteY0" fmla="*/ 0 h 88998"/>
              <a:gd name="connsiteX1" fmla="*/ 74035 w 107030"/>
              <a:gd name="connsiteY1" fmla="*/ 3516 h 88998"/>
              <a:gd name="connsiteX2" fmla="*/ 91077 w 107030"/>
              <a:gd name="connsiteY2" fmla="*/ 13049 h 88998"/>
              <a:gd name="connsiteX3" fmla="*/ 102620 w 107030"/>
              <a:gd name="connsiteY3" fmla="*/ 27266 h 88998"/>
              <a:gd name="connsiteX4" fmla="*/ 107030 w 107030"/>
              <a:gd name="connsiteY4" fmla="*/ 44467 h 88998"/>
              <a:gd name="connsiteX5" fmla="*/ 102620 w 107030"/>
              <a:gd name="connsiteY5" fmla="*/ 61718 h 88998"/>
              <a:gd name="connsiteX6" fmla="*/ 91077 w 107030"/>
              <a:gd name="connsiteY6" fmla="*/ 75885 h 88998"/>
              <a:gd name="connsiteX7" fmla="*/ 74035 w 107030"/>
              <a:gd name="connsiteY7" fmla="*/ 85406 h 88998"/>
              <a:gd name="connsiteX8" fmla="*/ 53255 w 107030"/>
              <a:gd name="connsiteY8" fmla="*/ 88998 h 88998"/>
              <a:gd name="connsiteX9" fmla="*/ 32754 w 107030"/>
              <a:gd name="connsiteY9" fmla="*/ 85406 h 88998"/>
              <a:gd name="connsiteX10" fmla="*/ 15914 w 107030"/>
              <a:gd name="connsiteY10" fmla="*/ 75885 h 88998"/>
              <a:gd name="connsiteX11" fmla="*/ 4308 w 107030"/>
              <a:gd name="connsiteY11" fmla="*/ 61718 h 88998"/>
              <a:gd name="connsiteX12" fmla="*/ 0 w 107030"/>
              <a:gd name="connsiteY12" fmla="*/ 44467 h 88998"/>
              <a:gd name="connsiteX13" fmla="*/ 4308 w 107030"/>
              <a:gd name="connsiteY13" fmla="*/ 27266 h 88998"/>
              <a:gd name="connsiteX14" fmla="*/ 15914 w 107030"/>
              <a:gd name="connsiteY14" fmla="*/ 13049 h 88998"/>
              <a:gd name="connsiteX15" fmla="*/ 32754 w 107030"/>
              <a:gd name="connsiteY15" fmla="*/ 3516 h 88998"/>
              <a:gd name="connsiteX16" fmla="*/ 53255 w 107030"/>
              <a:gd name="connsiteY16" fmla="*/ 0 h 889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Lst>
            <a:rect l="l" t="t" r="r" b="b"/>
            <a:pathLst>
              <a:path w="107030" h="88998">
                <a:moveTo>
                  <a:pt x="53255" y="0"/>
                </a:moveTo>
                <a:cubicBezTo>
                  <a:pt x="60566" y="0"/>
                  <a:pt x="67433" y="1167"/>
                  <a:pt x="74035" y="3516"/>
                </a:cubicBezTo>
                <a:cubicBezTo>
                  <a:pt x="80674" y="5940"/>
                  <a:pt x="86287" y="9114"/>
                  <a:pt x="91077" y="13049"/>
                </a:cubicBezTo>
                <a:cubicBezTo>
                  <a:pt x="95854" y="17124"/>
                  <a:pt x="99757" y="21846"/>
                  <a:pt x="102620" y="27266"/>
                </a:cubicBezTo>
                <a:cubicBezTo>
                  <a:pt x="105585" y="32661"/>
                  <a:pt x="107030" y="38387"/>
                  <a:pt x="107030" y="44467"/>
                </a:cubicBezTo>
                <a:cubicBezTo>
                  <a:pt x="107030" y="50611"/>
                  <a:pt x="105585" y="56336"/>
                  <a:pt x="102620" y="61718"/>
                </a:cubicBezTo>
                <a:cubicBezTo>
                  <a:pt x="99757" y="67151"/>
                  <a:pt x="95854" y="71835"/>
                  <a:pt x="91077" y="75885"/>
                </a:cubicBezTo>
                <a:cubicBezTo>
                  <a:pt x="86287" y="79884"/>
                  <a:pt x="80674" y="83057"/>
                  <a:pt x="74035" y="85406"/>
                </a:cubicBezTo>
                <a:cubicBezTo>
                  <a:pt x="67433" y="87792"/>
                  <a:pt x="60566" y="88998"/>
                  <a:pt x="53255" y="88998"/>
                </a:cubicBezTo>
                <a:cubicBezTo>
                  <a:pt x="45982" y="88998"/>
                  <a:pt x="39140" y="87792"/>
                  <a:pt x="32754" y="85406"/>
                </a:cubicBezTo>
                <a:cubicBezTo>
                  <a:pt x="26329" y="83057"/>
                  <a:pt x="20792" y="79884"/>
                  <a:pt x="15914" y="75885"/>
                </a:cubicBezTo>
                <a:cubicBezTo>
                  <a:pt x="11162" y="71835"/>
                  <a:pt x="7197" y="67151"/>
                  <a:pt x="4308" y="61718"/>
                </a:cubicBezTo>
                <a:cubicBezTo>
                  <a:pt x="1406" y="56336"/>
                  <a:pt x="0" y="50611"/>
                  <a:pt x="0" y="44467"/>
                </a:cubicBezTo>
                <a:cubicBezTo>
                  <a:pt x="0" y="38387"/>
                  <a:pt x="1406" y="32661"/>
                  <a:pt x="4308" y="27266"/>
                </a:cubicBezTo>
                <a:cubicBezTo>
                  <a:pt x="7197" y="21846"/>
                  <a:pt x="11162" y="17124"/>
                  <a:pt x="15914" y="13049"/>
                </a:cubicBezTo>
                <a:cubicBezTo>
                  <a:pt x="20792" y="9114"/>
                  <a:pt x="26329" y="5940"/>
                  <a:pt x="32754" y="3516"/>
                </a:cubicBezTo>
                <a:cubicBezTo>
                  <a:pt x="39140" y="1167"/>
                  <a:pt x="45982" y="0"/>
                  <a:pt x="53255" y="0"/>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 name="Freeform 3"/>
          <p:cNvSpPr/>
          <p:nvPr/>
        </p:nvSpPr>
        <p:spPr>
          <a:xfrm>
            <a:off x="2293004" y="4756441"/>
            <a:ext cx="92623" cy="455782"/>
          </a:xfrm>
          <a:custGeom>
            <a:avLst/>
            <a:gdLst>
              <a:gd name="connsiteX0" fmla="*/ 0 w 92623"/>
              <a:gd name="connsiteY0" fmla="*/ 25413 h 455782"/>
              <a:gd name="connsiteX1" fmla="*/ 65520 w 92623"/>
              <a:gd name="connsiteY1" fmla="*/ 0 h 455782"/>
              <a:gd name="connsiteX2" fmla="*/ 92623 w 92623"/>
              <a:gd name="connsiteY2" fmla="*/ 0 h 455782"/>
              <a:gd name="connsiteX3" fmla="*/ 92623 w 92623"/>
              <a:gd name="connsiteY3" fmla="*/ 455782 h 455782"/>
              <a:gd name="connsiteX4" fmla="*/ 0 w 92623"/>
              <a:gd name="connsiteY4" fmla="*/ 455782 h 455782"/>
              <a:gd name="connsiteX5" fmla="*/ 0 w 92623"/>
              <a:gd name="connsiteY5" fmla="*/ 25413 h 4557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92623" h="455782">
                <a:moveTo>
                  <a:pt x="0" y="25413"/>
                </a:moveTo>
                <a:lnTo>
                  <a:pt x="65520" y="0"/>
                </a:lnTo>
                <a:lnTo>
                  <a:pt x="92623" y="0"/>
                </a:lnTo>
                <a:lnTo>
                  <a:pt x="92623" y="455782"/>
                </a:lnTo>
                <a:lnTo>
                  <a:pt x="0" y="455782"/>
                </a:lnTo>
                <a:lnTo>
                  <a:pt x="0" y="25413"/>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Freeform 3"/>
          <p:cNvSpPr/>
          <p:nvPr/>
        </p:nvSpPr>
        <p:spPr>
          <a:xfrm>
            <a:off x="3546029" y="4756438"/>
            <a:ext cx="299296" cy="455782"/>
          </a:xfrm>
          <a:custGeom>
            <a:avLst/>
            <a:gdLst>
              <a:gd name="connsiteX0" fmla="*/ 0 w 299296"/>
              <a:gd name="connsiteY0" fmla="*/ 9190 h 455782"/>
              <a:gd name="connsiteX1" fmla="*/ 92699 w 299296"/>
              <a:gd name="connsiteY1" fmla="*/ 9190 h 455782"/>
              <a:gd name="connsiteX2" fmla="*/ 92699 w 299296"/>
              <a:gd name="connsiteY2" fmla="*/ 93606 h 455782"/>
              <a:gd name="connsiteX3" fmla="*/ 121905 w 299296"/>
              <a:gd name="connsiteY3" fmla="*/ 57872 h 455782"/>
              <a:gd name="connsiteX4" fmla="*/ 154684 w 299296"/>
              <a:gd name="connsiteY4" fmla="*/ 27863 h 455782"/>
              <a:gd name="connsiteX5" fmla="*/ 189871 w 299296"/>
              <a:gd name="connsiteY5" fmla="*/ 7527 h 455782"/>
              <a:gd name="connsiteX6" fmla="*/ 226743 w 299296"/>
              <a:gd name="connsiteY6" fmla="*/ 0 h 455782"/>
              <a:gd name="connsiteX7" fmla="*/ 255151 w 299296"/>
              <a:gd name="connsiteY7" fmla="*/ 4430 h 455782"/>
              <a:gd name="connsiteX8" fmla="*/ 278161 w 299296"/>
              <a:gd name="connsiteY8" fmla="*/ 16057 h 455782"/>
              <a:gd name="connsiteX9" fmla="*/ 293645 w 299296"/>
              <a:gd name="connsiteY9" fmla="*/ 33080 h 455782"/>
              <a:gd name="connsiteX10" fmla="*/ 299296 w 299296"/>
              <a:gd name="connsiteY10" fmla="*/ 53657 h 455782"/>
              <a:gd name="connsiteX11" fmla="*/ 285105 w 299296"/>
              <a:gd name="connsiteY11" fmla="*/ 86345 h 455782"/>
              <a:gd name="connsiteX12" fmla="*/ 245597 w 299296"/>
              <a:gd name="connsiteY12" fmla="*/ 97363 h 455782"/>
              <a:gd name="connsiteX13" fmla="*/ 220471 w 299296"/>
              <a:gd name="connsiteY13" fmla="*/ 94253 h 455782"/>
              <a:gd name="connsiteX14" fmla="*/ 203378 w 299296"/>
              <a:gd name="connsiteY14" fmla="*/ 87208 h 455782"/>
              <a:gd name="connsiteX15" fmla="*/ 187856 w 299296"/>
              <a:gd name="connsiteY15" fmla="*/ 80099 h 455782"/>
              <a:gd name="connsiteX16" fmla="*/ 168255 w 299296"/>
              <a:gd name="connsiteY16" fmla="*/ 76989 h 455782"/>
              <a:gd name="connsiteX17" fmla="*/ 149642 w 299296"/>
              <a:gd name="connsiteY17" fmla="*/ 82169 h 455782"/>
              <a:gd name="connsiteX18" fmla="*/ 130876 w 299296"/>
              <a:gd name="connsiteY18" fmla="*/ 96703 h 455782"/>
              <a:gd name="connsiteX19" fmla="*/ 111895 w 299296"/>
              <a:gd name="connsiteY19" fmla="*/ 118766 h 455782"/>
              <a:gd name="connsiteX20" fmla="*/ 92699 w 299296"/>
              <a:gd name="connsiteY20" fmla="*/ 146451 h 455782"/>
              <a:gd name="connsiteX21" fmla="*/ 92699 w 299296"/>
              <a:gd name="connsiteY21" fmla="*/ 455782 h 455782"/>
              <a:gd name="connsiteX22" fmla="*/ 0 w 299296"/>
              <a:gd name="connsiteY22" fmla="*/ 455782 h 455782"/>
              <a:gd name="connsiteX23" fmla="*/ 0 w 299296"/>
              <a:gd name="connsiteY23" fmla="*/ 9190 h 4557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Lst>
            <a:rect l="l" t="t" r="r" b="b"/>
            <a:pathLst>
              <a:path w="299296" h="455782">
                <a:moveTo>
                  <a:pt x="0" y="9190"/>
                </a:moveTo>
                <a:lnTo>
                  <a:pt x="92699" y="9190"/>
                </a:lnTo>
                <a:lnTo>
                  <a:pt x="92699" y="93606"/>
                </a:lnTo>
                <a:cubicBezTo>
                  <a:pt x="101695" y="81140"/>
                  <a:pt x="111388" y="69258"/>
                  <a:pt x="121905" y="57872"/>
                </a:cubicBezTo>
                <a:cubicBezTo>
                  <a:pt x="132396" y="46511"/>
                  <a:pt x="143331" y="36533"/>
                  <a:pt x="154684" y="27863"/>
                </a:cubicBezTo>
                <a:cubicBezTo>
                  <a:pt x="166012" y="19345"/>
                  <a:pt x="177758" y="12541"/>
                  <a:pt x="189871" y="7527"/>
                </a:cubicBezTo>
                <a:cubicBezTo>
                  <a:pt x="201934" y="2526"/>
                  <a:pt x="214224" y="0"/>
                  <a:pt x="226743" y="0"/>
                </a:cubicBezTo>
                <a:cubicBezTo>
                  <a:pt x="236981" y="0"/>
                  <a:pt x="246446" y="1523"/>
                  <a:pt x="255151" y="4430"/>
                </a:cubicBezTo>
                <a:cubicBezTo>
                  <a:pt x="263944" y="7286"/>
                  <a:pt x="271522" y="11259"/>
                  <a:pt x="278161" y="16057"/>
                </a:cubicBezTo>
                <a:cubicBezTo>
                  <a:pt x="284686" y="20932"/>
                  <a:pt x="289843" y="26594"/>
                  <a:pt x="293645" y="33080"/>
                </a:cubicBezTo>
                <a:cubicBezTo>
                  <a:pt x="297383" y="39605"/>
                  <a:pt x="299296" y="46511"/>
                  <a:pt x="299296" y="53657"/>
                </a:cubicBezTo>
                <a:cubicBezTo>
                  <a:pt x="299296" y="68091"/>
                  <a:pt x="294532" y="78995"/>
                  <a:pt x="285105" y="86345"/>
                </a:cubicBezTo>
                <a:cubicBezTo>
                  <a:pt x="275627" y="93707"/>
                  <a:pt x="262424" y="97363"/>
                  <a:pt x="245597" y="97363"/>
                </a:cubicBezTo>
                <a:cubicBezTo>
                  <a:pt x="235106" y="97363"/>
                  <a:pt x="226679" y="96322"/>
                  <a:pt x="220471" y="94253"/>
                </a:cubicBezTo>
                <a:cubicBezTo>
                  <a:pt x="214224" y="92146"/>
                  <a:pt x="208459" y="89836"/>
                  <a:pt x="203378" y="87208"/>
                </a:cubicBezTo>
                <a:cubicBezTo>
                  <a:pt x="198297" y="84517"/>
                  <a:pt x="193115" y="82169"/>
                  <a:pt x="187856" y="80099"/>
                </a:cubicBezTo>
                <a:cubicBezTo>
                  <a:pt x="182636" y="77992"/>
                  <a:pt x="176072" y="76989"/>
                  <a:pt x="168255" y="76989"/>
                </a:cubicBezTo>
                <a:cubicBezTo>
                  <a:pt x="162135" y="76989"/>
                  <a:pt x="155901" y="78716"/>
                  <a:pt x="149642" y="82169"/>
                </a:cubicBezTo>
                <a:cubicBezTo>
                  <a:pt x="143407" y="85697"/>
                  <a:pt x="137148" y="90534"/>
                  <a:pt x="130876" y="96703"/>
                </a:cubicBezTo>
                <a:cubicBezTo>
                  <a:pt x="124591" y="103025"/>
                  <a:pt x="118319" y="110337"/>
                  <a:pt x="111895" y="118766"/>
                </a:cubicBezTo>
                <a:cubicBezTo>
                  <a:pt x="105471" y="127258"/>
                  <a:pt x="99034" y="136474"/>
                  <a:pt x="92699" y="146451"/>
                </a:cubicBezTo>
                <a:lnTo>
                  <a:pt x="92699" y="455782"/>
                </a:lnTo>
                <a:lnTo>
                  <a:pt x="0" y="455782"/>
                </a:lnTo>
                <a:lnTo>
                  <a:pt x="0" y="919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Freeform 3"/>
          <p:cNvSpPr/>
          <p:nvPr/>
        </p:nvSpPr>
        <p:spPr>
          <a:xfrm>
            <a:off x="1830769" y="5309235"/>
            <a:ext cx="446480" cy="592142"/>
          </a:xfrm>
          <a:custGeom>
            <a:avLst/>
            <a:gdLst>
              <a:gd name="connsiteX0" fmla="*/ 446480 w 446480"/>
              <a:gd name="connsiteY0" fmla="*/ 0 h 592142"/>
              <a:gd name="connsiteX1" fmla="*/ 446480 w 446480"/>
              <a:gd name="connsiteY1" fmla="*/ 50332 h 592142"/>
              <a:gd name="connsiteX2" fmla="*/ 152429 w 446480"/>
              <a:gd name="connsiteY2" fmla="*/ 50332 h 592142"/>
              <a:gd name="connsiteX3" fmla="*/ 152429 w 446480"/>
              <a:gd name="connsiteY3" fmla="*/ 245732 h 592142"/>
              <a:gd name="connsiteX4" fmla="*/ 411521 w 446480"/>
              <a:gd name="connsiteY4" fmla="*/ 245732 h 592142"/>
              <a:gd name="connsiteX5" fmla="*/ 411521 w 446480"/>
              <a:gd name="connsiteY5" fmla="*/ 296483 h 592142"/>
              <a:gd name="connsiteX6" fmla="*/ 152429 w 446480"/>
              <a:gd name="connsiteY6" fmla="*/ 296483 h 592142"/>
              <a:gd name="connsiteX7" fmla="*/ 152429 w 446480"/>
              <a:gd name="connsiteY7" fmla="*/ 592142 h 592142"/>
              <a:gd name="connsiteX8" fmla="*/ 0 w 446480"/>
              <a:gd name="connsiteY8" fmla="*/ 592142 h 592142"/>
              <a:gd name="connsiteX9" fmla="*/ 0 w 446480"/>
              <a:gd name="connsiteY9" fmla="*/ 0 h 592142"/>
              <a:gd name="connsiteX10" fmla="*/ 446480 w 446480"/>
              <a:gd name="connsiteY10" fmla="*/ 0 h 59214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446480" h="592142">
                <a:moveTo>
                  <a:pt x="446480" y="0"/>
                </a:moveTo>
                <a:lnTo>
                  <a:pt x="446480" y="50332"/>
                </a:lnTo>
                <a:lnTo>
                  <a:pt x="152429" y="50332"/>
                </a:lnTo>
                <a:lnTo>
                  <a:pt x="152429" y="245732"/>
                </a:lnTo>
                <a:lnTo>
                  <a:pt x="411521" y="245732"/>
                </a:lnTo>
                <a:lnTo>
                  <a:pt x="411521" y="296483"/>
                </a:lnTo>
                <a:lnTo>
                  <a:pt x="152429" y="296483"/>
                </a:lnTo>
                <a:lnTo>
                  <a:pt x="152429" y="592142"/>
                </a:lnTo>
                <a:lnTo>
                  <a:pt x="0" y="592142"/>
                </a:lnTo>
                <a:lnTo>
                  <a:pt x="0" y="0"/>
                </a:lnTo>
                <a:lnTo>
                  <a:pt x="446480"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pic>
        <p:nvPicPr>
          <p:cNvPr id="1027" name="Picture 3"/>
          <p:cNvPicPr>
            <a:picLocks noChangeAspect="1" noChangeArrowheads="1"/>
          </p:cNvPicPr>
          <p:nvPr/>
        </p:nvPicPr>
        <p:blipFill>
          <a:blip r:embed="rId2"/>
          <a:srcRect/>
          <a:stretch>
            <a:fillRect/>
          </a:stretch>
        </p:blipFill>
        <p:spPr bwMode="auto">
          <a:xfrm>
            <a:off x="2489200" y="4533900"/>
            <a:ext cx="457200" cy="698500"/>
          </a:xfrm>
          <a:prstGeom prst="rect">
            <a:avLst/>
          </a:prstGeom>
          <a:noFill/>
        </p:spPr>
      </p:pic>
      <p:pic>
        <p:nvPicPr>
          <p:cNvPr id="13" name="Picture 3"/>
          <p:cNvPicPr>
            <a:picLocks noChangeAspect="1" noChangeArrowheads="1"/>
          </p:cNvPicPr>
          <p:nvPr/>
        </p:nvPicPr>
        <p:blipFill>
          <a:blip r:embed="rId3"/>
          <a:srcRect/>
          <a:stretch>
            <a:fillRect/>
          </a:stretch>
        </p:blipFill>
        <p:spPr bwMode="auto">
          <a:xfrm>
            <a:off x="2997200" y="4749800"/>
            <a:ext cx="469900" cy="482600"/>
          </a:xfrm>
          <a:prstGeom prst="rect">
            <a:avLst/>
          </a:prstGeom>
          <a:noFill/>
        </p:spPr>
      </p:pic>
      <p:pic>
        <p:nvPicPr>
          <p:cNvPr id="14" name="Picture 3"/>
          <p:cNvPicPr>
            <a:picLocks noChangeAspect="1" noChangeArrowheads="1"/>
          </p:cNvPicPr>
          <p:nvPr/>
        </p:nvPicPr>
        <p:blipFill>
          <a:blip r:embed="rId4"/>
          <a:srcRect/>
          <a:stretch>
            <a:fillRect/>
          </a:stretch>
        </p:blipFill>
        <p:spPr bwMode="auto">
          <a:xfrm>
            <a:off x="2311400" y="5435600"/>
            <a:ext cx="533400" cy="482600"/>
          </a:xfrm>
          <a:prstGeom prst="rect">
            <a:avLst/>
          </a:prstGeom>
          <a:noFill/>
        </p:spPr>
      </p:pic>
      <p:sp>
        <p:nvSpPr>
          <p:cNvPr id="2" name="TextBox 1"/>
          <p:cNvSpPr txBox="1"/>
          <p:nvPr/>
        </p:nvSpPr>
        <p:spPr>
          <a:xfrm>
            <a:off x="3314700" y="647700"/>
            <a:ext cx="617157" cy="251351"/>
          </a:xfrm>
          <a:prstGeom prst="rect">
            <a:avLst/>
          </a:prstGeom>
          <a:noFill/>
        </p:spPr>
        <p:txBody>
          <a:bodyPr wrap="none" lIns="0" tIns="0" rIns="0" rtlCol="0">
            <a:spAutoFit/>
          </a:bodyPr>
          <a:lstStyle/>
          <a:p>
            <a:pPr>
              <a:lnSpc>
                <a:spcPts val="1600"/>
              </a:lnSpc>
              <a:tabLst/>
            </a:pPr>
            <a:r>
              <a:rPr lang="en-US" altLang="zh-CN" sz="1400" dirty="0">
                <a:solidFill>
                  <a:srgbClr val="030303"/>
                </a:solidFill>
                <a:latin typeface="Arial" pitchFamily="18" charset="0"/>
                <a:cs typeface="Arial" pitchFamily="18" charset="0"/>
              </a:rPr>
              <a:t>Preface</a:t>
            </a:r>
          </a:p>
        </p:txBody>
      </p:sp>
      <p:sp>
        <p:nvSpPr>
          <p:cNvPr id="15" name="TextBox 1"/>
          <p:cNvSpPr txBox="1"/>
          <p:nvPr/>
        </p:nvSpPr>
        <p:spPr>
          <a:xfrm>
            <a:off x="584200" y="1905000"/>
            <a:ext cx="3819956" cy="2008242"/>
          </a:xfrm>
          <a:prstGeom prst="rect">
            <a:avLst/>
          </a:prstGeom>
          <a:noFill/>
        </p:spPr>
        <p:txBody>
          <a:bodyPr wrap="none" lIns="0" tIns="0" rIns="0" rtlCol="0">
            <a:spAutoFit/>
          </a:bodyPr>
          <a:lstStyle/>
          <a:p>
            <a:pPr>
              <a:lnSpc>
                <a:spcPts val="800"/>
              </a:lnSpc>
              <a:tabLst/>
            </a:pPr>
            <a:r>
              <a:rPr lang="en-US" altLang="zh-CN" sz="800" dirty="0">
                <a:solidFill>
                  <a:srgbClr val="F1592F"/>
                </a:solidFill>
                <a:latin typeface="Arial" pitchFamily="18" charset="0"/>
                <a:cs typeface="Arial" pitchFamily="18" charset="0"/>
              </a:rPr>
              <a:t>Important!</a:t>
            </a:r>
          </a:p>
          <a:p>
            <a:pPr>
              <a:lnSpc>
                <a:spcPts val="1000"/>
              </a:lnSpc>
              <a:tabLst/>
            </a:pPr>
            <a:r>
              <a:rPr lang="en-US" altLang="zh-CN" sz="800" dirty="0">
                <a:solidFill>
                  <a:srgbClr val="F1592F"/>
                </a:solidFill>
                <a:latin typeface="Arial" pitchFamily="18" charset="0"/>
                <a:cs typeface="Arial" pitchFamily="18" charset="0"/>
              </a:rPr>
              <a:t>We</a:t>
            </a:r>
            <a:r>
              <a:rPr lang="en-US" altLang="zh-CN" sz="800" dirty="0">
                <a:latin typeface="Times New Roman" pitchFamily="18" charset="0"/>
                <a:cs typeface="Times New Roman" pitchFamily="18" charset="0"/>
              </a:rPr>
              <a:t> </a:t>
            </a:r>
            <a:r>
              <a:rPr lang="en-US" altLang="zh-CN" sz="800" dirty="0">
                <a:solidFill>
                  <a:srgbClr val="F1592F"/>
                </a:solidFill>
                <a:latin typeface="Arial" pitchFamily="18" charset="0"/>
                <a:cs typeface="Arial" pitchFamily="18" charset="0"/>
              </a:rPr>
              <a:t>recommend</a:t>
            </a:r>
            <a:r>
              <a:rPr lang="en-US" altLang="zh-CN" sz="800" dirty="0">
                <a:latin typeface="Times New Roman" pitchFamily="18" charset="0"/>
                <a:cs typeface="Times New Roman" pitchFamily="18" charset="0"/>
              </a:rPr>
              <a:t> </a:t>
            </a:r>
            <a:r>
              <a:rPr lang="en-US" altLang="zh-CN" sz="800" dirty="0">
                <a:solidFill>
                  <a:srgbClr val="F1592F"/>
                </a:solidFill>
                <a:latin typeface="Arial" pitchFamily="18" charset="0"/>
                <a:cs typeface="Arial" pitchFamily="18" charset="0"/>
              </a:rPr>
              <a:t>all</a:t>
            </a:r>
            <a:r>
              <a:rPr lang="en-US" altLang="zh-CN" sz="800" dirty="0">
                <a:latin typeface="Times New Roman" pitchFamily="18" charset="0"/>
                <a:cs typeface="Times New Roman" pitchFamily="18" charset="0"/>
              </a:rPr>
              <a:t> </a:t>
            </a:r>
            <a:r>
              <a:rPr lang="en-US" altLang="zh-CN" sz="800" dirty="0">
                <a:solidFill>
                  <a:srgbClr val="F1592F"/>
                </a:solidFill>
                <a:latin typeface="Arial" pitchFamily="18" charset="0"/>
                <a:cs typeface="Arial" pitchFamily="18" charset="0"/>
              </a:rPr>
              <a:t>users</a:t>
            </a:r>
            <a:r>
              <a:rPr lang="en-US" altLang="zh-CN" sz="800" dirty="0">
                <a:latin typeface="Times New Roman" pitchFamily="18" charset="0"/>
                <a:cs typeface="Times New Roman" pitchFamily="18" charset="0"/>
              </a:rPr>
              <a:t> </a:t>
            </a:r>
            <a:r>
              <a:rPr lang="en-US" altLang="zh-CN" sz="800" dirty="0">
                <a:solidFill>
                  <a:srgbClr val="F1592F"/>
                </a:solidFill>
                <a:latin typeface="Arial" pitchFamily="18" charset="0"/>
                <a:cs typeface="Arial" pitchFamily="18" charset="0"/>
              </a:rPr>
              <a:t>to</a:t>
            </a:r>
            <a:r>
              <a:rPr lang="en-US" altLang="zh-CN" sz="800" dirty="0">
                <a:latin typeface="Times New Roman" pitchFamily="18" charset="0"/>
                <a:cs typeface="Times New Roman" pitchFamily="18" charset="0"/>
              </a:rPr>
              <a:t> </a:t>
            </a:r>
            <a:r>
              <a:rPr lang="en-US" altLang="zh-CN" sz="800" dirty="0">
                <a:solidFill>
                  <a:srgbClr val="F1592F"/>
                </a:solidFill>
                <a:latin typeface="Arial" pitchFamily="18" charset="0"/>
                <a:cs typeface="Arial" pitchFamily="18" charset="0"/>
              </a:rPr>
              <a:t>read</a:t>
            </a:r>
            <a:r>
              <a:rPr lang="en-US" altLang="zh-CN" sz="800" dirty="0">
                <a:latin typeface="Times New Roman" pitchFamily="18" charset="0"/>
                <a:cs typeface="Times New Roman" pitchFamily="18" charset="0"/>
              </a:rPr>
              <a:t> </a:t>
            </a:r>
            <a:r>
              <a:rPr lang="en-US" altLang="zh-CN" sz="800" dirty="0">
                <a:solidFill>
                  <a:srgbClr val="F1592F"/>
                </a:solidFill>
                <a:latin typeface="Arial" pitchFamily="18" charset="0"/>
                <a:cs typeface="Arial" pitchFamily="18" charset="0"/>
              </a:rPr>
              <a:t>this</a:t>
            </a:r>
            <a:r>
              <a:rPr lang="en-US" altLang="zh-CN" sz="800" dirty="0">
                <a:latin typeface="Times New Roman" pitchFamily="18" charset="0"/>
                <a:cs typeface="Times New Roman" pitchFamily="18" charset="0"/>
              </a:rPr>
              <a:t> </a:t>
            </a:r>
            <a:r>
              <a:rPr lang="en-US" altLang="zh-CN" sz="800" dirty="0">
                <a:solidFill>
                  <a:srgbClr val="F1592F"/>
                </a:solidFill>
                <a:latin typeface="Arial" pitchFamily="18" charset="0"/>
                <a:cs typeface="Arial" pitchFamily="18" charset="0"/>
              </a:rPr>
              <a:t>manual</a:t>
            </a:r>
            <a:r>
              <a:rPr lang="en-US" altLang="zh-CN" sz="800" dirty="0">
                <a:latin typeface="Times New Roman" pitchFamily="18" charset="0"/>
                <a:cs typeface="Times New Roman" pitchFamily="18" charset="0"/>
              </a:rPr>
              <a:t> </a:t>
            </a:r>
            <a:r>
              <a:rPr lang="en-US" altLang="zh-CN" sz="800" dirty="0">
                <a:solidFill>
                  <a:srgbClr val="F1592F"/>
                </a:solidFill>
                <a:latin typeface="Arial" pitchFamily="18" charset="0"/>
                <a:cs typeface="Arial" pitchFamily="18" charset="0"/>
              </a:rPr>
              <a:t>before</a:t>
            </a:r>
            <a:r>
              <a:rPr lang="en-US" altLang="zh-CN" sz="800" dirty="0">
                <a:latin typeface="Times New Roman" pitchFamily="18" charset="0"/>
                <a:cs typeface="Times New Roman" pitchFamily="18" charset="0"/>
              </a:rPr>
              <a:t> </a:t>
            </a:r>
            <a:r>
              <a:rPr lang="en-US" altLang="zh-CN" sz="800" dirty="0">
                <a:solidFill>
                  <a:srgbClr val="F1592F"/>
                </a:solidFill>
                <a:latin typeface="Arial" pitchFamily="18" charset="0"/>
                <a:cs typeface="Arial" pitchFamily="18" charset="0"/>
              </a:rPr>
              <a:t>operating</a:t>
            </a:r>
            <a:r>
              <a:rPr lang="en-US" altLang="zh-CN" sz="800" dirty="0">
                <a:latin typeface="Times New Roman" pitchFamily="18" charset="0"/>
                <a:cs typeface="Times New Roman" pitchFamily="18" charset="0"/>
              </a:rPr>
              <a:t> </a:t>
            </a:r>
            <a:r>
              <a:rPr lang="en-US" altLang="zh-CN" sz="800" dirty="0">
                <a:solidFill>
                  <a:srgbClr val="F1592F"/>
                </a:solidFill>
                <a:latin typeface="Arial" pitchFamily="18" charset="0"/>
                <a:cs typeface="Arial" pitchFamily="18" charset="0"/>
              </a:rPr>
              <a:t>MINI5C+</a:t>
            </a:r>
            <a:r>
              <a:rPr lang="en-US" altLang="zh-CN" sz="800" dirty="0">
                <a:latin typeface="Times New Roman" pitchFamily="18" charset="0"/>
                <a:cs typeface="Times New Roman" pitchFamily="18" charset="0"/>
              </a:rPr>
              <a:t> </a:t>
            </a:r>
            <a:r>
              <a:rPr lang="en-US" altLang="zh-CN" sz="800" dirty="0">
                <a:solidFill>
                  <a:srgbClr val="F1592F"/>
                </a:solidFill>
                <a:latin typeface="Arial" pitchFamily="18" charset="0"/>
                <a:cs typeface="Arial" pitchFamily="18" charset="0"/>
              </a:rPr>
              <a:t>fusion</a:t>
            </a:r>
          </a:p>
          <a:p>
            <a:pPr>
              <a:lnSpc>
                <a:spcPts val="1000"/>
              </a:lnSpc>
              <a:tabLst/>
            </a:pPr>
            <a:r>
              <a:rPr lang="en-US" altLang="zh-CN" sz="800" dirty="0">
                <a:solidFill>
                  <a:srgbClr val="F1592F"/>
                </a:solidFill>
                <a:latin typeface="Arial" pitchFamily="18" charset="0"/>
                <a:cs typeface="Arial" pitchFamily="18" charset="0"/>
              </a:rPr>
              <a:t>splicer.</a:t>
            </a:r>
          </a:p>
          <a:p>
            <a:pPr>
              <a:lnSpc>
                <a:spcPts val="1000"/>
              </a:lnSpc>
            </a:pPr>
            <a:endParaRPr lang="en-US" altLang="zh-CN" sz="2000" dirty="0"/>
          </a:p>
          <a:p>
            <a:pPr>
              <a:lnSpc>
                <a:spcPts val="1300"/>
              </a:lnSpc>
              <a:tabLst/>
            </a:pPr>
            <a:r>
              <a:rPr lang="en-US" altLang="zh-CN" sz="800" dirty="0">
                <a:solidFill>
                  <a:srgbClr val="231F20"/>
                </a:solidFill>
                <a:latin typeface="Arial" pitchFamily="18" charset="0"/>
                <a:cs typeface="Arial" pitchFamily="18" charset="0"/>
              </a:rPr>
              <a:t>Thank</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you</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for</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choosing</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MINI5C+</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Arc</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Fusion</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Splicer.</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This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product</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delivers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ultra</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fast</a:t>
            </a:r>
          </a:p>
          <a:p>
            <a:pPr>
              <a:lnSpc>
                <a:spcPts val="1000"/>
              </a:lnSpc>
              <a:tabLst/>
            </a:pPr>
            <a:r>
              <a:rPr lang="en-US" altLang="zh-CN" sz="800" dirty="0">
                <a:solidFill>
                  <a:srgbClr val="231F20"/>
                </a:solidFill>
                <a:latin typeface="Arial" pitchFamily="18" charset="0"/>
                <a:cs typeface="Arial" pitchFamily="18" charset="0"/>
              </a:rPr>
              <a:t>splicing</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time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and</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has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an</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incredibly</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short</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shrinking</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time.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It</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uses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the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profile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alignment</a:t>
            </a:r>
          </a:p>
          <a:p>
            <a:pPr>
              <a:lnSpc>
                <a:spcPts val="1000"/>
              </a:lnSpc>
              <a:tabLst/>
            </a:pPr>
            <a:r>
              <a:rPr lang="en-US" altLang="zh-CN" sz="800" dirty="0">
                <a:solidFill>
                  <a:srgbClr val="231F20"/>
                </a:solidFill>
                <a:latin typeface="Arial" pitchFamily="18" charset="0"/>
                <a:cs typeface="Arial" pitchFamily="18" charset="0"/>
              </a:rPr>
              <a:t>technique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and</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extremely</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accurate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alignment</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process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to</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ensure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precise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splice</a:t>
            </a:r>
          </a:p>
          <a:p>
            <a:pPr>
              <a:lnSpc>
                <a:spcPts val="1000"/>
              </a:lnSpc>
              <a:tabLst/>
            </a:pPr>
            <a:r>
              <a:rPr lang="en-US" altLang="zh-CN" sz="800" dirty="0">
                <a:solidFill>
                  <a:srgbClr val="231F20"/>
                </a:solidFill>
                <a:latin typeface="Arial" pitchFamily="18" charset="0"/>
                <a:cs typeface="Arial" pitchFamily="18" charset="0"/>
              </a:rPr>
              <a:t>loss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estimation.</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new</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shrinking</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technology</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makes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that</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the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shrink</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time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is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greatly</a:t>
            </a:r>
          </a:p>
          <a:p>
            <a:pPr>
              <a:lnSpc>
                <a:spcPts val="1000"/>
              </a:lnSpc>
              <a:tabLst/>
            </a:pPr>
            <a:r>
              <a:rPr lang="en-US" altLang="zh-CN" sz="800" dirty="0">
                <a:solidFill>
                  <a:srgbClr val="231F20"/>
                </a:solidFill>
                <a:latin typeface="Arial" pitchFamily="18" charset="0"/>
                <a:cs typeface="Arial" pitchFamily="18" charset="0"/>
              </a:rPr>
              <a:t>reduced,</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thus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resulting</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in</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an</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extremely</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fast</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total</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cycle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time.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The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splicer</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is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designed</a:t>
            </a:r>
          </a:p>
          <a:p>
            <a:pPr>
              <a:lnSpc>
                <a:spcPts val="1000"/>
              </a:lnSpc>
              <a:tabLst/>
            </a:pPr>
            <a:r>
              <a:rPr lang="en-US" altLang="zh-CN" sz="800" dirty="0">
                <a:solidFill>
                  <a:srgbClr val="231F20"/>
                </a:solidFill>
                <a:latin typeface="Arial" pitchFamily="18" charset="0"/>
                <a:cs typeface="Arial" pitchFamily="18" charset="0"/>
              </a:rPr>
              <a:t>to</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withstand</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harsh</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environmental</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conditions.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Its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lightweight,</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yet</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robust,</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compact</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and</a:t>
            </a:r>
          </a:p>
          <a:p>
            <a:pPr>
              <a:lnSpc>
                <a:spcPts val="1000"/>
              </a:lnSpc>
              <a:tabLst/>
            </a:pPr>
            <a:r>
              <a:rPr lang="en-US" altLang="zh-CN" sz="800" dirty="0">
                <a:solidFill>
                  <a:srgbClr val="231F20"/>
                </a:solidFill>
                <a:latin typeface="Arial" pitchFamily="18" charset="0"/>
                <a:cs typeface="Arial" pitchFamily="18" charset="0"/>
              </a:rPr>
              <a:t>ergonomic</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design</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allows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users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to</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easily</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carry</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or</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move.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MINI5C+</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has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menu-driven</a:t>
            </a:r>
          </a:p>
          <a:p>
            <a:pPr>
              <a:lnSpc>
                <a:spcPts val="1000"/>
              </a:lnSpc>
              <a:tabLst/>
            </a:pPr>
            <a:r>
              <a:rPr lang="en-US" altLang="zh-CN" sz="800" dirty="0">
                <a:solidFill>
                  <a:srgbClr val="231F20"/>
                </a:solidFill>
                <a:latin typeface="Arial" pitchFamily="18" charset="0"/>
                <a:cs typeface="Arial" pitchFamily="18" charset="0"/>
              </a:rPr>
              <a:t>user</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interface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with</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dynamic</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function</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buttons</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and</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fully</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automatic</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splice</a:t>
            </a:r>
            <a:r>
              <a:rPr lang="en-US" altLang="zh-CN" sz="800" dirty="0">
                <a:latin typeface="Times New Roman" pitchFamily="18" charset="0"/>
                <a:cs typeface="Times New Roman" pitchFamily="18" charset="0"/>
              </a:rPr>
              <a:t> </a:t>
            </a:r>
            <a:r>
              <a:rPr lang="en-US" altLang="zh-CN" sz="800" dirty="0">
                <a:solidFill>
                  <a:srgbClr val="231F20"/>
                </a:solidFill>
                <a:latin typeface="Arial" pitchFamily="18" charset="0"/>
                <a:cs typeface="Arial" pitchFamily="18" charset="0"/>
              </a:rPr>
              <a:t>process.</a:t>
            </a:r>
          </a:p>
          <a:p>
            <a:pPr>
              <a:lnSpc>
                <a:spcPts val="1000"/>
              </a:lnSpc>
              <a:tabLst/>
            </a:pPr>
            <a:r>
              <a:rPr lang="en-US" altLang="zh-CN" sz="800" dirty="0">
                <a:solidFill>
                  <a:srgbClr val="6C6D70"/>
                </a:solidFill>
                <a:latin typeface="Arial" pitchFamily="18" charset="0"/>
                <a:cs typeface="Arial" pitchFamily="18" charset="0"/>
              </a:rPr>
              <a:t>For</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more</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information</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of</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MINI5C+,</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please</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contact</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local</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agent</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or</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visit</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our</a:t>
            </a:r>
            <a:r>
              <a:rPr lang="en-US" altLang="zh-CN" sz="800" dirty="0">
                <a:latin typeface="Times New Roman" pitchFamily="18" charset="0"/>
                <a:cs typeface="Times New Roman" pitchFamily="18" charset="0"/>
              </a:rPr>
              <a:t> </a:t>
            </a:r>
            <a:r>
              <a:rPr lang="en-US" altLang="zh-CN" sz="800" dirty="0">
                <a:solidFill>
                  <a:srgbClr val="6C6D70"/>
                </a:solidFill>
                <a:latin typeface="Arial" pitchFamily="18" charset="0"/>
                <a:cs typeface="Arial" pitchFamily="18" charset="0"/>
              </a:rPr>
              <a:t>official</a:t>
            </a:r>
          </a:p>
          <a:p>
            <a:pPr>
              <a:lnSpc>
                <a:spcPts val="1100"/>
              </a:lnSpc>
              <a:tabLst/>
            </a:pPr>
            <a:r>
              <a:rPr lang="en-US" altLang="zh-CN" sz="800" dirty="0">
                <a:solidFill>
                  <a:srgbClr val="6C6D70"/>
                </a:solidFill>
                <a:latin typeface="Arial" pitchFamily="18" charset="0"/>
                <a:cs typeface="Arial" pitchFamily="18" charset="0"/>
              </a:rPr>
              <a:t>website.</a:t>
            </a:r>
          </a:p>
          <a:p>
            <a:pPr>
              <a:lnSpc>
                <a:spcPts val="1100"/>
              </a:lnSpc>
              <a:tabLst/>
            </a:pPr>
            <a:r>
              <a:rPr lang="en-US" altLang="zh-CN" sz="800" dirty="0">
                <a:solidFill>
                  <a:srgbClr val="231F20"/>
                </a:solidFill>
                <a:latin typeface="Arial" pitchFamily="18" charset="0"/>
                <a:cs typeface="Arial" pitchFamily="18" charset="0"/>
              </a:rPr>
              <a:t>www.fiberfox.co.kr</a:t>
            </a:r>
          </a:p>
        </p:txBody>
      </p:sp>
      <p:sp>
        <p:nvSpPr>
          <p:cNvPr id="16" name="TextBox 1"/>
          <p:cNvSpPr txBox="1"/>
          <p:nvPr/>
        </p:nvSpPr>
        <p:spPr>
          <a:xfrm>
            <a:off x="3860800" y="6083300"/>
            <a:ext cx="115416" cy="136832"/>
          </a:xfrm>
          <a:prstGeom prst="rect">
            <a:avLst/>
          </a:prstGeom>
          <a:noFill/>
        </p:spPr>
        <p:txBody>
          <a:bodyPr wrap="none" lIns="0" tIns="0" rIns="0" rtlCol="0">
            <a:spAutoFit/>
          </a:bodyPr>
          <a:lstStyle/>
          <a:p>
            <a:pPr>
              <a:lnSpc>
                <a:spcPts val="700"/>
              </a:lnSpc>
              <a:tabLst/>
            </a:pPr>
            <a:r>
              <a:rPr lang="en-US" altLang="zh-CN" sz="800" dirty="0">
                <a:solidFill>
                  <a:srgbClr val="231F20"/>
                </a:solidFill>
                <a:latin typeface="Arial" pitchFamily="18" charset="0"/>
                <a:cs typeface="Arial" pitchFamily="18" charset="0"/>
              </a:rPr>
              <a:t>01</a:t>
            </a:r>
          </a:p>
        </p:txBody>
      </p:sp>
      <p:sp>
        <p:nvSpPr>
          <p:cNvPr id="18" name="TextBox 1"/>
          <p:cNvSpPr txBox="1"/>
          <p:nvPr/>
        </p:nvSpPr>
        <p:spPr>
          <a:xfrm>
            <a:off x="4455319" y="1922780"/>
            <a:ext cx="4724400" cy="2073260"/>
          </a:xfrm>
          <a:prstGeom prst="rect">
            <a:avLst/>
          </a:prstGeom>
          <a:noFill/>
        </p:spPr>
        <p:txBody>
          <a:bodyPr wrap="square" lIns="0" tIns="0" rIns="0" rtlCol="0">
            <a:spAutoFit/>
          </a:bodyPr>
          <a:lstStyle/>
          <a:p>
            <a:pPr>
              <a:lnSpc>
                <a:spcPts val="800"/>
              </a:lnSpc>
            </a:pPr>
            <a:r>
              <a:rPr lang="it-IT" altLang="zh-CN" sz="800" dirty="0">
                <a:solidFill>
                  <a:srgbClr val="F1592F"/>
                </a:solidFill>
                <a:latin typeface="Arial" pitchFamily="18" charset="0"/>
                <a:cs typeface="Arial" pitchFamily="18" charset="0"/>
              </a:rPr>
              <a:t>Importante!</a:t>
            </a:r>
          </a:p>
          <a:p>
            <a:pPr>
              <a:lnSpc>
                <a:spcPts val="1000"/>
              </a:lnSpc>
            </a:pPr>
            <a:r>
              <a:rPr lang="it-IT" altLang="zh-CN" sz="800" dirty="0">
                <a:solidFill>
                  <a:srgbClr val="F1592F"/>
                </a:solidFill>
                <a:latin typeface="Arial" pitchFamily="18" charset="0"/>
                <a:cs typeface="Arial" pitchFamily="18" charset="0"/>
              </a:rPr>
              <a:t>Raccomandiamo a tutti gli utenti di leggere questo manuale prima di azionare la giuntatrice a fusione MINI5C+.</a:t>
            </a:r>
          </a:p>
          <a:p>
            <a:pPr>
              <a:lnSpc>
                <a:spcPts val="1000"/>
              </a:lnSpc>
              <a:tabLst/>
            </a:pPr>
            <a:endParaRPr lang="it-IT" altLang="zh-CN" sz="800" dirty="0">
              <a:solidFill>
                <a:srgbClr val="231F20"/>
              </a:solidFill>
              <a:latin typeface="Arial" pitchFamily="18" charset="0"/>
              <a:cs typeface="Arial" pitchFamily="18" charset="0"/>
            </a:endParaRPr>
          </a:p>
          <a:p>
            <a:pPr>
              <a:lnSpc>
                <a:spcPts val="1000"/>
              </a:lnSpc>
              <a:tabLst/>
            </a:pPr>
            <a:r>
              <a:rPr lang="it-IT" altLang="zh-CN" sz="800" dirty="0">
                <a:solidFill>
                  <a:srgbClr val="231F20"/>
                </a:solidFill>
                <a:latin typeface="Arial" pitchFamily="18" charset="0"/>
                <a:cs typeface="Arial" pitchFamily="18" charset="0"/>
              </a:rPr>
              <a:t>Grazie per aver scelto la giuntatrice a fusione ad arco MINI5C+. Questo prodotto consente un rapidissimo tempo di giunzione e un tempo incredibilmente ridotto di </a:t>
            </a:r>
            <a:r>
              <a:rPr lang="it-IT" altLang="zh-CN" sz="800" dirty="0" err="1">
                <a:solidFill>
                  <a:srgbClr val="231F20"/>
                </a:solidFill>
                <a:latin typeface="Arial" pitchFamily="18" charset="0"/>
                <a:cs typeface="Arial" pitchFamily="18" charset="0"/>
              </a:rPr>
              <a:t>termorestringimento</a:t>
            </a:r>
            <a:r>
              <a:rPr lang="it-IT" altLang="zh-CN" sz="800" dirty="0">
                <a:solidFill>
                  <a:srgbClr val="231F20"/>
                </a:solidFill>
                <a:latin typeface="Arial" pitchFamily="18" charset="0"/>
                <a:cs typeface="Arial" pitchFamily="18" charset="0"/>
              </a:rPr>
              <a:t>. Utilizza la tecnica di allineamento del profilo e un processo di allineamento estremamente accurato per garantire una stima precisa della </a:t>
            </a:r>
            <a:r>
              <a:rPr lang="it-IT" sz="800" dirty="0">
                <a:solidFill>
                  <a:srgbClr val="231F20"/>
                </a:solidFill>
                <a:latin typeface="Arial" pitchFamily="18" charset="0"/>
                <a:cs typeface="Arial" pitchFamily="18" charset="0"/>
              </a:rPr>
              <a:t>perdita di giunzione</a:t>
            </a:r>
            <a:r>
              <a:rPr lang="it-IT" altLang="zh-CN" sz="800" dirty="0">
                <a:solidFill>
                  <a:srgbClr val="231F20"/>
                </a:solidFill>
                <a:latin typeface="Arial" pitchFamily="18" charset="0"/>
                <a:cs typeface="Arial" pitchFamily="18" charset="0"/>
              </a:rPr>
              <a:t>. Una nuova tecnologia di restringimento riduce notevolmente il tempo di </a:t>
            </a:r>
            <a:r>
              <a:rPr lang="it-IT" altLang="zh-CN" sz="800" dirty="0" err="1">
                <a:solidFill>
                  <a:srgbClr val="231F20"/>
                </a:solidFill>
                <a:latin typeface="Arial" pitchFamily="18" charset="0"/>
                <a:cs typeface="Arial" pitchFamily="18" charset="0"/>
              </a:rPr>
              <a:t>termorestringimento</a:t>
            </a:r>
            <a:r>
              <a:rPr lang="it-IT" altLang="zh-CN" sz="800" dirty="0">
                <a:solidFill>
                  <a:srgbClr val="231F20"/>
                </a:solidFill>
                <a:latin typeface="Arial" pitchFamily="18" charset="0"/>
                <a:cs typeface="Arial" pitchFamily="18" charset="0"/>
              </a:rPr>
              <a:t>, determinando un tempo totale di ciclo molto rapido. La giuntatrice è progettata per resistere a condizioni ambientali difficili. La sua struttura leggera, ma robusta, compatta ed ergonomica permette agli utenti di trasportarla o spostarla facilmente. MINI5C+ è dotata di un’interfaccia utente basata su un menu con pulsanti funzione dinamici e consente un processo di giunzione interamente automatico.</a:t>
            </a:r>
          </a:p>
          <a:p>
            <a:pPr>
              <a:lnSpc>
                <a:spcPts val="1000"/>
              </a:lnSpc>
            </a:pPr>
            <a:r>
              <a:rPr lang="it-IT" altLang="zh-CN" sz="800" dirty="0">
                <a:solidFill>
                  <a:srgbClr val="6C6D70"/>
                </a:solidFill>
                <a:latin typeface="Arial" pitchFamily="18" charset="0"/>
                <a:cs typeface="Arial" pitchFamily="18" charset="0"/>
              </a:rPr>
              <a:t>Per ulteriori informazioni sulla MINI5C+, si prega di contattare il rappresentante locale o di visitare il nostro sito web ufficiale.</a:t>
            </a:r>
          </a:p>
          <a:p>
            <a:pPr>
              <a:lnSpc>
                <a:spcPts val="1100"/>
              </a:lnSpc>
            </a:pPr>
            <a:r>
              <a:rPr lang="it-IT" altLang="zh-CN" sz="800" dirty="0" err="1">
                <a:solidFill>
                  <a:srgbClr val="231F20"/>
                </a:solidFill>
                <a:latin typeface="Arial" pitchFamily="18" charset="0"/>
                <a:cs typeface="Arial" pitchFamily="18" charset="0"/>
              </a:rPr>
              <a:t>www.fiberfox.co.kr</a:t>
            </a:r>
            <a:endParaRPr lang="it-IT" altLang="zh-CN" sz="800" dirty="0">
              <a:solidFill>
                <a:srgbClr val="231F20"/>
              </a:solidFill>
              <a:latin typeface="Arial" pitchFamily="18" charset="0"/>
              <a:cs typeface="Arial" pitchFamily="18" charset="0"/>
            </a:endParaRPr>
          </a:p>
        </p:txBody>
      </p:sp>
      <p:sp>
        <p:nvSpPr>
          <p:cNvPr id="19" name="TextBox 18"/>
          <p:cNvSpPr txBox="1"/>
          <p:nvPr/>
        </p:nvSpPr>
        <p:spPr>
          <a:xfrm>
            <a:off x="7025958" y="665480"/>
            <a:ext cx="979435" cy="251351"/>
          </a:xfrm>
          <a:prstGeom prst="rect">
            <a:avLst/>
          </a:prstGeom>
          <a:noFill/>
        </p:spPr>
        <p:txBody>
          <a:bodyPr wrap="square" lIns="0" tIns="0" rIns="0" rtlCol="0">
            <a:spAutoFit/>
          </a:bodyPr>
          <a:lstStyle/>
          <a:p>
            <a:pPr>
              <a:lnSpc>
                <a:spcPts val="1600"/>
              </a:lnSpc>
              <a:tabLst/>
            </a:pPr>
            <a:r>
              <a:rPr lang="it-IT" altLang="zh-CN" sz="1600" dirty="0">
                <a:solidFill>
                  <a:srgbClr val="030303"/>
                </a:solidFill>
                <a:latin typeface="Arial" pitchFamily="18" charset="0"/>
                <a:cs typeface="Arial" pitchFamily="18" charset="0"/>
              </a:rPr>
              <a:t>Prefazione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151656" y="2984609"/>
            <a:ext cx="124186" cy="611869"/>
          </a:xfrm>
          <a:custGeom>
            <a:avLst/>
            <a:gdLst>
              <a:gd name="connsiteX0" fmla="*/ 62074 w 124186"/>
              <a:gd name="connsiteY0" fmla="*/ 0 h 611869"/>
              <a:gd name="connsiteX1" fmla="*/ 0 w 124186"/>
              <a:gd name="connsiteY1" fmla="*/ 155769 h 611869"/>
              <a:gd name="connsiteX2" fmla="*/ 33983 w 124186"/>
              <a:gd name="connsiteY2" fmla="*/ 155769 h 611869"/>
              <a:gd name="connsiteX3" fmla="*/ 33983 w 124186"/>
              <a:gd name="connsiteY3" fmla="*/ 611869 h 611869"/>
              <a:gd name="connsiteX4" fmla="*/ 90190 w 124186"/>
              <a:gd name="connsiteY4" fmla="*/ 611869 h 611869"/>
              <a:gd name="connsiteX5" fmla="*/ 90190 w 124186"/>
              <a:gd name="connsiteY5" fmla="*/ 155769 h 611869"/>
              <a:gd name="connsiteX6" fmla="*/ 124186 w 124186"/>
              <a:gd name="connsiteY6" fmla="*/ 155769 h 611869"/>
              <a:gd name="connsiteX7" fmla="*/ 62074 w 124186"/>
              <a:gd name="connsiteY7" fmla="*/ 0 h 6118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24186" h="611869">
                <a:moveTo>
                  <a:pt x="62074" y="0"/>
                </a:moveTo>
                <a:lnTo>
                  <a:pt x="0" y="155769"/>
                </a:lnTo>
                <a:lnTo>
                  <a:pt x="33983" y="155769"/>
                </a:lnTo>
                <a:lnTo>
                  <a:pt x="33983" y="611869"/>
                </a:lnTo>
                <a:lnTo>
                  <a:pt x="90190" y="611869"/>
                </a:lnTo>
                <a:lnTo>
                  <a:pt x="90190" y="155769"/>
                </a:lnTo>
                <a:lnTo>
                  <a:pt x="124186" y="155769"/>
                </a:lnTo>
                <a:lnTo>
                  <a:pt x="62074" y="0"/>
                </a:lnTo>
              </a:path>
            </a:pathLst>
          </a:custGeom>
          <a:solidFill>
            <a:srgbClr val="F7931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145306" y="2978259"/>
            <a:ext cx="136886" cy="624569"/>
          </a:xfrm>
          <a:custGeom>
            <a:avLst/>
            <a:gdLst>
              <a:gd name="connsiteX0" fmla="*/ 68424 w 136886"/>
              <a:gd name="connsiteY0" fmla="*/ 6350 h 624569"/>
              <a:gd name="connsiteX1" fmla="*/ 6350 w 136886"/>
              <a:gd name="connsiteY1" fmla="*/ 162119 h 624569"/>
              <a:gd name="connsiteX2" fmla="*/ 40333 w 136886"/>
              <a:gd name="connsiteY2" fmla="*/ 162119 h 624569"/>
              <a:gd name="connsiteX3" fmla="*/ 40333 w 136886"/>
              <a:gd name="connsiteY3" fmla="*/ 618219 h 624569"/>
              <a:gd name="connsiteX4" fmla="*/ 96540 w 136886"/>
              <a:gd name="connsiteY4" fmla="*/ 618219 h 624569"/>
              <a:gd name="connsiteX5" fmla="*/ 96540 w 136886"/>
              <a:gd name="connsiteY5" fmla="*/ 162119 h 624569"/>
              <a:gd name="connsiteX6" fmla="*/ 130536 w 136886"/>
              <a:gd name="connsiteY6" fmla="*/ 162119 h 624569"/>
              <a:gd name="connsiteX7" fmla="*/ 68424 w 136886"/>
              <a:gd name="connsiteY7" fmla="*/ 6350 h 6245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36886" h="624569">
                <a:moveTo>
                  <a:pt x="68424" y="6350"/>
                </a:moveTo>
                <a:lnTo>
                  <a:pt x="6350" y="162119"/>
                </a:lnTo>
                <a:lnTo>
                  <a:pt x="40333" y="162119"/>
                </a:lnTo>
                <a:lnTo>
                  <a:pt x="40333" y="618219"/>
                </a:lnTo>
                <a:lnTo>
                  <a:pt x="96540" y="618219"/>
                </a:lnTo>
                <a:lnTo>
                  <a:pt x="96540" y="162119"/>
                </a:lnTo>
                <a:lnTo>
                  <a:pt x="130536" y="162119"/>
                </a:lnTo>
                <a:lnTo>
                  <a:pt x="68424"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100108" y="2984609"/>
            <a:ext cx="124199" cy="611869"/>
          </a:xfrm>
          <a:custGeom>
            <a:avLst/>
            <a:gdLst>
              <a:gd name="connsiteX0" fmla="*/ 62074 w 124199"/>
              <a:gd name="connsiteY0" fmla="*/ 0 h 611869"/>
              <a:gd name="connsiteX1" fmla="*/ 0 w 124199"/>
              <a:gd name="connsiteY1" fmla="*/ 155769 h 611869"/>
              <a:gd name="connsiteX2" fmla="*/ 33983 w 124199"/>
              <a:gd name="connsiteY2" fmla="*/ 155769 h 611869"/>
              <a:gd name="connsiteX3" fmla="*/ 33983 w 124199"/>
              <a:gd name="connsiteY3" fmla="*/ 611869 h 611869"/>
              <a:gd name="connsiteX4" fmla="*/ 90215 w 124199"/>
              <a:gd name="connsiteY4" fmla="*/ 611869 h 611869"/>
              <a:gd name="connsiteX5" fmla="*/ 90215 w 124199"/>
              <a:gd name="connsiteY5" fmla="*/ 155769 h 611869"/>
              <a:gd name="connsiteX6" fmla="*/ 124199 w 124199"/>
              <a:gd name="connsiteY6" fmla="*/ 155769 h 611869"/>
              <a:gd name="connsiteX7" fmla="*/ 62074 w 124199"/>
              <a:gd name="connsiteY7" fmla="*/ 0 h 6118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24199" h="611869">
                <a:moveTo>
                  <a:pt x="62074" y="0"/>
                </a:moveTo>
                <a:lnTo>
                  <a:pt x="0" y="155769"/>
                </a:lnTo>
                <a:lnTo>
                  <a:pt x="33983" y="155769"/>
                </a:lnTo>
                <a:lnTo>
                  <a:pt x="33983" y="611869"/>
                </a:lnTo>
                <a:lnTo>
                  <a:pt x="90215" y="611869"/>
                </a:lnTo>
                <a:lnTo>
                  <a:pt x="90215" y="155769"/>
                </a:lnTo>
                <a:lnTo>
                  <a:pt x="124199" y="155769"/>
                </a:lnTo>
                <a:lnTo>
                  <a:pt x="62074" y="0"/>
                </a:lnTo>
              </a:path>
            </a:pathLst>
          </a:custGeom>
          <a:solidFill>
            <a:srgbClr val="F7931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2093758" y="2978259"/>
            <a:ext cx="136899" cy="624569"/>
          </a:xfrm>
          <a:custGeom>
            <a:avLst/>
            <a:gdLst>
              <a:gd name="connsiteX0" fmla="*/ 68424 w 136899"/>
              <a:gd name="connsiteY0" fmla="*/ 6350 h 624569"/>
              <a:gd name="connsiteX1" fmla="*/ 6350 w 136899"/>
              <a:gd name="connsiteY1" fmla="*/ 162119 h 624569"/>
              <a:gd name="connsiteX2" fmla="*/ 40333 w 136899"/>
              <a:gd name="connsiteY2" fmla="*/ 162119 h 624569"/>
              <a:gd name="connsiteX3" fmla="*/ 40333 w 136899"/>
              <a:gd name="connsiteY3" fmla="*/ 618219 h 624569"/>
              <a:gd name="connsiteX4" fmla="*/ 96565 w 136899"/>
              <a:gd name="connsiteY4" fmla="*/ 618219 h 624569"/>
              <a:gd name="connsiteX5" fmla="*/ 96565 w 136899"/>
              <a:gd name="connsiteY5" fmla="*/ 162119 h 624569"/>
              <a:gd name="connsiteX6" fmla="*/ 130549 w 136899"/>
              <a:gd name="connsiteY6" fmla="*/ 162119 h 624569"/>
              <a:gd name="connsiteX7" fmla="*/ 68424 w 136899"/>
              <a:gd name="connsiteY7" fmla="*/ 6350 h 6245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36899" h="624569">
                <a:moveTo>
                  <a:pt x="68424" y="6350"/>
                </a:moveTo>
                <a:lnTo>
                  <a:pt x="6350" y="162119"/>
                </a:lnTo>
                <a:lnTo>
                  <a:pt x="40333" y="162119"/>
                </a:lnTo>
                <a:lnTo>
                  <a:pt x="40333" y="618219"/>
                </a:lnTo>
                <a:lnTo>
                  <a:pt x="96565" y="618219"/>
                </a:lnTo>
                <a:lnTo>
                  <a:pt x="96565" y="162119"/>
                </a:lnTo>
                <a:lnTo>
                  <a:pt x="130549" y="162119"/>
                </a:lnTo>
                <a:lnTo>
                  <a:pt x="68424"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2915529" y="2984609"/>
            <a:ext cx="124198" cy="611869"/>
          </a:xfrm>
          <a:custGeom>
            <a:avLst/>
            <a:gdLst>
              <a:gd name="connsiteX0" fmla="*/ 62086 w 124198"/>
              <a:gd name="connsiteY0" fmla="*/ 0 h 611869"/>
              <a:gd name="connsiteX1" fmla="*/ 0 w 124198"/>
              <a:gd name="connsiteY1" fmla="*/ 155769 h 611869"/>
              <a:gd name="connsiteX2" fmla="*/ 33983 w 124198"/>
              <a:gd name="connsiteY2" fmla="*/ 155769 h 611869"/>
              <a:gd name="connsiteX3" fmla="*/ 33983 w 124198"/>
              <a:gd name="connsiteY3" fmla="*/ 611869 h 611869"/>
              <a:gd name="connsiteX4" fmla="*/ 90228 w 124198"/>
              <a:gd name="connsiteY4" fmla="*/ 611869 h 611869"/>
              <a:gd name="connsiteX5" fmla="*/ 90228 w 124198"/>
              <a:gd name="connsiteY5" fmla="*/ 155769 h 611869"/>
              <a:gd name="connsiteX6" fmla="*/ 124198 w 124198"/>
              <a:gd name="connsiteY6" fmla="*/ 155769 h 611869"/>
              <a:gd name="connsiteX7" fmla="*/ 62086 w 124198"/>
              <a:gd name="connsiteY7" fmla="*/ 0 h 6118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24198" h="611869">
                <a:moveTo>
                  <a:pt x="62086" y="0"/>
                </a:moveTo>
                <a:lnTo>
                  <a:pt x="0" y="155769"/>
                </a:lnTo>
                <a:lnTo>
                  <a:pt x="33983" y="155769"/>
                </a:lnTo>
                <a:lnTo>
                  <a:pt x="33983" y="611869"/>
                </a:lnTo>
                <a:lnTo>
                  <a:pt x="90228" y="611869"/>
                </a:lnTo>
                <a:lnTo>
                  <a:pt x="90228" y="155769"/>
                </a:lnTo>
                <a:lnTo>
                  <a:pt x="124198" y="155769"/>
                </a:lnTo>
                <a:lnTo>
                  <a:pt x="62086" y="0"/>
                </a:lnTo>
              </a:path>
            </a:pathLst>
          </a:custGeom>
          <a:solidFill>
            <a:srgbClr val="F7931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2909179" y="2978259"/>
            <a:ext cx="136898" cy="624569"/>
          </a:xfrm>
          <a:custGeom>
            <a:avLst/>
            <a:gdLst>
              <a:gd name="connsiteX0" fmla="*/ 68436 w 136898"/>
              <a:gd name="connsiteY0" fmla="*/ 6350 h 624569"/>
              <a:gd name="connsiteX1" fmla="*/ 6350 w 136898"/>
              <a:gd name="connsiteY1" fmla="*/ 162119 h 624569"/>
              <a:gd name="connsiteX2" fmla="*/ 40333 w 136898"/>
              <a:gd name="connsiteY2" fmla="*/ 162119 h 624569"/>
              <a:gd name="connsiteX3" fmla="*/ 40333 w 136898"/>
              <a:gd name="connsiteY3" fmla="*/ 618219 h 624569"/>
              <a:gd name="connsiteX4" fmla="*/ 96578 w 136898"/>
              <a:gd name="connsiteY4" fmla="*/ 618219 h 624569"/>
              <a:gd name="connsiteX5" fmla="*/ 96578 w 136898"/>
              <a:gd name="connsiteY5" fmla="*/ 162119 h 624569"/>
              <a:gd name="connsiteX6" fmla="*/ 130548 w 136898"/>
              <a:gd name="connsiteY6" fmla="*/ 162119 h 624569"/>
              <a:gd name="connsiteX7" fmla="*/ 68436 w 136898"/>
              <a:gd name="connsiteY7" fmla="*/ 6350 h 6245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36898" h="624569">
                <a:moveTo>
                  <a:pt x="68436" y="6350"/>
                </a:moveTo>
                <a:lnTo>
                  <a:pt x="6350" y="162119"/>
                </a:lnTo>
                <a:lnTo>
                  <a:pt x="40333" y="162119"/>
                </a:lnTo>
                <a:lnTo>
                  <a:pt x="40333" y="618219"/>
                </a:lnTo>
                <a:lnTo>
                  <a:pt x="96578" y="618219"/>
                </a:lnTo>
                <a:lnTo>
                  <a:pt x="96578" y="162119"/>
                </a:lnTo>
                <a:lnTo>
                  <a:pt x="130548" y="162119"/>
                </a:lnTo>
                <a:lnTo>
                  <a:pt x="68436"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999750" y="3597805"/>
            <a:ext cx="924054" cy="33778"/>
          </a:xfrm>
          <a:custGeom>
            <a:avLst/>
            <a:gdLst>
              <a:gd name="connsiteX0" fmla="*/ 0 w 924054"/>
              <a:gd name="connsiteY0" fmla="*/ 16889 h 33778"/>
              <a:gd name="connsiteX1" fmla="*/ 924054 w 924054"/>
              <a:gd name="connsiteY1" fmla="*/ 16889 h 33778"/>
            </a:gdLst>
            <a:ahLst/>
            <a:cxnLst>
              <a:cxn ang="0">
                <a:pos x="connsiteX0" y="connsiteY0"/>
              </a:cxn>
              <a:cxn ang="1">
                <a:pos x="connsiteX1" y="connsiteY1"/>
              </a:cxn>
            </a:cxnLst>
            <a:rect l="l" t="t" r="r" b="b"/>
            <a:pathLst>
              <a:path w="924054" h="33778">
                <a:moveTo>
                  <a:pt x="0" y="16889"/>
                </a:moveTo>
                <a:lnTo>
                  <a:pt x="924054" y="16889"/>
                </a:lnTo>
              </a:path>
            </a:pathLst>
          </a:custGeom>
          <a:ln w="38100">
            <a:solidFill>
              <a:srgbClr val="FFDC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993400" y="3591455"/>
            <a:ext cx="936754" cy="46478"/>
          </a:xfrm>
          <a:custGeom>
            <a:avLst/>
            <a:gdLst>
              <a:gd name="connsiteX0" fmla="*/ 6350 w 936754"/>
              <a:gd name="connsiteY0" fmla="*/ 6350 h 46478"/>
              <a:gd name="connsiteX1" fmla="*/ 930404 w 936754"/>
              <a:gd name="connsiteY1" fmla="*/ 6350 h 46478"/>
              <a:gd name="connsiteX2" fmla="*/ 930404 w 936754"/>
              <a:gd name="connsiteY2" fmla="*/ 40128 h 46478"/>
              <a:gd name="connsiteX3" fmla="*/ 6350 w 936754"/>
              <a:gd name="connsiteY3" fmla="*/ 40128 h 46478"/>
            </a:gdLst>
            <a:ahLst/>
            <a:cxnLst>
              <a:cxn ang="0">
                <a:pos x="connsiteX0" y="connsiteY0"/>
              </a:cxn>
              <a:cxn ang="1">
                <a:pos x="connsiteX1" y="connsiteY1"/>
              </a:cxn>
              <a:cxn ang="2">
                <a:pos x="connsiteX2" y="connsiteY2"/>
              </a:cxn>
              <a:cxn ang="3">
                <a:pos x="connsiteX3" y="connsiteY3"/>
              </a:cxn>
            </a:cxnLst>
            <a:rect l="l" t="t" r="r" b="b"/>
            <a:pathLst>
              <a:path w="936754" h="46478">
                <a:moveTo>
                  <a:pt x="6350" y="6350"/>
                </a:moveTo>
                <a:lnTo>
                  <a:pt x="930404" y="6350"/>
                </a:lnTo>
                <a:lnTo>
                  <a:pt x="930404" y="40128"/>
                </a:lnTo>
                <a:lnTo>
                  <a:pt x="6350" y="40128"/>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1923803" y="3609472"/>
            <a:ext cx="236031" cy="9038"/>
          </a:xfrm>
          <a:custGeom>
            <a:avLst/>
            <a:gdLst>
              <a:gd name="connsiteX0" fmla="*/ 0 w 236031"/>
              <a:gd name="connsiteY0" fmla="*/ 4519 h 9038"/>
              <a:gd name="connsiteX1" fmla="*/ 236031 w 236031"/>
              <a:gd name="connsiteY1" fmla="*/ 4519 h 9038"/>
            </a:gdLst>
            <a:ahLst/>
            <a:cxnLst>
              <a:cxn ang="0">
                <a:pos x="connsiteX0" y="connsiteY0"/>
              </a:cxn>
              <a:cxn ang="1">
                <a:pos x="connsiteX1" y="connsiteY1"/>
              </a:cxn>
            </a:cxnLst>
            <a:rect l="l" t="t" r="r" b="b"/>
            <a:pathLst>
              <a:path w="236031" h="9038">
                <a:moveTo>
                  <a:pt x="0" y="4519"/>
                </a:moveTo>
                <a:lnTo>
                  <a:pt x="236031" y="4519"/>
                </a:lnTo>
              </a:path>
            </a:pathLst>
          </a:custGeom>
          <a:ln w="0">
            <a:solidFill>
              <a:srgbClr val="0095D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917453" y="3603122"/>
            <a:ext cx="248731" cy="21738"/>
          </a:xfrm>
          <a:custGeom>
            <a:avLst/>
            <a:gdLst>
              <a:gd name="connsiteX0" fmla="*/ 242381 w 248731"/>
              <a:gd name="connsiteY0" fmla="*/ 15388 h 21738"/>
              <a:gd name="connsiteX1" fmla="*/ 6350 w 248731"/>
              <a:gd name="connsiteY1" fmla="*/ 15388 h 21738"/>
              <a:gd name="connsiteX2" fmla="*/ 6350 w 248731"/>
              <a:gd name="connsiteY2" fmla="*/ 6350 h 21738"/>
              <a:gd name="connsiteX3" fmla="*/ 242381 w 248731"/>
              <a:gd name="connsiteY3" fmla="*/ 6350 h 21738"/>
              <a:gd name="connsiteX4" fmla="*/ 242381 w 248731"/>
              <a:gd name="connsiteY4" fmla="*/ 15388 h 2173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8731" h="21738">
                <a:moveTo>
                  <a:pt x="242381" y="15388"/>
                </a:moveTo>
                <a:lnTo>
                  <a:pt x="6350" y="15388"/>
                </a:lnTo>
                <a:lnTo>
                  <a:pt x="6350" y="6350"/>
                </a:lnTo>
                <a:lnTo>
                  <a:pt x="242381" y="6350"/>
                </a:lnTo>
                <a:lnTo>
                  <a:pt x="242381" y="15388"/>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408763" y="3597808"/>
            <a:ext cx="978500" cy="33778"/>
          </a:xfrm>
          <a:custGeom>
            <a:avLst/>
            <a:gdLst>
              <a:gd name="connsiteX0" fmla="*/ 0 w 978500"/>
              <a:gd name="connsiteY0" fmla="*/ 16889 h 33778"/>
              <a:gd name="connsiteX1" fmla="*/ 978500 w 978500"/>
              <a:gd name="connsiteY1" fmla="*/ 16889 h 33778"/>
            </a:gdLst>
            <a:ahLst/>
            <a:cxnLst>
              <a:cxn ang="0">
                <a:pos x="connsiteX0" y="connsiteY0"/>
              </a:cxn>
              <a:cxn ang="1">
                <a:pos x="connsiteX1" y="connsiteY1"/>
              </a:cxn>
            </a:cxnLst>
            <a:rect l="l" t="t" r="r" b="b"/>
            <a:pathLst>
              <a:path w="978500" h="33778">
                <a:moveTo>
                  <a:pt x="0" y="16889"/>
                </a:moveTo>
                <a:lnTo>
                  <a:pt x="978500" y="16889"/>
                </a:lnTo>
              </a:path>
            </a:pathLst>
          </a:custGeom>
          <a:ln w="38100">
            <a:solidFill>
              <a:srgbClr val="FFDC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2402413" y="3591458"/>
            <a:ext cx="991200" cy="46478"/>
          </a:xfrm>
          <a:custGeom>
            <a:avLst/>
            <a:gdLst>
              <a:gd name="connsiteX0" fmla="*/ 984850 w 991200"/>
              <a:gd name="connsiteY0" fmla="*/ 40128 h 46478"/>
              <a:gd name="connsiteX1" fmla="*/ 6350 w 991200"/>
              <a:gd name="connsiteY1" fmla="*/ 40128 h 46478"/>
              <a:gd name="connsiteX2" fmla="*/ 6350 w 991200"/>
              <a:gd name="connsiteY2" fmla="*/ 6350 h 46478"/>
              <a:gd name="connsiteX3" fmla="*/ 984850 w 991200"/>
              <a:gd name="connsiteY3" fmla="*/ 6350 h 46478"/>
            </a:gdLst>
            <a:ahLst/>
            <a:cxnLst>
              <a:cxn ang="0">
                <a:pos x="connsiteX0" y="connsiteY0"/>
              </a:cxn>
              <a:cxn ang="1">
                <a:pos x="connsiteX1" y="connsiteY1"/>
              </a:cxn>
              <a:cxn ang="2">
                <a:pos x="connsiteX2" y="connsiteY2"/>
              </a:cxn>
              <a:cxn ang="3">
                <a:pos x="connsiteX3" y="connsiteY3"/>
              </a:cxn>
            </a:cxnLst>
            <a:rect l="l" t="t" r="r" b="b"/>
            <a:pathLst>
              <a:path w="991200" h="46478">
                <a:moveTo>
                  <a:pt x="984850" y="40128"/>
                </a:moveTo>
                <a:lnTo>
                  <a:pt x="6350" y="40128"/>
                </a:lnTo>
                <a:lnTo>
                  <a:pt x="6350" y="6350"/>
                </a:lnTo>
                <a:lnTo>
                  <a:pt x="9848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2172733" y="3610856"/>
            <a:ext cx="236031" cy="9050"/>
          </a:xfrm>
          <a:custGeom>
            <a:avLst/>
            <a:gdLst>
              <a:gd name="connsiteX0" fmla="*/ 0 w 236031"/>
              <a:gd name="connsiteY0" fmla="*/ 4525 h 9050"/>
              <a:gd name="connsiteX1" fmla="*/ 236031 w 236031"/>
              <a:gd name="connsiteY1" fmla="*/ 4525 h 9050"/>
            </a:gdLst>
            <a:ahLst/>
            <a:cxnLst>
              <a:cxn ang="0">
                <a:pos x="connsiteX0" y="connsiteY0"/>
              </a:cxn>
              <a:cxn ang="1">
                <a:pos x="connsiteX1" y="connsiteY1"/>
              </a:cxn>
            </a:cxnLst>
            <a:rect l="l" t="t" r="r" b="b"/>
            <a:pathLst>
              <a:path w="236031" h="9050">
                <a:moveTo>
                  <a:pt x="0" y="4525"/>
                </a:moveTo>
                <a:lnTo>
                  <a:pt x="236031" y="4525"/>
                </a:lnTo>
              </a:path>
            </a:pathLst>
          </a:custGeom>
          <a:ln w="0">
            <a:solidFill>
              <a:srgbClr val="0095D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2166383" y="3604506"/>
            <a:ext cx="248731" cy="21750"/>
          </a:xfrm>
          <a:custGeom>
            <a:avLst/>
            <a:gdLst>
              <a:gd name="connsiteX0" fmla="*/ 6350 w 248731"/>
              <a:gd name="connsiteY0" fmla="*/ 6350 h 21750"/>
              <a:gd name="connsiteX1" fmla="*/ 242381 w 248731"/>
              <a:gd name="connsiteY1" fmla="*/ 6350 h 21750"/>
              <a:gd name="connsiteX2" fmla="*/ 242381 w 248731"/>
              <a:gd name="connsiteY2" fmla="*/ 15400 h 21750"/>
              <a:gd name="connsiteX3" fmla="*/ 6350 w 248731"/>
              <a:gd name="connsiteY3" fmla="*/ 15400 h 21750"/>
              <a:gd name="connsiteX4" fmla="*/ 6350 w 248731"/>
              <a:gd name="connsiteY4" fmla="*/ 6350 h 217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8731" h="21750">
                <a:moveTo>
                  <a:pt x="6350" y="6350"/>
                </a:moveTo>
                <a:lnTo>
                  <a:pt x="242381" y="6350"/>
                </a:lnTo>
                <a:lnTo>
                  <a:pt x="242381" y="15400"/>
                </a:lnTo>
                <a:lnTo>
                  <a:pt x="6350" y="15400"/>
                </a:lnTo>
                <a:lnTo>
                  <a:pt x="6350"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999750" y="2953739"/>
            <a:ext cx="924054" cy="33804"/>
          </a:xfrm>
          <a:custGeom>
            <a:avLst/>
            <a:gdLst>
              <a:gd name="connsiteX0" fmla="*/ 0 w 924054"/>
              <a:gd name="connsiteY0" fmla="*/ 16902 h 33804"/>
              <a:gd name="connsiteX1" fmla="*/ 924054 w 924054"/>
              <a:gd name="connsiteY1" fmla="*/ 16902 h 33804"/>
            </a:gdLst>
            <a:ahLst/>
            <a:cxnLst>
              <a:cxn ang="0">
                <a:pos x="connsiteX0" y="connsiteY0"/>
              </a:cxn>
              <a:cxn ang="1">
                <a:pos x="connsiteX1" y="connsiteY1"/>
              </a:cxn>
            </a:cxnLst>
            <a:rect l="l" t="t" r="r" b="b"/>
            <a:pathLst>
              <a:path w="924054" h="33804">
                <a:moveTo>
                  <a:pt x="0" y="16902"/>
                </a:moveTo>
                <a:lnTo>
                  <a:pt x="924054" y="16902"/>
                </a:lnTo>
              </a:path>
            </a:pathLst>
          </a:custGeom>
          <a:ln w="38100">
            <a:solidFill>
              <a:srgbClr val="FFDC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993400" y="2947389"/>
            <a:ext cx="936754" cy="46504"/>
          </a:xfrm>
          <a:custGeom>
            <a:avLst/>
            <a:gdLst>
              <a:gd name="connsiteX0" fmla="*/ 6350 w 936754"/>
              <a:gd name="connsiteY0" fmla="*/ 6350 h 46504"/>
              <a:gd name="connsiteX1" fmla="*/ 930404 w 936754"/>
              <a:gd name="connsiteY1" fmla="*/ 6350 h 46504"/>
              <a:gd name="connsiteX2" fmla="*/ 930404 w 936754"/>
              <a:gd name="connsiteY2" fmla="*/ 40154 h 46504"/>
              <a:gd name="connsiteX3" fmla="*/ 6350 w 936754"/>
              <a:gd name="connsiteY3" fmla="*/ 40154 h 46504"/>
            </a:gdLst>
            <a:ahLst/>
            <a:cxnLst>
              <a:cxn ang="0">
                <a:pos x="connsiteX0" y="connsiteY0"/>
              </a:cxn>
              <a:cxn ang="1">
                <a:pos x="connsiteX1" y="connsiteY1"/>
              </a:cxn>
              <a:cxn ang="2">
                <a:pos x="connsiteX2" y="connsiteY2"/>
              </a:cxn>
              <a:cxn ang="3">
                <a:pos x="connsiteX3" y="connsiteY3"/>
              </a:cxn>
            </a:cxnLst>
            <a:rect l="l" t="t" r="r" b="b"/>
            <a:pathLst>
              <a:path w="936754" h="46504">
                <a:moveTo>
                  <a:pt x="6350" y="6350"/>
                </a:moveTo>
                <a:lnTo>
                  <a:pt x="930404" y="6350"/>
                </a:lnTo>
                <a:lnTo>
                  <a:pt x="930404" y="40154"/>
                </a:lnTo>
                <a:lnTo>
                  <a:pt x="6350" y="40154"/>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1923803" y="2965436"/>
            <a:ext cx="236031" cy="9025"/>
          </a:xfrm>
          <a:custGeom>
            <a:avLst/>
            <a:gdLst>
              <a:gd name="connsiteX0" fmla="*/ 0 w 236031"/>
              <a:gd name="connsiteY0" fmla="*/ 4512 h 9025"/>
              <a:gd name="connsiteX1" fmla="*/ 236031 w 236031"/>
              <a:gd name="connsiteY1" fmla="*/ 4512 h 9025"/>
            </a:gdLst>
            <a:ahLst/>
            <a:cxnLst>
              <a:cxn ang="0">
                <a:pos x="connsiteX0" y="connsiteY0"/>
              </a:cxn>
              <a:cxn ang="1">
                <a:pos x="connsiteX1" y="connsiteY1"/>
              </a:cxn>
            </a:cxnLst>
            <a:rect l="l" t="t" r="r" b="b"/>
            <a:pathLst>
              <a:path w="236031" h="9025">
                <a:moveTo>
                  <a:pt x="0" y="4512"/>
                </a:moveTo>
                <a:lnTo>
                  <a:pt x="236031" y="4512"/>
                </a:lnTo>
              </a:path>
            </a:pathLst>
          </a:custGeom>
          <a:ln w="0">
            <a:solidFill>
              <a:srgbClr val="0095D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1917453" y="2959086"/>
            <a:ext cx="248731" cy="21725"/>
          </a:xfrm>
          <a:custGeom>
            <a:avLst/>
            <a:gdLst>
              <a:gd name="connsiteX0" fmla="*/ 242381 w 248731"/>
              <a:gd name="connsiteY0" fmla="*/ 15375 h 21725"/>
              <a:gd name="connsiteX1" fmla="*/ 6350 w 248731"/>
              <a:gd name="connsiteY1" fmla="*/ 15375 h 21725"/>
              <a:gd name="connsiteX2" fmla="*/ 6350 w 248731"/>
              <a:gd name="connsiteY2" fmla="*/ 6350 h 21725"/>
              <a:gd name="connsiteX3" fmla="*/ 242381 w 248731"/>
              <a:gd name="connsiteY3" fmla="*/ 6350 h 21725"/>
              <a:gd name="connsiteX4" fmla="*/ 242381 w 248731"/>
              <a:gd name="connsiteY4" fmla="*/ 15375 h 217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8731" h="21725">
                <a:moveTo>
                  <a:pt x="242381" y="15375"/>
                </a:moveTo>
                <a:lnTo>
                  <a:pt x="6350" y="15375"/>
                </a:lnTo>
                <a:lnTo>
                  <a:pt x="6350" y="6350"/>
                </a:lnTo>
                <a:lnTo>
                  <a:pt x="242381" y="6350"/>
                </a:lnTo>
                <a:lnTo>
                  <a:pt x="242381" y="15375"/>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2408763" y="2953739"/>
            <a:ext cx="978500" cy="33804"/>
          </a:xfrm>
          <a:custGeom>
            <a:avLst/>
            <a:gdLst>
              <a:gd name="connsiteX0" fmla="*/ 0 w 978500"/>
              <a:gd name="connsiteY0" fmla="*/ 16902 h 33804"/>
              <a:gd name="connsiteX1" fmla="*/ 978500 w 978500"/>
              <a:gd name="connsiteY1" fmla="*/ 16902 h 33804"/>
            </a:gdLst>
            <a:ahLst/>
            <a:cxnLst>
              <a:cxn ang="0">
                <a:pos x="connsiteX0" y="connsiteY0"/>
              </a:cxn>
              <a:cxn ang="1">
                <a:pos x="connsiteX1" y="connsiteY1"/>
              </a:cxn>
            </a:cxnLst>
            <a:rect l="l" t="t" r="r" b="b"/>
            <a:pathLst>
              <a:path w="978500" h="33804">
                <a:moveTo>
                  <a:pt x="0" y="16902"/>
                </a:moveTo>
                <a:lnTo>
                  <a:pt x="978500" y="16902"/>
                </a:lnTo>
              </a:path>
            </a:pathLst>
          </a:custGeom>
          <a:ln w="38100">
            <a:solidFill>
              <a:srgbClr val="FFDC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2402413" y="2947389"/>
            <a:ext cx="991200" cy="46504"/>
          </a:xfrm>
          <a:custGeom>
            <a:avLst/>
            <a:gdLst>
              <a:gd name="connsiteX0" fmla="*/ 984850 w 991200"/>
              <a:gd name="connsiteY0" fmla="*/ 40154 h 46504"/>
              <a:gd name="connsiteX1" fmla="*/ 6350 w 991200"/>
              <a:gd name="connsiteY1" fmla="*/ 40154 h 46504"/>
              <a:gd name="connsiteX2" fmla="*/ 6350 w 991200"/>
              <a:gd name="connsiteY2" fmla="*/ 6350 h 46504"/>
              <a:gd name="connsiteX3" fmla="*/ 984850 w 991200"/>
              <a:gd name="connsiteY3" fmla="*/ 6350 h 46504"/>
            </a:gdLst>
            <a:ahLst/>
            <a:cxnLst>
              <a:cxn ang="0">
                <a:pos x="connsiteX0" y="connsiteY0"/>
              </a:cxn>
              <a:cxn ang="1">
                <a:pos x="connsiteX1" y="connsiteY1"/>
              </a:cxn>
              <a:cxn ang="2">
                <a:pos x="connsiteX2" y="connsiteY2"/>
              </a:cxn>
              <a:cxn ang="3">
                <a:pos x="connsiteX3" y="connsiteY3"/>
              </a:cxn>
            </a:cxnLst>
            <a:rect l="l" t="t" r="r" b="b"/>
            <a:pathLst>
              <a:path w="991200" h="46504">
                <a:moveTo>
                  <a:pt x="984850" y="40154"/>
                </a:moveTo>
                <a:lnTo>
                  <a:pt x="6350" y="40154"/>
                </a:lnTo>
                <a:lnTo>
                  <a:pt x="6350" y="6350"/>
                </a:lnTo>
                <a:lnTo>
                  <a:pt x="9848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2172733" y="2966769"/>
            <a:ext cx="236031" cy="9088"/>
          </a:xfrm>
          <a:custGeom>
            <a:avLst/>
            <a:gdLst>
              <a:gd name="connsiteX0" fmla="*/ 0 w 236031"/>
              <a:gd name="connsiteY0" fmla="*/ 4544 h 9088"/>
              <a:gd name="connsiteX1" fmla="*/ 236031 w 236031"/>
              <a:gd name="connsiteY1" fmla="*/ 4544 h 9088"/>
            </a:gdLst>
            <a:ahLst/>
            <a:cxnLst>
              <a:cxn ang="0">
                <a:pos x="connsiteX0" y="connsiteY0"/>
              </a:cxn>
              <a:cxn ang="1">
                <a:pos x="connsiteX1" y="connsiteY1"/>
              </a:cxn>
            </a:cxnLst>
            <a:rect l="l" t="t" r="r" b="b"/>
            <a:pathLst>
              <a:path w="236031" h="9088">
                <a:moveTo>
                  <a:pt x="0" y="4544"/>
                </a:moveTo>
                <a:lnTo>
                  <a:pt x="236031" y="4544"/>
                </a:lnTo>
              </a:path>
            </a:pathLst>
          </a:custGeom>
          <a:ln w="0">
            <a:solidFill>
              <a:srgbClr val="0095D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2166383" y="2960431"/>
            <a:ext cx="248731" cy="21776"/>
          </a:xfrm>
          <a:custGeom>
            <a:avLst/>
            <a:gdLst>
              <a:gd name="connsiteX0" fmla="*/ 6350 w 248731"/>
              <a:gd name="connsiteY0" fmla="*/ 6350 h 21776"/>
              <a:gd name="connsiteX1" fmla="*/ 242381 w 248731"/>
              <a:gd name="connsiteY1" fmla="*/ 6350 h 21776"/>
              <a:gd name="connsiteX2" fmla="*/ 242381 w 248731"/>
              <a:gd name="connsiteY2" fmla="*/ 15426 h 21776"/>
              <a:gd name="connsiteX3" fmla="*/ 6350 w 248731"/>
              <a:gd name="connsiteY3" fmla="*/ 15426 h 21776"/>
              <a:gd name="connsiteX4" fmla="*/ 6350 w 248731"/>
              <a:gd name="connsiteY4" fmla="*/ 6350 h 217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8731" h="21776">
                <a:moveTo>
                  <a:pt x="6350" y="6350"/>
                </a:moveTo>
                <a:lnTo>
                  <a:pt x="242381" y="6350"/>
                </a:lnTo>
                <a:lnTo>
                  <a:pt x="242381" y="15426"/>
                </a:lnTo>
                <a:lnTo>
                  <a:pt x="6350" y="15426"/>
                </a:lnTo>
                <a:lnTo>
                  <a:pt x="6350"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2129292" y="3587329"/>
            <a:ext cx="69727" cy="69843"/>
          </a:xfrm>
          <a:custGeom>
            <a:avLst/>
            <a:gdLst>
              <a:gd name="connsiteX0" fmla="*/ 69727 w 69727"/>
              <a:gd name="connsiteY0" fmla="*/ 34921 h 69843"/>
              <a:gd name="connsiteX1" fmla="*/ 34869 w 69727"/>
              <a:gd name="connsiteY1" fmla="*/ 69843 h 69843"/>
              <a:gd name="connsiteX2" fmla="*/ 0 w 69727"/>
              <a:gd name="connsiteY2" fmla="*/ 34921 h 69843"/>
              <a:gd name="connsiteX3" fmla="*/ 34869 w 69727"/>
              <a:gd name="connsiteY3" fmla="*/ 0 h 69843"/>
              <a:gd name="connsiteX4" fmla="*/ 69727 w 69727"/>
              <a:gd name="connsiteY4" fmla="*/ 34921 h 698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727" h="69843">
                <a:moveTo>
                  <a:pt x="69727" y="34921"/>
                </a:moveTo>
                <a:cubicBezTo>
                  <a:pt x="69727" y="54229"/>
                  <a:pt x="54129" y="69843"/>
                  <a:pt x="34869" y="69843"/>
                </a:cubicBezTo>
                <a:cubicBezTo>
                  <a:pt x="15597" y="69843"/>
                  <a:pt x="0" y="54229"/>
                  <a:pt x="0" y="34921"/>
                </a:cubicBezTo>
                <a:cubicBezTo>
                  <a:pt x="0" y="15613"/>
                  <a:pt x="15597" y="0"/>
                  <a:pt x="34869" y="0"/>
                </a:cubicBezTo>
                <a:cubicBezTo>
                  <a:pt x="54129" y="0"/>
                  <a:pt x="69727" y="15613"/>
                  <a:pt x="69727" y="34921"/>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2122942" y="3580979"/>
            <a:ext cx="82427" cy="82543"/>
          </a:xfrm>
          <a:custGeom>
            <a:avLst/>
            <a:gdLst>
              <a:gd name="connsiteX0" fmla="*/ 76077 w 82427"/>
              <a:gd name="connsiteY0" fmla="*/ 41271 h 82543"/>
              <a:gd name="connsiteX1" fmla="*/ 41219 w 82427"/>
              <a:gd name="connsiteY1" fmla="*/ 76193 h 82543"/>
              <a:gd name="connsiteX2" fmla="*/ 6350 w 82427"/>
              <a:gd name="connsiteY2" fmla="*/ 41271 h 82543"/>
              <a:gd name="connsiteX3" fmla="*/ 41219 w 82427"/>
              <a:gd name="connsiteY3" fmla="*/ 6350 h 82543"/>
              <a:gd name="connsiteX4" fmla="*/ 76077 w 82427"/>
              <a:gd name="connsiteY4" fmla="*/ 41271 h 825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27" h="82543">
                <a:moveTo>
                  <a:pt x="76077" y="41271"/>
                </a:moveTo>
                <a:cubicBezTo>
                  <a:pt x="76077" y="60579"/>
                  <a:pt x="60479" y="76193"/>
                  <a:pt x="41219" y="76193"/>
                </a:cubicBezTo>
                <a:cubicBezTo>
                  <a:pt x="21947" y="76193"/>
                  <a:pt x="6350" y="60579"/>
                  <a:pt x="6350" y="41271"/>
                </a:cubicBezTo>
                <a:cubicBezTo>
                  <a:pt x="6350" y="21963"/>
                  <a:pt x="21947" y="6350"/>
                  <a:pt x="41219" y="6350"/>
                </a:cubicBezTo>
                <a:cubicBezTo>
                  <a:pt x="60479" y="6350"/>
                  <a:pt x="76077" y="21963"/>
                  <a:pt x="76077" y="41271"/>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2124973" y="2939532"/>
            <a:ext cx="69714" cy="69855"/>
          </a:xfrm>
          <a:custGeom>
            <a:avLst/>
            <a:gdLst>
              <a:gd name="connsiteX0" fmla="*/ 69714 w 69714"/>
              <a:gd name="connsiteY0" fmla="*/ 34934 h 69855"/>
              <a:gd name="connsiteX1" fmla="*/ 34857 w 69714"/>
              <a:gd name="connsiteY1" fmla="*/ 69855 h 69855"/>
              <a:gd name="connsiteX2" fmla="*/ 0 w 69714"/>
              <a:gd name="connsiteY2" fmla="*/ 34934 h 69855"/>
              <a:gd name="connsiteX3" fmla="*/ 34857 w 69714"/>
              <a:gd name="connsiteY3" fmla="*/ 0 h 69855"/>
              <a:gd name="connsiteX4" fmla="*/ 69714 w 69714"/>
              <a:gd name="connsiteY4" fmla="*/ 34934 h 6985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714" h="69855">
                <a:moveTo>
                  <a:pt x="69714" y="34934"/>
                </a:moveTo>
                <a:cubicBezTo>
                  <a:pt x="69714" y="54229"/>
                  <a:pt x="54116" y="69855"/>
                  <a:pt x="34857" y="69855"/>
                </a:cubicBezTo>
                <a:cubicBezTo>
                  <a:pt x="15610" y="69855"/>
                  <a:pt x="0" y="54229"/>
                  <a:pt x="0" y="34934"/>
                </a:cubicBezTo>
                <a:cubicBezTo>
                  <a:pt x="0" y="15626"/>
                  <a:pt x="15610" y="0"/>
                  <a:pt x="34857" y="0"/>
                </a:cubicBezTo>
                <a:cubicBezTo>
                  <a:pt x="54116" y="0"/>
                  <a:pt x="69714" y="15626"/>
                  <a:pt x="69714" y="3493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118623" y="2933182"/>
            <a:ext cx="82414" cy="82555"/>
          </a:xfrm>
          <a:custGeom>
            <a:avLst/>
            <a:gdLst>
              <a:gd name="connsiteX0" fmla="*/ 76064 w 82414"/>
              <a:gd name="connsiteY0" fmla="*/ 41284 h 82555"/>
              <a:gd name="connsiteX1" fmla="*/ 41207 w 82414"/>
              <a:gd name="connsiteY1" fmla="*/ 76205 h 82555"/>
              <a:gd name="connsiteX2" fmla="*/ 6350 w 82414"/>
              <a:gd name="connsiteY2" fmla="*/ 41284 h 82555"/>
              <a:gd name="connsiteX3" fmla="*/ 41207 w 82414"/>
              <a:gd name="connsiteY3" fmla="*/ 6350 h 82555"/>
              <a:gd name="connsiteX4" fmla="*/ 76064 w 82414"/>
              <a:gd name="connsiteY4" fmla="*/ 41284 h 8255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14" h="82555">
                <a:moveTo>
                  <a:pt x="76064" y="41284"/>
                </a:moveTo>
                <a:cubicBezTo>
                  <a:pt x="76064" y="60579"/>
                  <a:pt x="60466" y="76205"/>
                  <a:pt x="41207" y="76205"/>
                </a:cubicBezTo>
                <a:cubicBezTo>
                  <a:pt x="21960" y="76205"/>
                  <a:pt x="6350" y="60579"/>
                  <a:pt x="6350" y="41284"/>
                </a:cubicBezTo>
                <a:cubicBezTo>
                  <a:pt x="6350" y="21976"/>
                  <a:pt x="21960" y="6350"/>
                  <a:pt x="41207" y="6350"/>
                </a:cubicBezTo>
                <a:cubicBezTo>
                  <a:pt x="60466" y="6350"/>
                  <a:pt x="76064" y="21976"/>
                  <a:pt x="76064" y="41284"/>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1634253" y="2449236"/>
            <a:ext cx="25382" cy="315594"/>
          </a:xfrm>
          <a:custGeom>
            <a:avLst/>
            <a:gdLst>
              <a:gd name="connsiteX0" fmla="*/ 6350 w 25382"/>
              <a:gd name="connsiteY0" fmla="*/ 309244 h 315594"/>
              <a:gd name="connsiteX1" fmla="*/ 6350 w 25382"/>
              <a:gd name="connsiteY1" fmla="*/ 6350 h 315594"/>
            </a:gdLst>
            <a:ahLst/>
            <a:cxnLst>
              <a:cxn ang="0">
                <a:pos x="connsiteX0" y="connsiteY0"/>
              </a:cxn>
              <a:cxn ang="1">
                <a:pos x="connsiteX1" y="connsiteY1"/>
              </a:cxn>
            </a:cxnLst>
            <a:rect l="l" t="t" r="r" b="b"/>
            <a:pathLst>
              <a:path w="25382" h="315594">
                <a:moveTo>
                  <a:pt x="6350" y="309244"/>
                </a:moveTo>
                <a:lnTo>
                  <a:pt x="6350" y="6350"/>
                </a:lnTo>
              </a:path>
            </a:pathLst>
          </a:custGeom>
          <a:ln w="127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2157767" y="2440931"/>
            <a:ext cx="422688" cy="1187515"/>
          </a:xfrm>
          <a:custGeom>
            <a:avLst/>
            <a:gdLst>
              <a:gd name="connsiteX0" fmla="*/ 416338 w 422688"/>
              <a:gd name="connsiteY0" fmla="*/ 6350 h 1187515"/>
              <a:gd name="connsiteX1" fmla="*/ 6350 w 422688"/>
              <a:gd name="connsiteY1" fmla="*/ 1181165 h 1187515"/>
            </a:gdLst>
            <a:ahLst/>
            <a:cxnLst>
              <a:cxn ang="0">
                <a:pos x="connsiteX0" y="connsiteY0"/>
              </a:cxn>
              <a:cxn ang="1">
                <a:pos x="connsiteX1" y="connsiteY1"/>
              </a:cxn>
            </a:cxnLst>
            <a:rect l="l" t="t" r="r" b="b"/>
            <a:pathLst>
              <a:path w="422688" h="1187515">
                <a:moveTo>
                  <a:pt x="416338" y="6350"/>
                </a:moveTo>
                <a:lnTo>
                  <a:pt x="6350" y="1181165"/>
                </a:lnTo>
              </a:path>
            </a:pathLst>
          </a:custGeom>
          <a:ln w="127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2287074" y="2239776"/>
            <a:ext cx="698489" cy="171370"/>
          </a:xfrm>
          <a:custGeom>
            <a:avLst/>
            <a:gdLst>
              <a:gd name="connsiteX0" fmla="*/ 698489 w 698489"/>
              <a:gd name="connsiteY0" fmla="*/ 171370 h 171370"/>
              <a:gd name="connsiteX1" fmla="*/ 0 w 698489"/>
              <a:gd name="connsiteY1" fmla="*/ 171370 h 171370"/>
              <a:gd name="connsiteX2" fmla="*/ 0 w 698489"/>
              <a:gd name="connsiteY2" fmla="*/ 0 h 171370"/>
              <a:gd name="connsiteX3" fmla="*/ 698489 w 698489"/>
              <a:gd name="connsiteY3" fmla="*/ 0 h 171370"/>
              <a:gd name="connsiteX4" fmla="*/ 698489 w 698489"/>
              <a:gd name="connsiteY4" fmla="*/ 171370 h 1713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89" h="171370">
                <a:moveTo>
                  <a:pt x="698489" y="171370"/>
                </a:moveTo>
                <a:lnTo>
                  <a:pt x="0" y="171370"/>
                </a:lnTo>
                <a:lnTo>
                  <a:pt x="0" y="0"/>
                </a:lnTo>
                <a:lnTo>
                  <a:pt x="698489" y="0"/>
                </a:lnTo>
                <a:lnTo>
                  <a:pt x="698489" y="171370"/>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2280724" y="2233426"/>
            <a:ext cx="711189" cy="184070"/>
          </a:xfrm>
          <a:custGeom>
            <a:avLst/>
            <a:gdLst>
              <a:gd name="connsiteX0" fmla="*/ 704839 w 711189"/>
              <a:gd name="connsiteY0" fmla="*/ 177720 h 184070"/>
              <a:gd name="connsiteX1" fmla="*/ 6350 w 711189"/>
              <a:gd name="connsiteY1" fmla="*/ 177720 h 184070"/>
              <a:gd name="connsiteX2" fmla="*/ 6350 w 711189"/>
              <a:gd name="connsiteY2" fmla="*/ 6350 h 184070"/>
              <a:gd name="connsiteX3" fmla="*/ 704839 w 711189"/>
              <a:gd name="connsiteY3" fmla="*/ 6350 h 184070"/>
              <a:gd name="connsiteX4" fmla="*/ 704839 w 711189"/>
              <a:gd name="connsiteY4" fmla="*/ 177720 h 1840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11189" h="184070">
                <a:moveTo>
                  <a:pt x="704839" y="177720"/>
                </a:moveTo>
                <a:lnTo>
                  <a:pt x="6350" y="177720"/>
                </a:lnTo>
                <a:lnTo>
                  <a:pt x="6350" y="6350"/>
                </a:lnTo>
                <a:lnTo>
                  <a:pt x="704839" y="6350"/>
                </a:lnTo>
                <a:lnTo>
                  <a:pt x="704839" y="17772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2838000" y="3230362"/>
            <a:ext cx="1041905" cy="171370"/>
          </a:xfrm>
          <a:custGeom>
            <a:avLst/>
            <a:gdLst>
              <a:gd name="connsiteX0" fmla="*/ 1041905 w 1041905"/>
              <a:gd name="connsiteY0" fmla="*/ 171370 h 171370"/>
              <a:gd name="connsiteX1" fmla="*/ 0 w 1041905"/>
              <a:gd name="connsiteY1" fmla="*/ 171370 h 171370"/>
              <a:gd name="connsiteX2" fmla="*/ 0 w 1041905"/>
              <a:gd name="connsiteY2" fmla="*/ 0 h 171370"/>
              <a:gd name="connsiteX3" fmla="*/ 1041905 w 1041905"/>
              <a:gd name="connsiteY3" fmla="*/ 0 h 171370"/>
              <a:gd name="connsiteX4" fmla="*/ 1041905 w 1041905"/>
              <a:gd name="connsiteY4" fmla="*/ 171370 h 1713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41905" h="171370">
                <a:moveTo>
                  <a:pt x="1041905" y="171370"/>
                </a:moveTo>
                <a:lnTo>
                  <a:pt x="0" y="171370"/>
                </a:lnTo>
                <a:lnTo>
                  <a:pt x="0" y="0"/>
                </a:lnTo>
                <a:lnTo>
                  <a:pt x="1041905" y="0"/>
                </a:lnTo>
                <a:lnTo>
                  <a:pt x="1041905" y="171370"/>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3"/>
          <p:cNvSpPr/>
          <p:nvPr/>
        </p:nvSpPr>
        <p:spPr>
          <a:xfrm>
            <a:off x="2831650" y="3224012"/>
            <a:ext cx="1054605" cy="184070"/>
          </a:xfrm>
          <a:custGeom>
            <a:avLst/>
            <a:gdLst>
              <a:gd name="connsiteX0" fmla="*/ 1048255 w 1054605"/>
              <a:gd name="connsiteY0" fmla="*/ 177720 h 184070"/>
              <a:gd name="connsiteX1" fmla="*/ 6350 w 1054605"/>
              <a:gd name="connsiteY1" fmla="*/ 177720 h 184070"/>
              <a:gd name="connsiteX2" fmla="*/ 6350 w 1054605"/>
              <a:gd name="connsiteY2" fmla="*/ 6350 h 184070"/>
              <a:gd name="connsiteX3" fmla="*/ 1048255 w 1054605"/>
              <a:gd name="connsiteY3" fmla="*/ 6350 h 184070"/>
              <a:gd name="connsiteX4" fmla="*/ 1048255 w 1054605"/>
              <a:gd name="connsiteY4" fmla="*/ 177720 h 1840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54605" h="184070">
                <a:moveTo>
                  <a:pt x="1048255" y="177720"/>
                </a:moveTo>
                <a:lnTo>
                  <a:pt x="6350" y="177720"/>
                </a:lnTo>
                <a:lnTo>
                  <a:pt x="6350" y="6350"/>
                </a:lnTo>
                <a:lnTo>
                  <a:pt x="1048255" y="6350"/>
                </a:lnTo>
                <a:lnTo>
                  <a:pt x="1048255" y="17772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2156732" y="2442798"/>
            <a:ext cx="424753" cy="529541"/>
          </a:xfrm>
          <a:custGeom>
            <a:avLst/>
            <a:gdLst>
              <a:gd name="connsiteX0" fmla="*/ 418403 w 424753"/>
              <a:gd name="connsiteY0" fmla="*/ 6350 h 529541"/>
              <a:gd name="connsiteX1" fmla="*/ 6350 w 424753"/>
              <a:gd name="connsiteY1" fmla="*/ 523191 h 529541"/>
            </a:gdLst>
            <a:ahLst/>
            <a:cxnLst>
              <a:cxn ang="0">
                <a:pos x="connsiteX0" y="connsiteY0"/>
              </a:cxn>
              <a:cxn ang="1">
                <a:pos x="connsiteX1" y="connsiteY1"/>
              </a:cxn>
            </a:cxnLst>
            <a:rect l="l" t="t" r="r" b="b"/>
            <a:pathLst>
              <a:path w="424753" h="529541">
                <a:moveTo>
                  <a:pt x="418403" y="6350"/>
                </a:moveTo>
                <a:lnTo>
                  <a:pt x="6350" y="523191"/>
                </a:lnTo>
              </a:path>
            </a:pathLst>
          </a:custGeom>
          <a:ln w="127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Freeform 3"/>
          <p:cNvSpPr/>
          <p:nvPr/>
        </p:nvSpPr>
        <p:spPr>
          <a:xfrm>
            <a:off x="2472972" y="5039996"/>
            <a:ext cx="113077" cy="110318"/>
          </a:xfrm>
          <a:custGeom>
            <a:avLst/>
            <a:gdLst>
              <a:gd name="connsiteX0" fmla="*/ 106727 w 113077"/>
              <a:gd name="connsiteY0" fmla="*/ 55159 h 110318"/>
              <a:gd name="connsiteX1" fmla="*/ 56538 w 113077"/>
              <a:gd name="connsiteY1" fmla="*/ 103968 h 110318"/>
              <a:gd name="connsiteX2" fmla="*/ 6350 w 113077"/>
              <a:gd name="connsiteY2" fmla="*/ 55159 h 110318"/>
              <a:gd name="connsiteX3" fmla="*/ 56538 w 113077"/>
              <a:gd name="connsiteY3" fmla="*/ 6350 h 110318"/>
              <a:gd name="connsiteX4" fmla="*/ 106727 w 113077"/>
              <a:gd name="connsiteY4" fmla="*/ 55159 h 11031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3077" h="110318">
                <a:moveTo>
                  <a:pt x="106727" y="55159"/>
                </a:moveTo>
                <a:cubicBezTo>
                  <a:pt x="106727" y="82121"/>
                  <a:pt x="84262" y="103968"/>
                  <a:pt x="56538" y="103968"/>
                </a:cubicBezTo>
                <a:cubicBezTo>
                  <a:pt x="28815" y="103968"/>
                  <a:pt x="6350" y="82121"/>
                  <a:pt x="6350" y="55159"/>
                </a:cubicBezTo>
                <a:cubicBezTo>
                  <a:pt x="6350" y="28196"/>
                  <a:pt x="28815" y="6350"/>
                  <a:pt x="56538" y="6350"/>
                </a:cubicBezTo>
                <a:cubicBezTo>
                  <a:pt x="84262" y="6350"/>
                  <a:pt x="106727" y="28196"/>
                  <a:pt x="106727" y="55159"/>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
          <p:cNvSpPr/>
          <p:nvPr/>
        </p:nvSpPr>
        <p:spPr>
          <a:xfrm>
            <a:off x="2775697" y="5162179"/>
            <a:ext cx="586998" cy="171370"/>
          </a:xfrm>
          <a:custGeom>
            <a:avLst/>
            <a:gdLst>
              <a:gd name="connsiteX0" fmla="*/ 586998 w 586998"/>
              <a:gd name="connsiteY0" fmla="*/ 171370 h 171370"/>
              <a:gd name="connsiteX1" fmla="*/ 0 w 586998"/>
              <a:gd name="connsiteY1" fmla="*/ 171370 h 171370"/>
              <a:gd name="connsiteX2" fmla="*/ 0 w 586998"/>
              <a:gd name="connsiteY2" fmla="*/ 0 h 171370"/>
              <a:gd name="connsiteX3" fmla="*/ 586998 w 586998"/>
              <a:gd name="connsiteY3" fmla="*/ 0 h 171370"/>
              <a:gd name="connsiteX4" fmla="*/ 586998 w 586998"/>
              <a:gd name="connsiteY4" fmla="*/ 171370 h 1713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6998" h="171370">
                <a:moveTo>
                  <a:pt x="586998" y="171370"/>
                </a:moveTo>
                <a:lnTo>
                  <a:pt x="0" y="171370"/>
                </a:lnTo>
                <a:lnTo>
                  <a:pt x="0" y="0"/>
                </a:lnTo>
                <a:lnTo>
                  <a:pt x="586998" y="0"/>
                </a:lnTo>
                <a:lnTo>
                  <a:pt x="586998" y="171370"/>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2769347" y="5155829"/>
            <a:ext cx="599698" cy="184070"/>
          </a:xfrm>
          <a:custGeom>
            <a:avLst/>
            <a:gdLst>
              <a:gd name="connsiteX0" fmla="*/ 593348 w 599698"/>
              <a:gd name="connsiteY0" fmla="*/ 177720 h 184070"/>
              <a:gd name="connsiteX1" fmla="*/ 6350 w 599698"/>
              <a:gd name="connsiteY1" fmla="*/ 177720 h 184070"/>
              <a:gd name="connsiteX2" fmla="*/ 6350 w 599698"/>
              <a:gd name="connsiteY2" fmla="*/ 6350 h 184070"/>
              <a:gd name="connsiteX3" fmla="*/ 593348 w 599698"/>
              <a:gd name="connsiteY3" fmla="*/ 6350 h 184070"/>
              <a:gd name="connsiteX4" fmla="*/ 593348 w 599698"/>
              <a:gd name="connsiteY4" fmla="*/ 177720 h 1840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99698" h="184070">
                <a:moveTo>
                  <a:pt x="593348" y="177720"/>
                </a:moveTo>
                <a:lnTo>
                  <a:pt x="6350" y="177720"/>
                </a:lnTo>
                <a:lnTo>
                  <a:pt x="6350" y="6350"/>
                </a:lnTo>
                <a:lnTo>
                  <a:pt x="593348" y="6350"/>
                </a:lnTo>
                <a:lnTo>
                  <a:pt x="593348" y="17772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2563398" y="5113428"/>
            <a:ext cx="219347" cy="145912"/>
          </a:xfrm>
          <a:custGeom>
            <a:avLst/>
            <a:gdLst>
              <a:gd name="connsiteX0" fmla="*/ 212997 w 219347"/>
              <a:gd name="connsiteY0" fmla="*/ 139562 h 145912"/>
              <a:gd name="connsiteX1" fmla="*/ 6350 w 219347"/>
              <a:gd name="connsiteY1" fmla="*/ 6350 h 145912"/>
            </a:gdLst>
            <a:ahLst/>
            <a:cxnLst>
              <a:cxn ang="0">
                <a:pos x="connsiteX0" y="connsiteY0"/>
              </a:cxn>
              <a:cxn ang="1">
                <a:pos x="connsiteX1" y="connsiteY1"/>
              </a:cxn>
            </a:cxnLst>
            <a:rect l="l" t="t" r="r" b="b"/>
            <a:pathLst>
              <a:path w="219347" h="145912">
                <a:moveTo>
                  <a:pt x="212997" y="139562"/>
                </a:moveTo>
                <a:lnTo>
                  <a:pt x="6350" y="6350"/>
                </a:lnTo>
              </a:path>
            </a:pathLst>
          </a:custGeom>
          <a:ln w="127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257300" y="2578100"/>
            <a:ext cx="1828800" cy="1231900"/>
          </a:xfrm>
          <a:prstGeom prst="rect">
            <a:avLst/>
          </a:prstGeom>
          <a:noFill/>
        </p:spPr>
      </p:pic>
      <p:pic>
        <p:nvPicPr>
          <p:cNvPr id="40" name="Picture 3"/>
          <p:cNvPicPr>
            <a:picLocks noChangeAspect="1" noChangeArrowheads="1"/>
          </p:cNvPicPr>
          <p:nvPr/>
        </p:nvPicPr>
        <p:blipFill>
          <a:blip r:embed="rId3"/>
          <a:srcRect/>
          <a:stretch>
            <a:fillRect/>
          </a:stretch>
        </p:blipFill>
        <p:spPr bwMode="auto">
          <a:xfrm>
            <a:off x="1231900" y="4508500"/>
            <a:ext cx="1435100" cy="1333500"/>
          </a:xfrm>
          <a:prstGeom prst="rect">
            <a:avLst/>
          </a:prstGeom>
          <a:noFill/>
        </p:spPr>
      </p:pic>
      <p:graphicFrame>
        <p:nvGraphicFramePr>
          <p:cNvPr id="41" name="表格 4"/>
          <p:cNvGraphicFramePr>
            <a:graphicFrameLocks noGrp="1"/>
          </p:cNvGraphicFramePr>
          <p:nvPr>
            <p:extLst>
              <p:ext uri="{D42A27DB-BD31-4B8C-83A1-F6EECF244321}">
                <p14:modId xmlns:p14="http://schemas.microsoft.com/office/powerpoint/2010/main" val="3610309465"/>
              </p:ext>
            </p:extLst>
          </p:nvPr>
        </p:nvGraphicFramePr>
        <p:xfrm>
          <a:off x="1254140" y="2239776"/>
          <a:ext cx="766581" cy="208280"/>
        </p:xfrm>
        <a:graphic>
          <a:graphicData uri="http://schemas.openxmlformats.org/drawingml/2006/table">
            <a:tbl>
              <a:tblPr/>
              <a:tblGrid>
                <a:gridCol w="386462">
                  <a:extLst>
                    <a:ext uri="{9D8B030D-6E8A-4147-A177-3AD203B41FA5}">
                      <a16:colId xmlns="" xmlns:a16="http://schemas.microsoft.com/office/drawing/2014/main" val="20000"/>
                    </a:ext>
                  </a:extLst>
                </a:gridCol>
                <a:gridCol w="380119">
                  <a:extLst>
                    <a:ext uri="{9D8B030D-6E8A-4147-A177-3AD203B41FA5}">
                      <a16:colId xmlns="" xmlns:a16="http://schemas.microsoft.com/office/drawing/2014/main" val="20001"/>
                    </a:ext>
                  </a:extLst>
                </a:gridCol>
              </a:tblGrid>
              <a:tr h="208280">
                <a:tc gridSpan="2">
                  <a:txBody>
                    <a:bodyPr/>
                    <a:lstStyle/>
                    <a:p>
                      <a:pPr algn="l"/>
                      <a:r>
                        <a:rPr lang="en-US" altLang="zh-CN" sz="499" dirty="0">
                          <a:solidFill>
                            <a:srgbClr val="231F20"/>
                          </a:solidFill>
                          <a:latin typeface="Arial" pitchFamily="18" charset="0"/>
                          <a:cs typeface="Arial" pitchFamily="18" charset="0"/>
                        </a:rPr>
                        <a:t>Opentheheatovenlid</a:t>
                      </a:r>
                      <a:endParaRPr lang="zh-CN" altLang="en-US" sz="499" dirty="0">
                        <a:solidFill>
                          <a:srgbClr val="231F20"/>
                        </a:solidFill>
                        <a:latin typeface="Arial" pitchFamily="18" charset="0"/>
                        <a:cs typeface="Arial" pitchFamily="18" charset="0"/>
                      </a:endParaRPr>
                    </a:p>
                  </a:txBody>
                  <a:tcPr>
                    <a:lnL w="0" cmpd="sng">
                      <a:solidFill>
                        <a:srgbClr val="231F20"/>
                      </a:solidFill>
                      <a:prstDash val="solid"/>
                    </a:lnL>
                    <a:lnR w="1" cap="flat" cmpd="sng" algn="ctr">
                      <a:solidFill>
                        <a:srgbClr val="231F20"/>
                      </a:solidFill>
                      <a:prstDash val="solid"/>
                      <a:round/>
                      <a:headEnd type="none" w="med" len="med"/>
                      <a:tailEnd type="none" w="med" len="med"/>
                    </a:lnR>
                    <a:lnT w="1" cmpd="sng">
                      <a:solidFill>
                        <a:srgbClr val="231F20"/>
                      </a:solidFill>
                      <a:prstDash val="solid"/>
                    </a:lnT>
                    <a:lnB w="1" cmpd="sng">
                      <a:solidFill>
                        <a:srgbClr val="231F20"/>
                      </a:solidFill>
                      <a:prstDash val="solid"/>
                    </a:lnB>
                    <a:solidFill>
                      <a:srgbClr val="FFDC01"/>
                    </a:solidFill>
                  </a:tcPr>
                </a:tc>
                <a:tc hMerge="1">
                  <a:txBody>
                    <a:bodyPr/>
                    <a:lstStyle/>
                    <a:p>
                      <a:endParaRPr lang="zh-CN" altLang="en-US" dirty="0"/>
                    </a:p>
                  </a:txBody>
                  <a:tcPr>
                    <a:lnL w="0" cap="flat" cmpd="sng" algn="ctr">
                      <a:solidFill>
                        <a:srgbClr val="231F20"/>
                      </a:solidFill>
                      <a:prstDash val="solid"/>
                      <a:round/>
                      <a:headEnd type="none" w="med" len="med"/>
                      <a:tailEnd type="none" w="med" len="med"/>
                    </a:lnL>
                    <a:lnR w="1" cmpd="sng">
                      <a:solidFill>
                        <a:srgbClr val="231F20"/>
                      </a:solidFill>
                      <a:prstDash val="solid"/>
                    </a:lnR>
                    <a:lnT w="1" cap="flat" cmpd="sng" algn="ctr">
                      <a:solidFill>
                        <a:srgbClr val="231F20"/>
                      </a:solidFill>
                      <a:prstDash val="solid"/>
                      <a:round/>
                      <a:headEnd type="none" w="med" len="med"/>
                      <a:tailEnd type="none" w="med" len="med"/>
                    </a:lnT>
                    <a:lnB w="1" cap="flat" cmpd="sng" algn="ctr">
                      <a:solidFill>
                        <a:srgbClr val="231F20"/>
                      </a:solidFill>
                      <a:prstDash val="solid"/>
                      <a:round/>
                      <a:headEnd type="none" w="med" len="med"/>
                      <a:tailEnd type="none" w="med" len="med"/>
                    </a:lnB>
                    <a:solidFill>
                      <a:srgbClr val="FFDC01"/>
                    </a:solidFill>
                  </a:tcPr>
                </a:tc>
                <a:extLst>
                  <a:ext uri="{0D108BD9-81ED-4DB2-BD59-A6C34878D82A}">
                    <a16:rowId xmlns="" xmlns:a16="http://schemas.microsoft.com/office/drawing/2014/main" val="10000"/>
                  </a:ext>
                </a:extLst>
              </a:tr>
            </a:tbl>
          </a:graphicData>
        </a:graphic>
      </p:graphicFrame>
      <p:graphicFrame>
        <p:nvGraphicFramePr>
          <p:cNvPr id="42" name="表格 4"/>
          <p:cNvGraphicFramePr>
            <a:graphicFrameLocks noGrp="1"/>
          </p:cNvGraphicFramePr>
          <p:nvPr>
            <p:extLst>
              <p:ext uri="{D42A27DB-BD31-4B8C-83A1-F6EECF244321}">
                <p14:modId xmlns:p14="http://schemas.microsoft.com/office/powerpoint/2010/main" val="1580097845"/>
              </p:ext>
            </p:extLst>
          </p:nvPr>
        </p:nvGraphicFramePr>
        <p:xfrm>
          <a:off x="2528568" y="4859919"/>
          <a:ext cx="1013710" cy="365760"/>
        </p:xfrm>
        <a:graphic>
          <a:graphicData uri="http://schemas.openxmlformats.org/drawingml/2006/table">
            <a:tbl>
              <a:tblPr/>
              <a:tblGrid>
                <a:gridCol w="247129">
                  <a:extLst>
                    <a:ext uri="{9D8B030D-6E8A-4147-A177-3AD203B41FA5}">
                      <a16:colId xmlns="" xmlns:a16="http://schemas.microsoft.com/office/drawing/2014/main" val="20000"/>
                    </a:ext>
                  </a:extLst>
                </a:gridCol>
                <a:gridCol w="766581">
                  <a:extLst>
                    <a:ext uri="{9D8B030D-6E8A-4147-A177-3AD203B41FA5}">
                      <a16:colId xmlns="" xmlns:a16="http://schemas.microsoft.com/office/drawing/2014/main" val="20001"/>
                    </a:ext>
                  </a:extLst>
                </a:gridCol>
              </a:tblGrid>
              <a:tr h="208280">
                <a:tc>
                  <a:txBody>
                    <a:bodyPr/>
                    <a:lstStyle/>
                    <a:p>
                      <a:endParaRPr lang="zh-CN" altLang="en-US" dirty="0"/>
                    </a:p>
                  </a:txBody>
                  <a:tcPr>
                    <a:lnL w="0" cmpd="sng">
                      <a:solidFill>
                        <a:srgbClr val="000000"/>
                      </a:solidFill>
                      <a:prstDash val="solid"/>
                    </a:lnL>
                    <a:lnR w="1" cap="flat" cmpd="sng" algn="ctr">
                      <a:solidFill>
                        <a:srgbClr val="231F20"/>
                      </a:solidFill>
                      <a:prstDash val="solid"/>
                      <a:round/>
                      <a:headEnd type="none" w="med" len="med"/>
                      <a:tailEnd type="none" w="med" len="med"/>
                    </a:lnR>
                    <a:lnT w="1" cmpd="sng">
                      <a:solidFill>
                        <a:srgbClr val="000000"/>
                      </a:solidFill>
                      <a:prstDash val="solid"/>
                    </a:lnT>
                    <a:lnB w="1" cmpd="sng">
                      <a:solidFill>
                        <a:srgbClr val="EE1D23"/>
                      </a:solidFill>
                      <a:prstDash val="solid"/>
                    </a:lnB>
                    <a:solidFill>
                      <a:srgbClr val="FFFFFF"/>
                    </a:solidFill>
                  </a:tcPr>
                </a:tc>
                <a:tc>
                  <a:txBody>
                    <a:bodyPr/>
                    <a:lstStyle/>
                    <a:p>
                      <a:pPr algn="l"/>
                      <a:r>
                        <a:rPr lang="en-US" altLang="zh-CN" sz="699" dirty="0">
                          <a:solidFill>
                            <a:srgbClr val="231F20"/>
                          </a:solidFill>
                          <a:latin typeface="Arial" pitchFamily="18" charset="0"/>
                          <a:cs typeface="Arial" pitchFamily="18" charset="0"/>
                        </a:rPr>
                        <a:t>HeatingIndicator</a:t>
                      </a:r>
                      <a:endParaRPr lang="zh-CN" altLang="en-US" sz="699" dirty="0">
                        <a:solidFill>
                          <a:srgbClr val="231F20"/>
                        </a:solidFill>
                        <a:latin typeface="Arial" pitchFamily="18" charset="0"/>
                        <a:cs typeface="Arial" pitchFamily="18" charset="0"/>
                      </a:endParaRPr>
                    </a:p>
                  </a:txBody>
                  <a:tcPr>
                    <a:lnL w="1" cap="flat" cmpd="sng" algn="ctr">
                      <a:solidFill>
                        <a:srgbClr val="231F20"/>
                      </a:solidFill>
                      <a:prstDash val="solid"/>
                      <a:round/>
                      <a:headEnd type="none" w="med" len="med"/>
                      <a:tailEnd type="none" w="med" len="med"/>
                    </a:lnL>
                    <a:lnR w="1" cmpd="sng">
                      <a:solidFill>
                        <a:srgbClr val="231F20"/>
                      </a:solidFill>
                      <a:prstDash val="solid"/>
                    </a:lnR>
                    <a:lnT w="1" cap="flat" cmpd="sng" algn="ctr">
                      <a:solidFill>
                        <a:srgbClr val="231F20"/>
                      </a:solidFill>
                      <a:prstDash val="solid"/>
                      <a:round/>
                      <a:headEnd type="none" w="med" len="med"/>
                      <a:tailEnd type="none" w="med" len="med"/>
                    </a:lnT>
                    <a:lnB w="1" cap="flat" cmpd="sng" algn="ctr">
                      <a:solidFill>
                        <a:srgbClr val="231F20"/>
                      </a:solidFill>
                      <a:prstDash val="solid"/>
                      <a:round/>
                      <a:headEnd type="none" w="med" len="med"/>
                      <a:tailEnd type="none" w="med" len="med"/>
                    </a:lnB>
                    <a:solidFill>
                      <a:srgbClr val="FFDC01"/>
                    </a:solidFill>
                  </a:tcPr>
                </a:tc>
                <a:extLst>
                  <a:ext uri="{0D108BD9-81ED-4DB2-BD59-A6C34878D82A}">
                    <a16:rowId xmlns="" xmlns:a16="http://schemas.microsoft.com/office/drawing/2014/main" val="10000"/>
                  </a:ext>
                </a:extLst>
              </a:tr>
            </a:tbl>
          </a:graphicData>
        </a:graphic>
      </p:graphicFrame>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19</a:t>
            </a:r>
          </a:p>
        </p:txBody>
      </p:sp>
      <p:sp>
        <p:nvSpPr>
          <p:cNvPr id="43" name="TextBox 1"/>
          <p:cNvSpPr txBox="1"/>
          <p:nvPr/>
        </p:nvSpPr>
        <p:spPr>
          <a:xfrm>
            <a:off x="609600" y="825500"/>
            <a:ext cx="3365500" cy="4635500"/>
          </a:xfrm>
          <a:prstGeom prst="rect">
            <a:avLst/>
          </a:prstGeom>
          <a:noFill/>
        </p:spPr>
        <p:txBody>
          <a:bodyPr wrap="none" lIns="0" tIns="0" rIns="0" rtlCol="0">
            <a:spAutoFit/>
          </a:bodyPr>
          <a:lstStyle/>
          <a:p>
            <a:pPr>
              <a:lnSpc>
                <a:spcPts val="900"/>
              </a:lnSpc>
              <a:tabLst>
                <a:tab pos="1739900" algn="l"/>
                <a:tab pos="2209800" algn="l"/>
                <a:tab pos="2273300" algn="l"/>
              </a:tabLst>
            </a:pPr>
            <a:r>
              <a:rPr lang="en-US" altLang="zh-CN" sz="799" dirty="0">
                <a:solidFill>
                  <a:srgbClr val="F1592F"/>
                </a:solidFill>
                <a:latin typeface="Arial" pitchFamily="18" charset="0"/>
                <a:cs typeface="Arial" pitchFamily="18" charset="0"/>
              </a:rPr>
              <a:t>3.10</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How</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to</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Protect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the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Splice</a:t>
            </a:r>
          </a:p>
          <a:p>
            <a:pPr>
              <a:lnSpc>
                <a:spcPts val="1200"/>
              </a:lnSpc>
              <a:tabLst>
                <a:tab pos="1739900" algn="l"/>
                <a:tab pos="2209800" algn="l"/>
                <a:tab pos="2273300" algn="l"/>
              </a:tabLst>
            </a:pP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protect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joint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heat-shrink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sleeve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oven</a:t>
            </a:r>
          </a:p>
          <a:p>
            <a:pPr>
              <a:lnSpc>
                <a:spcPts val="1000"/>
              </a:lnSpc>
              <a:tabLst>
                <a:tab pos="1739900" algn="l"/>
                <a:tab pos="2209800" algn="l"/>
                <a:tab pos="2273300" algn="l"/>
              </a:tabLst>
            </a:pPr>
            <a:r>
              <a:rPr lang="en-US" altLang="zh-CN" sz="699" dirty="0">
                <a:solidFill>
                  <a:srgbClr val="231F20"/>
                </a:solidFill>
                <a:latin typeface="Arial" pitchFamily="18" charset="0"/>
                <a:cs typeface="Arial" pitchFamily="18" charset="0"/>
              </a:rPr>
              <a:t>which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mounted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“Shrink”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activated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via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pressing</a:t>
            </a:r>
          </a:p>
          <a:p>
            <a:pPr>
              <a:lnSpc>
                <a:spcPts val="1000"/>
              </a:lnSpc>
              <a:tabLst>
                <a:tab pos="1739900" algn="l"/>
                <a:tab pos="2209800" algn="l"/>
                <a:tab pos="2273300" algn="l"/>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key.</a:t>
            </a:r>
          </a:p>
          <a:p>
            <a:pPr>
              <a:lnSpc>
                <a:spcPts val="1000"/>
              </a:lnSpc>
              <a:tabLst>
                <a:tab pos="1739900" algn="l"/>
                <a:tab pos="2209800" algn="l"/>
                <a:tab pos="2273300" algn="l"/>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oven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lid</a:t>
            </a:r>
          </a:p>
          <a:p>
            <a:pPr>
              <a:lnSpc>
                <a:spcPts val="1000"/>
              </a:lnSpc>
              <a:tabLst>
                <a:tab pos="1739900" algn="l"/>
                <a:tab pos="2209800" algn="l"/>
                <a:tab pos="2273300" algn="l"/>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Raise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left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right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clamps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Hold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heat-shrink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lift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1000"/>
              </a:lnSpc>
              <a:tabLst>
                <a:tab pos="1739900" algn="l"/>
                <a:tab pos="2209800" algn="l"/>
                <a:tab pos="2273300" algn="l"/>
              </a:tabLst>
            </a:pPr>
            <a:r>
              <a:rPr lang="en-US" altLang="zh-CN" sz="699" dirty="0">
                <a:solidFill>
                  <a:srgbClr val="231F20"/>
                </a:solidFill>
                <a:latin typeface="Arial" pitchFamily="18" charset="0"/>
                <a:cs typeface="Arial" pitchFamily="18" charset="0"/>
              </a:rPr>
              <a:t>spliced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hold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taut,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heat-shrink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centered</a:t>
            </a:r>
          </a:p>
          <a:p>
            <a:pPr>
              <a:lnSpc>
                <a:spcPts val="1000"/>
              </a:lnSpc>
              <a:tabLst>
                <a:tab pos="1739900" algn="l"/>
                <a:tab pos="2209800" algn="l"/>
                <a:tab pos="2273300" algn="l"/>
              </a:tabLst>
            </a:pPr>
            <a:r>
              <a:rPr lang="en-US" altLang="zh-CN" sz="699" dirty="0">
                <a:solidFill>
                  <a:srgbClr val="231F20"/>
                </a:solidFill>
                <a:latin typeface="Arial" pitchFamily="18" charset="0"/>
                <a:cs typeface="Arial" pitchFamily="18" charset="0"/>
              </a:rPr>
              <a:t>over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point.</a:t>
            </a:r>
          </a:p>
          <a:p>
            <a:pPr>
              <a:lnSpc>
                <a:spcPts val="1000"/>
              </a:lnSpc>
              <a:tabLst>
                <a:tab pos="1739900" algn="l"/>
                <a:tab pos="2209800" algn="l"/>
                <a:tab pos="2273300" algn="l"/>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both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heat-shrink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over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oven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place</a:t>
            </a:r>
          </a:p>
          <a:p>
            <a:pPr>
              <a:lnSpc>
                <a:spcPts val="1000"/>
              </a:lnSpc>
              <a:tabLst>
                <a:tab pos="1739900" algn="l"/>
                <a:tab pos="2209800" algn="l"/>
                <a:tab pos="2273300" algn="l"/>
              </a:tabLst>
            </a:pPr>
            <a:r>
              <a:rPr lang="en-US" altLang="zh-CN" sz="699" dirty="0">
                <a:solidFill>
                  <a:srgbClr val="231F20"/>
                </a:solidFill>
                <a:latin typeface="Arial" pitchFamily="18" charset="0"/>
                <a:cs typeface="Arial" pitchFamily="18" charset="0"/>
              </a:rPr>
              <a:t>them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oven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clamps.</a:t>
            </a:r>
          </a:p>
          <a:p>
            <a:pPr>
              <a:lnSpc>
                <a:spcPts val="1000"/>
              </a:lnSpc>
            </a:pPr>
            <a:endParaRPr lang="en-US" altLang="zh-CN" dirty="0"/>
          </a:p>
          <a:p>
            <a:pPr>
              <a:lnSpc>
                <a:spcPts val="1300"/>
              </a:lnSpc>
              <a:tabLst>
                <a:tab pos="1739900" algn="l"/>
                <a:tab pos="2209800" algn="l"/>
                <a:tab pos="2273300" algn="l"/>
              </a:tabLst>
            </a:pPr>
            <a:r>
              <a:rPr lang="en-US" altLang="zh-CN" dirty="0"/>
              <a:t>	</a:t>
            </a:r>
            <a:r>
              <a:rPr lang="en-US" altLang="zh-CN" sz="499" dirty="0">
                <a:solidFill>
                  <a:srgbClr val="231F20"/>
                </a:solidFill>
                <a:latin typeface="Arial" pitchFamily="18" charset="0"/>
                <a:cs typeface="Arial" pitchFamily="18" charset="0"/>
              </a:rPr>
              <a:t>Position</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of</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splices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800"/>
              </a:lnSpc>
              <a:tabLst>
                <a:tab pos="1739900" algn="l"/>
                <a:tab pos="2209800" algn="l"/>
                <a:tab pos="2273300" algn="l"/>
              </a:tabLst>
            </a:pPr>
            <a:r>
              <a:rPr lang="en-US" altLang="zh-CN" dirty="0"/>
              <a:t>			</a:t>
            </a:r>
            <a:r>
              <a:rPr lang="en-US" altLang="zh-CN" sz="499" dirty="0">
                <a:solidFill>
                  <a:srgbClr val="231F20"/>
                </a:solidFill>
                <a:latin typeface="Arial" pitchFamily="18" charset="0"/>
                <a:cs typeface="Arial" pitchFamily="18" charset="0"/>
              </a:rPr>
              <a:t>Moving</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the</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fiber</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into</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heat</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oven</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1739900" algn="l"/>
                <a:tab pos="2209800" algn="l"/>
                <a:tab pos="2273300" algn="l"/>
              </a:tabLst>
            </a:pPr>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begin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finished,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1000"/>
              </a:lnSpc>
              <a:tabLst>
                <a:tab pos="1739900" algn="l"/>
                <a:tab pos="2209800" algn="l"/>
                <a:tab pos="2273300" algn="l"/>
              </a:tabLst>
            </a:pP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indicator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turned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automatically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companied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prompt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sound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p>
          <a:p>
            <a:pPr>
              <a:lnSpc>
                <a:spcPts val="1000"/>
              </a:lnSpc>
              <a:tabLst>
                <a:tab pos="1739900" algn="l"/>
                <a:tab pos="2209800" algn="l"/>
                <a:tab pos="2273300" algn="l"/>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buzzer.</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tab pos="1739900" algn="l"/>
                <a:tab pos="2209800" algn="l"/>
                <a:tab pos="2273300" algn="l"/>
              </a:tabLst>
            </a:pPr>
            <a:r>
              <a:rPr lang="en-US" altLang="zh-CN" dirty="0"/>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p>
        </p:txBody>
      </p:sp>
      <p:sp>
        <p:nvSpPr>
          <p:cNvPr id="45" name="Freeform 3"/>
          <p:cNvSpPr/>
          <p:nvPr/>
        </p:nvSpPr>
        <p:spPr>
          <a:xfrm>
            <a:off x="5835575" y="3028447"/>
            <a:ext cx="124186" cy="611869"/>
          </a:xfrm>
          <a:custGeom>
            <a:avLst/>
            <a:gdLst>
              <a:gd name="connsiteX0" fmla="*/ 62074 w 124186"/>
              <a:gd name="connsiteY0" fmla="*/ 0 h 611869"/>
              <a:gd name="connsiteX1" fmla="*/ 0 w 124186"/>
              <a:gd name="connsiteY1" fmla="*/ 155769 h 611869"/>
              <a:gd name="connsiteX2" fmla="*/ 33983 w 124186"/>
              <a:gd name="connsiteY2" fmla="*/ 155769 h 611869"/>
              <a:gd name="connsiteX3" fmla="*/ 33983 w 124186"/>
              <a:gd name="connsiteY3" fmla="*/ 611869 h 611869"/>
              <a:gd name="connsiteX4" fmla="*/ 90190 w 124186"/>
              <a:gd name="connsiteY4" fmla="*/ 611869 h 611869"/>
              <a:gd name="connsiteX5" fmla="*/ 90190 w 124186"/>
              <a:gd name="connsiteY5" fmla="*/ 155769 h 611869"/>
              <a:gd name="connsiteX6" fmla="*/ 124186 w 124186"/>
              <a:gd name="connsiteY6" fmla="*/ 155769 h 611869"/>
              <a:gd name="connsiteX7" fmla="*/ 62074 w 124186"/>
              <a:gd name="connsiteY7" fmla="*/ 0 h 6118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24186" h="611869">
                <a:moveTo>
                  <a:pt x="62074" y="0"/>
                </a:moveTo>
                <a:lnTo>
                  <a:pt x="0" y="155769"/>
                </a:lnTo>
                <a:lnTo>
                  <a:pt x="33983" y="155769"/>
                </a:lnTo>
                <a:lnTo>
                  <a:pt x="33983" y="611869"/>
                </a:lnTo>
                <a:lnTo>
                  <a:pt x="90190" y="611869"/>
                </a:lnTo>
                <a:lnTo>
                  <a:pt x="90190" y="155769"/>
                </a:lnTo>
                <a:lnTo>
                  <a:pt x="124186" y="155769"/>
                </a:lnTo>
                <a:lnTo>
                  <a:pt x="62074" y="0"/>
                </a:lnTo>
              </a:path>
            </a:pathLst>
          </a:custGeom>
          <a:solidFill>
            <a:srgbClr val="F7931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3"/>
          <p:cNvSpPr/>
          <p:nvPr/>
        </p:nvSpPr>
        <p:spPr>
          <a:xfrm>
            <a:off x="5829225" y="3022097"/>
            <a:ext cx="136886" cy="624569"/>
          </a:xfrm>
          <a:custGeom>
            <a:avLst/>
            <a:gdLst>
              <a:gd name="connsiteX0" fmla="*/ 68424 w 136886"/>
              <a:gd name="connsiteY0" fmla="*/ 6350 h 624569"/>
              <a:gd name="connsiteX1" fmla="*/ 6350 w 136886"/>
              <a:gd name="connsiteY1" fmla="*/ 162119 h 624569"/>
              <a:gd name="connsiteX2" fmla="*/ 40333 w 136886"/>
              <a:gd name="connsiteY2" fmla="*/ 162119 h 624569"/>
              <a:gd name="connsiteX3" fmla="*/ 40333 w 136886"/>
              <a:gd name="connsiteY3" fmla="*/ 618219 h 624569"/>
              <a:gd name="connsiteX4" fmla="*/ 96540 w 136886"/>
              <a:gd name="connsiteY4" fmla="*/ 618219 h 624569"/>
              <a:gd name="connsiteX5" fmla="*/ 96540 w 136886"/>
              <a:gd name="connsiteY5" fmla="*/ 162119 h 624569"/>
              <a:gd name="connsiteX6" fmla="*/ 130536 w 136886"/>
              <a:gd name="connsiteY6" fmla="*/ 162119 h 624569"/>
              <a:gd name="connsiteX7" fmla="*/ 68424 w 136886"/>
              <a:gd name="connsiteY7" fmla="*/ 6350 h 6245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36886" h="624569">
                <a:moveTo>
                  <a:pt x="68424" y="6350"/>
                </a:moveTo>
                <a:lnTo>
                  <a:pt x="6350" y="162119"/>
                </a:lnTo>
                <a:lnTo>
                  <a:pt x="40333" y="162119"/>
                </a:lnTo>
                <a:lnTo>
                  <a:pt x="40333" y="618219"/>
                </a:lnTo>
                <a:lnTo>
                  <a:pt x="96540" y="618219"/>
                </a:lnTo>
                <a:lnTo>
                  <a:pt x="96540" y="162119"/>
                </a:lnTo>
                <a:lnTo>
                  <a:pt x="130536" y="162119"/>
                </a:lnTo>
                <a:lnTo>
                  <a:pt x="68424"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3"/>
          <p:cNvSpPr/>
          <p:nvPr/>
        </p:nvSpPr>
        <p:spPr>
          <a:xfrm>
            <a:off x="6784027" y="3028447"/>
            <a:ext cx="124199" cy="611869"/>
          </a:xfrm>
          <a:custGeom>
            <a:avLst/>
            <a:gdLst>
              <a:gd name="connsiteX0" fmla="*/ 62074 w 124199"/>
              <a:gd name="connsiteY0" fmla="*/ 0 h 611869"/>
              <a:gd name="connsiteX1" fmla="*/ 0 w 124199"/>
              <a:gd name="connsiteY1" fmla="*/ 155769 h 611869"/>
              <a:gd name="connsiteX2" fmla="*/ 33983 w 124199"/>
              <a:gd name="connsiteY2" fmla="*/ 155769 h 611869"/>
              <a:gd name="connsiteX3" fmla="*/ 33983 w 124199"/>
              <a:gd name="connsiteY3" fmla="*/ 611869 h 611869"/>
              <a:gd name="connsiteX4" fmla="*/ 90215 w 124199"/>
              <a:gd name="connsiteY4" fmla="*/ 611869 h 611869"/>
              <a:gd name="connsiteX5" fmla="*/ 90215 w 124199"/>
              <a:gd name="connsiteY5" fmla="*/ 155769 h 611869"/>
              <a:gd name="connsiteX6" fmla="*/ 124199 w 124199"/>
              <a:gd name="connsiteY6" fmla="*/ 155769 h 611869"/>
              <a:gd name="connsiteX7" fmla="*/ 62074 w 124199"/>
              <a:gd name="connsiteY7" fmla="*/ 0 h 6118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24199" h="611869">
                <a:moveTo>
                  <a:pt x="62074" y="0"/>
                </a:moveTo>
                <a:lnTo>
                  <a:pt x="0" y="155769"/>
                </a:lnTo>
                <a:lnTo>
                  <a:pt x="33983" y="155769"/>
                </a:lnTo>
                <a:lnTo>
                  <a:pt x="33983" y="611869"/>
                </a:lnTo>
                <a:lnTo>
                  <a:pt x="90215" y="611869"/>
                </a:lnTo>
                <a:lnTo>
                  <a:pt x="90215" y="155769"/>
                </a:lnTo>
                <a:lnTo>
                  <a:pt x="124199" y="155769"/>
                </a:lnTo>
                <a:lnTo>
                  <a:pt x="62074" y="0"/>
                </a:lnTo>
              </a:path>
            </a:pathLst>
          </a:custGeom>
          <a:solidFill>
            <a:srgbClr val="F7931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p:cNvSpPr/>
          <p:nvPr/>
        </p:nvSpPr>
        <p:spPr>
          <a:xfrm>
            <a:off x="6777677" y="3022097"/>
            <a:ext cx="136899" cy="624569"/>
          </a:xfrm>
          <a:custGeom>
            <a:avLst/>
            <a:gdLst>
              <a:gd name="connsiteX0" fmla="*/ 68424 w 136899"/>
              <a:gd name="connsiteY0" fmla="*/ 6350 h 624569"/>
              <a:gd name="connsiteX1" fmla="*/ 6350 w 136899"/>
              <a:gd name="connsiteY1" fmla="*/ 162119 h 624569"/>
              <a:gd name="connsiteX2" fmla="*/ 40333 w 136899"/>
              <a:gd name="connsiteY2" fmla="*/ 162119 h 624569"/>
              <a:gd name="connsiteX3" fmla="*/ 40333 w 136899"/>
              <a:gd name="connsiteY3" fmla="*/ 618219 h 624569"/>
              <a:gd name="connsiteX4" fmla="*/ 96565 w 136899"/>
              <a:gd name="connsiteY4" fmla="*/ 618219 h 624569"/>
              <a:gd name="connsiteX5" fmla="*/ 96565 w 136899"/>
              <a:gd name="connsiteY5" fmla="*/ 162119 h 624569"/>
              <a:gd name="connsiteX6" fmla="*/ 130549 w 136899"/>
              <a:gd name="connsiteY6" fmla="*/ 162119 h 624569"/>
              <a:gd name="connsiteX7" fmla="*/ 68424 w 136899"/>
              <a:gd name="connsiteY7" fmla="*/ 6350 h 6245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36899" h="624569">
                <a:moveTo>
                  <a:pt x="68424" y="6350"/>
                </a:moveTo>
                <a:lnTo>
                  <a:pt x="6350" y="162119"/>
                </a:lnTo>
                <a:lnTo>
                  <a:pt x="40333" y="162119"/>
                </a:lnTo>
                <a:lnTo>
                  <a:pt x="40333" y="618219"/>
                </a:lnTo>
                <a:lnTo>
                  <a:pt x="96565" y="618219"/>
                </a:lnTo>
                <a:lnTo>
                  <a:pt x="96565" y="162119"/>
                </a:lnTo>
                <a:lnTo>
                  <a:pt x="130549" y="162119"/>
                </a:lnTo>
                <a:lnTo>
                  <a:pt x="68424"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3"/>
          <p:cNvSpPr/>
          <p:nvPr/>
        </p:nvSpPr>
        <p:spPr>
          <a:xfrm>
            <a:off x="7599448" y="3028447"/>
            <a:ext cx="124198" cy="611869"/>
          </a:xfrm>
          <a:custGeom>
            <a:avLst/>
            <a:gdLst>
              <a:gd name="connsiteX0" fmla="*/ 62086 w 124198"/>
              <a:gd name="connsiteY0" fmla="*/ 0 h 611869"/>
              <a:gd name="connsiteX1" fmla="*/ 0 w 124198"/>
              <a:gd name="connsiteY1" fmla="*/ 155769 h 611869"/>
              <a:gd name="connsiteX2" fmla="*/ 33983 w 124198"/>
              <a:gd name="connsiteY2" fmla="*/ 155769 h 611869"/>
              <a:gd name="connsiteX3" fmla="*/ 33983 w 124198"/>
              <a:gd name="connsiteY3" fmla="*/ 611869 h 611869"/>
              <a:gd name="connsiteX4" fmla="*/ 90228 w 124198"/>
              <a:gd name="connsiteY4" fmla="*/ 611869 h 611869"/>
              <a:gd name="connsiteX5" fmla="*/ 90228 w 124198"/>
              <a:gd name="connsiteY5" fmla="*/ 155769 h 611869"/>
              <a:gd name="connsiteX6" fmla="*/ 124198 w 124198"/>
              <a:gd name="connsiteY6" fmla="*/ 155769 h 611869"/>
              <a:gd name="connsiteX7" fmla="*/ 62086 w 124198"/>
              <a:gd name="connsiteY7" fmla="*/ 0 h 6118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24198" h="611869">
                <a:moveTo>
                  <a:pt x="62086" y="0"/>
                </a:moveTo>
                <a:lnTo>
                  <a:pt x="0" y="155769"/>
                </a:lnTo>
                <a:lnTo>
                  <a:pt x="33983" y="155769"/>
                </a:lnTo>
                <a:lnTo>
                  <a:pt x="33983" y="611869"/>
                </a:lnTo>
                <a:lnTo>
                  <a:pt x="90228" y="611869"/>
                </a:lnTo>
                <a:lnTo>
                  <a:pt x="90228" y="155769"/>
                </a:lnTo>
                <a:lnTo>
                  <a:pt x="124198" y="155769"/>
                </a:lnTo>
                <a:lnTo>
                  <a:pt x="62086" y="0"/>
                </a:lnTo>
              </a:path>
            </a:pathLst>
          </a:custGeom>
          <a:solidFill>
            <a:srgbClr val="F7931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
          <p:cNvSpPr/>
          <p:nvPr/>
        </p:nvSpPr>
        <p:spPr>
          <a:xfrm>
            <a:off x="7593098" y="3022097"/>
            <a:ext cx="136898" cy="624569"/>
          </a:xfrm>
          <a:custGeom>
            <a:avLst/>
            <a:gdLst>
              <a:gd name="connsiteX0" fmla="*/ 68436 w 136898"/>
              <a:gd name="connsiteY0" fmla="*/ 6350 h 624569"/>
              <a:gd name="connsiteX1" fmla="*/ 6350 w 136898"/>
              <a:gd name="connsiteY1" fmla="*/ 162119 h 624569"/>
              <a:gd name="connsiteX2" fmla="*/ 40333 w 136898"/>
              <a:gd name="connsiteY2" fmla="*/ 162119 h 624569"/>
              <a:gd name="connsiteX3" fmla="*/ 40333 w 136898"/>
              <a:gd name="connsiteY3" fmla="*/ 618219 h 624569"/>
              <a:gd name="connsiteX4" fmla="*/ 96578 w 136898"/>
              <a:gd name="connsiteY4" fmla="*/ 618219 h 624569"/>
              <a:gd name="connsiteX5" fmla="*/ 96578 w 136898"/>
              <a:gd name="connsiteY5" fmla="*/ 162119 h 624569"/>
              <a:gd name="connsiteX6" fmla="*/ 130548 w 136898"/>
              <a:gd name="connsiteY6" fmla="*/ 162119 h 624569"/>
              <a:gd name="connsiteX7" fmla="*/ 68436 w 136898"/>
              <a:gd name="connsiteY7" fmla="*/ 6350 h 6245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36898" h="624569">
                <a:moveTo>
                  <a:pt x="68436" y="6350"/>
                </a:moveTo>
                <a:lnTo>
                  <a:pt x="6350" y="162119"/>
                </a:lnTo>
                <a:lnTo>
                  <a:pt x="40333" y="162119"/>
                </a:lnTo>
                <a:lnTo>
                  <a:pt x="40333" y="618219"/>
                </a:lnTo>
                <a:lnTo>
                  <a:pt x="96578" y="618219"/>
                </a:lnTo>
                <a:lnTo>
                  <a:pt x="96578" y="162119"/>
                </a:lnTo>
                <a:lnTo>
                  <a:pt x="130548" y="162119"/>
                </a:lnTo>
                <a:lnTo>
                  <a:pt x="68436"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
          <p:cNvSpPr/>
          <p:nvPr/>
        </p:nvSpPr>
        <p:spPr>
          <a:xfrm>
            <a:off x="5683669" y="3641643"/>
            <a:ext cx="924054" cy="33778"/>
          </a:xfrm>
          <a:custGeom>
            <a:avLst/>
            <a:gdLst>
              <a:gd name="connsiteX0" fmla="*/ 0 w 924054"/>
              <a:gd name="connsiteY0" fmla="*/ 16889 h 33778"/>
              <a:gd name="connsiteX1" fmla="*/ 924054 w 924054"/>
              <a:gd name="connsiteY1" fmla="*/ 16889 h 33778"/>
            </a:gdLst>
            <a:ahLst/>
            <a:cxnLst>
              <a:cxn ang="0">
                <a:pos x="connsiteX0" y="connsiteY0"/>
              </a:cxn>
              <a:cxn ang="1">
                <a:pos x="connsiteX1" y="connsiteY1"/>
              </a:cxn>
            </a:cxnLst>
            <a:rect l="l" t="t" r="r" b="b"/>
            <a:pathLst>
              <a:path w="924054" h="33778">
                <a:moveTo>
                  <a:pt x="0" y="16889"/>
                </a:moveTo>
                <a:lnTo>
                  <a:pt x="924054" y="16889"/>
                </a:lnTo>
              </a:path>
            </a:pathLst>
          </a:custGeom>
          <a:ln w="38100">
            <a:solidFill>
              <a:srgbClr val="FFDC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Freeform 3"/>
          <p:cNvSpPr/>
          <p:nvPr/>
        </p:nvSpPr>
        <p:spPr>
          <a:xfrm>
            <a:off x="5677319" y="3635293"/>
            <a:ext cx="936754" cy="46478"/>
          </a:xfrm>
          <a:custGeom>
            <a:avLst/>
            <a:gdLst>
              <a:gd name="connsiteX0" fmla="*/ 6350 w 936754"/>
              <a:gd name="connsiteY0" fmla="*/ 6350 h 46478"/>
              <a:gd name="connsiteX1" fmla="*/ 930404 w 936754"/>
              <a:gd name="connsiteY1" fmla="*/ 6350 h 46478"/>
              <a:gd name="connsiteX2" fmla="*/ 930404 w 936754"/>
              <a:gd name="connsiteY2" fmla="*/ 40128 h 46478"/>
              <a:gd name="connsiteX3" fmla="*/ 6350 w 936754"/>
              <a:gd name="connsiteY3" fmla="*/ 40128 h 46478"/>
            </a:gdLst>
            <a:ahLst/>
            <a:cxnLst>
              <a:cxn ang="0">
                <a:pos x="connsiteX0" y="connsiteY0"/>
              </a:cxn>
              <a:cxn ang="1">
                <a:pos x="connsiteX1" y="connsiteY1"/>
              </a:cxn>
              <a:cxn ang="2">
                <a:pos x="connsiteX2" y="connsiteY2"/>
              </a:cxn>
              <a:cxn ang="3">
                <a:pos x="connsiteX3" y="connsiteY3"/>
              </a:cxn>
            </a:cxnLst>
            <a:rect l="l" t="t" r="r" b="b"/>
            <a:pathLst>
              <a:path w="936754" h="46478">
                <a:moveTo>
                  <a:pt x="6350" y="6350"/>
                </a:moveTo>
                <a:lnTo>
                  <a:pt x="930404" y="6350"/>
                </a:lnTo>
                <a:lnTo>
                  <a:pt x="930404" y="40128"/>
                </a:lnTo>
                <a:lnTo>
                  <a:pt x="6350" y="40128"/>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Freeform 3"/>
          <p:cNvSpPr/>
          <p:nvPr/>
        </p:nvSpPr>
        <p:spPr>
          <a:xfrm>
            <a:off x="6607722" y="3653310"/>
            <a:ext cx="236031" cy="9038"/>
          </a:xfrm>
          <a:custGeom>
            <a:avLst/>
            <a:gdLst>
              <a:gd name="connsiteX0" fmla="*/ 0 w 236031"/>
              <a:gd name="connsiteY0" fmla="*/ 4519 h 9038"/>
              <a:gd name="connsiteX1" fmla="*/ 236031 w 236031"/>
              <a:gd name="connsiteY1" fmla="*/ 4519 h 9038"/>
            </a:gdLst>
            <a:ahLst/>
            <a:cxnLst>
              <a:cxn ang="0">
                <a:pos x="connsiteX0" y="connsiteY0"/>
              </a:cxn>
              <a:cxn ang="1">
                <a:pos x="connsiteX1" y="connsiteY1"/>
              </a:cxn>
            </a:cxnLst>
            <a:rect l="l" t="t" r="r" b="b"/>
            <a:pathLst>
              <a:path w="236031" h="9038">
                <a:moveTo>
                  <a:pt x="0" y="4519"/>
                </a:moveTo>
                <a:lnTo>
                  <a:pt x="236031" y="4519"/>
                </a:lnTo>
              </a:path>
            </a:pathLst>
          </a:custGeom>
          <a:ln w="0">
            <a:solidFill>
              <a:srgbClr val="0095D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Freeform 3"/>
          <p:cNvSpPr/>
          <p:nvPr/>
        </p:nvSpPr>
        <p:spPr>
          <a:xfrm>
            <a:off x="6601372" y="3646960"/>
            <a:ext cx="248731" cy="21738"/>
          </a:xfrm>
          <a:custGeom>
            <a:avLst/>
            <a:gdLst>
              <a:gd name="connsiteX0" fmla="*/ 242381 w 248731"/>
              <a:gd name="connsiteY0" fmla="*/ 15388 h 21738"/>
              <a:gd name="connsiteX1" fmla="*/ 6350 w 248731"/>
              <a:gd name="connsiteY1" fmla="*/ 15388 h 21738"/>
              <a:gd name="connsiteX2" fmla="*/ 6350 w 248731"/>
              <a:gd name="connsiteY2" fmla="*/ 6350 h 21738"/>
              <a:gd name="connsiteX3" fmla="*/ 242381 w 248731"/>
              <a:gd name="connsiteY3" fmla="*/ 6350 h 21738"/>
              <a:gd name="connsiteX4" fmla="*/ 242381 w 248731"/>
              <a:gd name="connsiteY4" fmla="*/ 15388 h 2173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8731" h="21738">
                <a:moveTo>
                  <a:pt x="242381" y="15388"/>
                </a:moveTo>
                <a:lnTo>
                  <a:pt x="6350" y="15388"/>
                </a:lnTo>
                <a:lnTo>
                  <a:pt x="6350" y="6350"/>
                </a:lnTo>
                <a:lnTo>
                  <a:pt x="242381" y="6350"/>
                </a:lnTo>
                <a:lnTo>
                  <a:pt x="242381" y="15388"/>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3"/>
          <p:cNvSpPr/>
          <p:nvPr/>
        </p:nvSpPr>
        <p:spPr>
          <a:xfrm>
            <a:off x="7092682" y="3641646"/>
            <a:ext cx="978500" cy="33778"/>
          </a:xfrm>
          <a:custGeom>
            <a:avLst/>
            <a:gdLst>
              <a:gd name="connsiteX0" fmla="*/ 0 w 978500"/>
              <a:gd name="connsiteY0" fmla="*/ 16889 h 33778"/>
              <a:gd name="connsiteX1" fmla="*/ 978500 w 978500"/>
              <a:gd name="connsiteY1" fmla="*/ 16889 h 33778"/>
            </a:gdLst>
            <a:ahLst/>
            <a:cxnLst>
              <a:cxn ang="0">
                <a:pos x="connsiteX0" y="connsiteY0"/>
              </a:cxn>
              <a:cxn ang="1">
                <a:pos x="connsiteX1" y="connsiteY1"/>
              </a:cxn>
            </a:cxnLst>
            <a:rect l="l" t="t" r="r" b="b"/>
            <a:pathLst>
              <a:path w="978500" h="33778">
                <a:moveTo>
                  <a:pt x="0" y="16889"/>
                </a:moveTo>
                <a:lnTo>
                  <a:pt x="978500" y="16889"/>
                </a:lnTo>
              </a:path>
            </a:pathLst>
          </a:custGeom>
          <a:ln w="38100">
            <a:solidFill>
              <a:srgbClr val="FFDC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Freeform 3"/>
          <p:cNvSpPr/>
          <p:nvPr/>
        </p:nvSpPr>
        <p:spPr>
          <a:xfrm>
            <a:off x="7086332" y="3635296"/>
            <a:ext cx="991200" cy="46478"/>
          </a:xfrm>
          <a:custGeom>
            <a:avLst/>
            <a:gdLst>
              <a:gd name="connsiteX0" fmla="*/ 984850 w 991200"/>
              <a:gd name="connsiteY0" fmla="*/ 40128 h 46478"/>
              <a:gd name="connsiteX1" fmla="*/ 6350 w 991200"/>
              <a:gd name="connsiteY1" fmla="*/ 40128 h 46478"/>
              <a:gd name="connsiteX2" fmla="*/ 6350 w 991200"/>
              <a:gd name="connsiteY2" fmla="*/ 6350 h 46478"/>
              <a:gd name="connsiteX3" fmla="*/ 984850 w 991200"/>
              <a:gd name="connsiteY3" fmla="*/ 6350 h 46478"/>
            </a:gdLst>
            <a:ahLst/>
            <a:cxnLst>
              <a:cxn ang="0">
                <a:pos x="connsiteX0" y="connsiteY0"/>
              </a:cxn>
              <a:cxn ang="1">
                <a:pos x="connsiteX1" y="connsiteY1"/>
              </a:cxn>
              <a:cxn ang="2">
                <a:pos x="connsiteX2" y="connsiteY2"/>
              </a:cxn>
              <a:cxn ang="3">
                <a:pos x="connsiteX3" y="connsiteY3"/>
              </a:cxn>
            </a:cxnLst>
            <a:rect l="l" t="t" r="r" b="b"/>
            <a:pathLst>
              <a:path w="991200" h="46478">
                <a:moveTo>
                  <a:pt x="984850" y="40128"/>
                </a:moveTo>
                <a:lnTo>
                  <a:pt x="6350" y="40128"/>
                </a:lnTo>
                <a:lnTo>
                  <a:pt x="6350" y="6350"/>
                </a:lnTo>
                <a:lnTo>
                  <a:pt x="9848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Freeform 3"/>
          <p:cNvSpPr/>
          <p:nvPr/>
        </p:nvSpPr>
        <p:spPr>
          <a:xfrm>
            <a:off x="6856652" y="3654694"/>
            <a:ext cx="236031" cy="9050"/>
          </a:xfrm>
          <a:custGeom>
            <a:avLst/>
            <a:gdLst>
              <a:gd name="connsiteX0" fmla="*/ 0 w 236031"/>
              <a:gd name="connsiteY0" fmla="*/ 4525 h 9050"/>
              <a:gd name="connsiteX1" fmla="*/ 236031 w 236031"/>
              <a:gd name="connsiteY1" fmla="*/ 4525 h 9050"/>
            </a:gdLst>
            <a:ahLst/>
            <a:cxnLst>
              <a:cxn ang="0">
                <a:pos x="connsiteX0" y="connsiteY0"/>
              </a:cxn>
              <a:cxn ang="1">
                <a:pos x="connsiteX1" y="connsiteY1"/>
              </a:cxn>
            </a:cxnLst>
            <a:rect l="l" t="t" r="r" b="b"/>
            <a:pathLst>
              <a:path w="236031" h="9050">
                <a:moveTo>
                  <a:pt x="0" y="4525"/>
                </a:moveTo>
                <a:lnTo>
                  <a:pt x="236031" y="4525"/>
                </a:lnTo>
              </a:path>
            </a:pathLst>
          </a:custGeom>
          <a:ln w="0">
            <a:solidFill>
              <a:srgbClr val="0095D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Freeform 3"/>
          <p:cNvSpPr/>
          <p:nvPr/>
        </p:nvSpPr>
        <p:spPr>
          <a:xfrm>
            <a:off x="6850302" y="3648344"/>
            <a:ext cx="248731" cy="21750"/>
          </a:xfrm>
          <a:custGeom>
            <a:avLst/>
            <a:gdLst>
              <a:gd name="connsiteX0" fmla="*/ 6350 w 248731"/>
              <a:gd name="connsiteY0" fmla="*/ 6350 h 21750"/>
              <a:gd name="connsiteX1" fmla="*/ 242381 w 248731"/>
              <a:gd name="connsiteY1" fmla="*/ 6350 h 21750"/>
              <a:gd name="connsiteX2" fmla="*/ 242381 w 248731"/>
              <a:gd name="connsiteY2" fmla="*/ 15400 h 21750"/>
              <a:gd name="connsiteX3" fmla="*/ 6350 w 248731"/>
              <a:gd name="connsiteY3" fmla="*/ 15400 h 21750"/>
              <a:gd name="connsiteX4" fmla="*/ 6350 w 248731"/>
              <a:gd name="connsiteY4" fmla="*/ 6350 h 217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8731" h="21750">
                <a:moveTo>
                  <a:pt x="6350" y="6350"/>
                </a:moveTo>
                <a:lnTo>
                  <a:pt x="242381" y="6350"/>
                </a:lnTo>
                <a:lnTo>
                  <a:pt x="242381" y="15400"/>
                </a:lnTo>
                <a:lnTo>
                  <a:pt x="6350" y="15400"/>
                </a:lnTo>
                <a:lnTo>
                  <a:pt x="6350"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3"/>
          <p:cNvSpPr/>
          <p:nvPr/>
        </p:nvSpPr>
        <p:spPr>
          <a:xfrm>
            <a:off x="5683669" y="2997577"/>
            <a:ext cx="924054" cy="33804"/>
          </a:xfrm>
          <a:custGeom>
            <a:avLst/>
            <a:gdLst>
              <a:gd name="connsiteX0" fmla="*/ 0 w 924054"/>
              <a:gd name="connsiteY0" fmla="*/ 16902 h 33804"/>
              <a:gd name="connsiteX1" fmla="*/ 924054 w 924054"/>
              <a:gd name="connsiteY1" fmla="*/ 16902 h 33804"/>
            </a:gdLst>
            <a:ahLst/>
            <a:cxnLst>
              <a:cxn ang="0">
                <a:pos x="connsiteX0" y="connsiteY0"/>
              </a:cxn>
              <a:cxn ang="1">
                <a:pos x="connsiteX1" y="connsiteY1"/>
              </a:cxn>
            </a:cxnLst>
            <a:rect l="l" t="t" r="r" b="b"/>
            <a:pathLst>
              <a:path w="924054" h="33804">
                <a:moveTo>
                  <a:pt x="0" y="16902"/>
                </a:moveTo>
                <a:lnTo>
                  <a:pt x="924054" y="16902"/>
                </a:lnTo>
              </a:path>
            </a:pathLst>
          </a:custGeom>
          <a:ln w="38100">
            <a:solidFill>
              <a:srgbClr val="FFDC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Freeform 3"/>
          <p:cNvSpPr/>
          <p:nvPr/>
        </p:nvSpPr>
        <p:spPr>
          <a:xfrm>
            <a:off x="5677319" y="2991227"/>
            <a:ext cx="936754" cy="46504"/>
          </a:xfrm>
          <a:custGeom>
            <a:avLst/>
            <a:gdLst>
              <a:gd name="connsiteX0" fmla="*/ 6350 w 936754"/>
              <a:gd name="connsiteY0" fmla="*/ 6350 h 46504"/>
              <a:gd name="connsiteX1" fmla="*/ 930404 w 936754"/>
              <a:gd name="connsiteY1" fmla="*/ 6350 h 46504"/>
              <a:gd name="connsiteX2" fmla="*/ 930404 w 936754"/>
              <a:gd name="connsiteY2" fmla="*/ 40154 h 46504"/>
              <a:gd name="connsiteX3" fmla="*/ 6350 w 936754"/>
              <a:gd name="connsiteY3" fmla="*/ 40154 h 46504"/>
            </a:gdLst>
            <a:ahLst/>
            <a:cxnLst>
              <a:cxn ang="0">
                <a:pos x="connsiteX0" y="connsiteY0"/>
              </a:cxn>
              <a:cxn ang="1">
                <a:pos x="connsiteX1" y="connsiteY1"/>
              </a:cxn>
              <a:cxn ang="2">
                <a:pos x="connsiteX2" y="connsiteY2"/>
              </a:cxn>
              <a:cxn ang="3">
                <a:pos x="connsiteX3" y="connsiteY3"/>
              </a:cxn>
            </a:cxnLst>
            <a:rect l="l" t="t" r="r" b="b"/>
            <a:pathLst>
              <a:path w="936754" h="46504">
                <a:moveTo>
                  <a:pt x="6350" y="6350"/>
                </a:moveTo>
                <a:lnTo>
                  <a:pt x="930404" y="6350"/>
                </a:lnTo>
                <a:lnTo>
                  <a:pt x="930404" y="40154"/>
                </a:lnTo>
                <a:lnTo>
                  <a:pt x="6350" y="40154"/>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Freeform 3"/>
          <p:cNvSpPr/>
          <p:nvPr/>
        </p:nvSpPr>
        <p:spPr>
          <a:xfrm>
            <a:off x="6607722" y="3009274"/>
            <a:ext cx="236031" cy="9025"/>
          </a:xfrm>
          <a:custGeom>
            <a:avLst/>
            <a:gdLst>
              <a:gd name="connsiteX0" fmla="*/ 0 w 236031"/>
              <a:gd name="connsiteY0" fmla="*/ 4512 h 9025"/>
              <a:gd name="connsiteX1" fmla="*/ 236031 w 236031"/>
              <a:gd name="connsiteY1" fmla="*/ 4512 h 9025"/>
            </a:gdLst>
            <a:ahLst/>
            <a:cxnLst>
              <a:cxn ang="0">
                <a:pos x="connsiteX0" y="connsiteY0"/>
              </a:cxn>
              <a:cxn ang="1">
                <a:pos x="connsiteX1" y="connsiteY1"/>
              </a:cxn>
            </a:cxnLst>
            <a:rect l="l" t="t" r="r" b="b"/>
            <a:pathLst>
              <a:path w="236031" h="9025">
                <a:moveTo>
                  <a:pt x="0" y="4512"/>
                </a:moveTo>
                <a:lnTo>
                  <a:pt x="236031" y="4512"/>
                </a:lnTo>
              </a:path>
            </a:pathLst>
          </a:custGeom>
          <a:ln w="0">
            <a:solidFill>
              <a:srgbClr val="0095D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Freeform 3"/>
          <p:cNvSpPr/>
          <p:nvPr/>
        </p:nvSpPr>
        <p:spPr>
          <a:xfrm>
            <a:off x="6601372" y="3002924"/>
            <a:ext cx="248731" cy="21725"/>
          </a:xfrm>
          <a:custGeom>
            <a:avLst/>
            <a:gdLst>
              <a:gd name="connsiteX0" fmla="*/ 242381 w 248731"/>
              <a:gd name="connsiteY0" fmla="*/ 15375 h 21725"/>
              <a:gd name="connsiteX1" fmla="*/ 6350 w 248731"/>
              <a:gd name="connsiteY1" fmla="*/ 15375 h 21725"/>
              <a:gd name="connsiteX2" fmla="*/ 6350 w 248731"/>
              <a:gd name="connsiteY2" fmla="*/ 6350 h 21725"/>
              <a:gd name="connsiteX3" fmla="*/ 242381 w 248731"/>
              <a:gd name="connsiteY3" fmla="*/ 6350 h 21725"/>
              <a:gd name="connsiteX4" fmla="*/ 242381 w 248731"/>
              <a:gd name="connsiteY4" fmla="*/ 15375 h 217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8731" h="21725">
                <a:moveTo>
                  <a:pt x="242381" y="15375"/>
                </a:moveTo>
                <a:lnTo>
                  <a:pt x="6350" y="15375"/>
                </a:lnTo>
                <a:lnTo>
                  <a:pt x="6350" y="6350"/>
                </a:lnTo>
                <a:lnTo>
                  <a:pt x="242381" y="6350"/>
                </a:lnTo>
                <a:lnTo>
                  <a:pt x="242381" y="15375"/>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3"/>
          <p:cNvSpPr/>
          <p:nvPr/>
        </p:nvSpPr>
        <p:spPr>
          <a:xfrm>
            <a:off x="7092682" y="2997577"/>
            <a:ext cx="978500" cy="33804"/>
          </a:xfrm>
          <a:custGeom>
            <a:avLst/>
            <a:gdLst>
              <a:gd name="connsiteX0" fmla="*/ 0 w 978500"/>
              <a:gd name="connsiteY0" fmla="*/ 16902 h 33804"/>
              <a:gd name="connsiteX1" fmla="*/ 978500 w 978500"/>
              <a:gd name="connsiteY1" fmla="*/ 16902 h 33804"/>
            </a:gdLst>
            <a:ahLst/>
            <a:cxnLst>
              <a:cxn ang="0">
                <a:pos x="connsiteX0" y="connsiteY0"/>
              </a:cxn>
              <a:cxn ang="1">
                <a:pos x="connsiteX1" y="connsiteY1"/>
              </a:cxn>
            </a:cxnLst>
            <a:rect l="l" t="t" r="r" b="b"/>
            <a:pathLst>
              <a:path w="978500" h="33804">
                <a:moveTo>
                  <a:pt x="0" y="16902"/>
                </a:moveTo>
                <a:lnTo>
                  <a:pt x="978500" y="16902"/>
                </a:lnTo>
              </a:path>
            </a:pathLst>
          </a:custGeom>
          <a:ln w="38100">
            <a:solidFill>
              <a:srgbClr val="FFDC01">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Freeform 3"/>
          <p:cNvSpPr/>
          <p:nvPr/>
        </p:nvSpPr>
        <p:spPr>
          <a:xfrm>
            <a:off x="7086332" y="2991227"/>
            <a:ext cx="991200" cy="46504"/>
          </a:xfrm>
          <a:custGeom>
            <a:avLst/>
            <a:gdLst>
              <a:gd name="connsiteX0" fmla="*/ 984850 w 991200"/>
              <a:gd name="connsiteY0" fmla="*/ 40154 h 46504"/>
              <a:gd name="connsiteX1" fmla="*/ 6350 w 991200"/>
              <a:gd name="connsiteY1" fmla="*/ 40154 h 46504"/>
              <a:gd name="connsiteX2" fmla="*/ 6350 w 991200"/>
              <a:gd name="connsiteY2" fmla="*/ 6350 h 46504"/>
              <a:gd name="connsiteX3" fmla="*/ 984850 w 991200"/>
              <a:gd name="connsiteY3" fmla="*/ 6350 h 46504"/>
            </a:gdLst>
            <a:ahLst/>
            <a:cxnLst>
              <a:cxn ang="0">
                <a:pos x="connsiteX0" y="connsiteY0"/>
              </a:cxn>
              <a:cxn ang="1">
                <a:pos x="connsiteX1" y="connsiteY1"/>
              </a:cxn>
              <a:cxn ang="2">
                <a:pos x="connsiteX2" y="connsiteY2"/>
              </a:cxn>
              <a:cxn ang="3">
                <a:pos x="connsiteX3" y="connsiteY3"/>
              </a:cxn>
            </a:cxnLst>
            <a:rect l="l" t="t" r="r" b="b"/>
            <a:pathLst>
              <a:path w="991200" h="46504">
                <a:moveTo>
                  <a:pt x="984850" y="40154"/>
                </a:moveTo>
                <a:lnTo>
                  <a:pt x="6350" y="40154"/>
                </a:lnTo>
                <a:lnTo>
                  <a:pt x="6350" y="6350"/>
                </a:lnTo>
                <a:lnTo>
                  <a:pt x="9848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Freeform 3"/>
          <p:cNvSpPr/>
          <p:nvPr/>
        </p:nvSpPr>
        <p:spPr>
          <a:xfrm>
            <a:off x="6856652" y="3010607"/>
            <a:ext cx="236031" cy="9088"/>
          </a:xfrm>
          <a:custGeom>
            <a:avLst/>
            <a:gdLst>
              <a:gd name="connsiteX0" fmla="*/ 0 w 236031"/>
              <a:gd name="connsiteY0" fmla="*/ 4544 h 9088"/>
              <a:gd name="connsiteX1" fmla="*/ 236031 w 236031"/>
              <a:gd name="connsiteY1" fmla="*/ 4544 h 9088"/>
            </a:gdLst>
            <a:ahLst/>
            <a:cxnLst>
              <a:cxn ang="0">
                <a:pos x="connsiteX0" y="connsiteY0"/>
              </a:cxn>
              <a:cxn ang="1">
                <a:pos x="connsiteX1" y="connsiteY1"/>
              </a:cxn>
            </a:cxnLst>
            <a:rect l="l" t="t" r="r" b="b"/>
            <a:pathLst>
              <a:path w="236031" h="9088">
                <a:moveTo>
                  <a:pt x="0" y="4544"/>
                </a:moveTo>
                <a:lnTo>
                  <a:pt x="236031" y="4544"/>
                </a:lnTo>
              </a:path>
            </a:pathLst>
          </a:custGeom>
          <a:ln w="0">
            <a:solidFill>
              <a:srgbClr val="0095D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Freeform 3"/>
          <p:cNvSpPr/>
          <p:nvPr/>
        </p:nvSpPr>
        <p:spPr>
          <a:xfrm>
            <a:off x="6850302" y="3004269"/>
            <a:ext cx="248731" cy="21776"/>
          </a:xfrm>
          <a:custGeom>
            <a:avLst/>
            <a:gdLst>
              <a:gd name="connsiteX0" fmla="*/ 6350 w 248731"/>
              <a:gd name="connsiteY0" fmla="*/ 6350 h 21776"/>
              <a:gd name="connsiteX1" fmla="*/ 242381 w 248731"/>
              <a:gd name="connsiteY1" fmla="*/ 6350 h 21776"/>
              <a:gd name="connsiteX2" fmla="*/ 242381 w 248731"/>
              <a:gd name="connsiteY2" fmla="*/ 15426 h 21776"/>
              <a:gd name="connsiteX3" fmla="*/ 6350 w 248731"/>
              <a:gd name="connsiteY3" fmla="*/ 15426 h 21776"/>
              <a:gd name="connsiteX4" fmla="*/ 6350 w 248731"/>
              <a:gd name="connsiteY4" fmla="*/ 6350 h 217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8731" h="21776">
                <a:moveTo>
                  <a:pt x="6350" y="6350"/>
                </a:moveTo>
                <a:lnTo>
                  <a:pt x="242381" y="6350"/>
                </a:lnTo>
                <a:lnTo>
                  <a:pt x="242381" y="15426"/>
                </a:lnTo>
                <a:lnTo>
                  <a:pt x="6350" y="15426"/>
                </a:lnTo>
                <a:lnTo>
                  <a:pt x="6350"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Freeform 3"/>
          <p:cNvSpPr/>
          <p:nvPr/>
        </p:nvSpPr>
        <p:spPr>
          <a:xfrm>
            <a:off x="6813211" y="3631167"/>
            <a:ext cx="69727" cy="69843"/>
          </a:xfrm>
          <a:custGeom>
            <a:avLst/>
            <a:gdLst>
              <a:gd name="connsiteX0" fmla="*/ 69727 w 69727"/>
              <a:gd name="connsiteY0" fmla="*/ 34921 h 69843"/>
              <a:gd name="connsiteX1" fmla="*/ 34869 w 69727"/>
              <a:gd name="connsiteY1" fmla="*/ 69843 h 69843"/>
              <a:gd name="connsiteX2" fmla="*/ 0 w 69727"/>
              <a:gd name="connsiteY2" fmla="*/ 34921 h 69843"/>
              <a:gd name="connsiteX3" fmla="*/ 34869 w 69727"/>
              <a:gd name="connsiteY3" fmla="*/ 0 h 69843"/>
              <a:gd name="connsiteX4" fmla="*/ 69727 w 69727"/>
              <a:gd name="connsiteY4" fmla="*/ 34921 h 698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727" h="69843">
                <a:moveTo>
                  <a:pt x="69727" y="34921"/>
                </a:moveTo>
                <a:cubicBezTo>
                  <a:pt x="69727" y="54229"/>
                  <a:pt x="54129" y="69843"/>
                  <a:pt x="34869" y="69843"/>
                </a:cubicBezTo>
                <a:cubicBezTo>
                  <a:pt x="15597" y="69843"/>
                  <a:pt x="0" y="54229"/>
                  <a:pt x="0" y="34921"/>
                </a:cubicBezTo>
                <a:cubicBezTo>
                  <a:pt x="0" y="15613"/>
                  <a:pt x="15597" y="0"/>
                  <a:pt x="34869" y="0"/>
                </a:cubicBezTo>
                <a:cubicBezTo>
                  <a:pt x="54129" y="0"/>
                  <a:pt x="69727" y="15613"/>
                  <a:pt x="69727" y="34921"/>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3"/>
          <p:cNvSpPr/>
          <p:nvPr/>
        </p:nvSpPr>
        <p:spPr>
          <a:xfrm>
            <a:off x="6806861" y="3624817"/>
            <a:ext cx="82427" cy="82543"/>
          </a:xfrm>
          <a:custGeom>
            <a:avLst/>
            <a:gdLst>
              <a:gd name="connsiteX0" fmla="*/ 76077 w 82427"/>
              <a:gd name="connsiteY0" fmla="*/ 41271 h 82543"/>
              <a:gd name="connsiteX1" fmla="*/ 41219 w 82427"/>
              <a:gd name="connsiteY1" fmla="*/ 76193 h 82543"/>
              <a:gd name="connsiteX2" fmla="*/ 6350 w 82427"/>
              <a:gd name="connsiteY2" fmla="*/ 41271 h 82543"/>
              <a:gd name="connsiteX3" fmla="*/ 41219 w 82427"/>
              <a:gd name="connsiteY3" fmla="*/ 6350 h 82543"/>
              <a:gd name="connsiteX4" fmla="*/ 76077 w 82427"/>
              <a:gd name="connsiteY4" fmla="*/ 41271 h 825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27" h="82543">
                <a:moveTo>
                  <a:pt x="76077" y="41271"/>
                </a:moveTo>
                <a:cubicBezTo>
                  <a:pt x="76077" y="60579"/>
                  <a:pt x="60479" y="76193"/>
                  <a:pt x="41219" y="76193"/>
                </a:cubicBezTo>
                <a:cubicBezTo>
                  <a:pt x="21947" y="76193"/>
                  <a:pt x="6350" y="60579"/>
                  <a:pt x="6350" y="41271"/>
                </a:cubicBezTo>
                <a:cubicBezTo>
                  <a:pt x="6350" y="21963"/>
                  <a:pt x="21947" y="6350"/>
                  <a:pt x="41219" y="6350"/>
                </a:cubicBezTo>
                <a:cubicBezTo>
                  <a:pt x="60479" y="6350"/>
                  <a:pt x="76077" y="21963"/>
                  <a:pt x="76077" y="41271"/>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3"/>
          <p:cNvSpPr/>
          <p:nvPr/>
        </p:nvSpPr>
        <p:spPr>
          <a:xfrm>
            <a:off x="6808892" y="2983370"/>
            <a:ext cx="69714" cy="69855"/>
          </a:xfrm>
          <a:custGeom>
            <a:avLst/>
            <a:gdLst>
              <a:gd name="connsiteX0" fmla="*/ 69714 w 69714"/>
              <a:gd name="connsiteY0" fmla="*/ 34934 h 69855"/>
              <a:gd name="connsiteX1" fmla="*/ 34857 w 69714"/>
              <a:gd name="connsiteY1" fmla="*/ 69855 h 69855"/>
              <a:gd name="connsiteX2" fmla="*/ 0 w 69714"/>
              <a:gd name="connsiteY2" fmla="*/ 34934 h 69855"/>
              <a:gd name="connsiteX3" fmla="*/ 34857 w 69714"/>
              <a:gd name="connsiteY3" fmla="*/ 0 h 69855"/>
              <a:gd name="connsiteX4" fmla="*/ 69714 w 69714"/>
              <a:gd name="connsiteY4" fmla="*/ 34934 h 6985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714" h="69855">
                <a:moveTo>
                  <a:pt x="69714" y="34934"/>
                </a:moveTo>
                <a:cubicBezTo>
                  <a:pt x="69714" y="54229"/>
                  <a:pt x="54116" y="69855"/>
                  <a:pt x="34857" y="69855"/>
                </a:cubicBezTo>
                <a:cubicBezTo>
                  <a:pt x="15610" y="69855"/>
                  <a:pt x="0" y="54229"/>
                  <a:pt x="0" y="34934"/>
                </a:cubicBezTo>
                <a:cubicBezTo>
                  <a:pt x="0" y="15626"/>
                  <a:pt x="15610" y="0"/>
                  <a:pt x="34857" y="0"/>
                </a:cubicBezTo>
                <a:cubicBezTo>
                  <a:pt x="54116" y="0"/>
                  <a:pt x="69714" y="15626"/>
                  <a:pt x="69714" y="3493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3"/>
          <p:cNvSpPr/>
          <p:nvPr/>
        </p:nvSpPr>
        <p:spPr>
          <a:xfrm>
            <a:off x="6802542" y="2977020"/>
            <a:ext cx="82414" cy="82555"/>
          </a:xfrm>
          <a:custGeom>
            <a:avLst/>
            <a:gdLst>
              <a:gd name="connsiteX0" fmla="*/ 76064 w 82414"/>
              <a:gd name="connsiteY0" fmla="*/ 41284 h 82555"/>
              <a:gd name="connsiteX1" fmla="*/ 41207 w 82414"/>
              <a:gd name="connsiteY1" fmla="*/ 76205 h 82555"/>
              <a:gd name="connsiteX2" fmla="*/ 6350 w 82414"/>
              <a:gd name="connsiteY2" fmla="*/ 41284 h 82555"/>
              <a:gd name="connsiteX3" fmla="*/ 41207 w 82414"/>
              <a:gd name="connsiteY3" fmla="*/ 6350 h 82555"/>
              <a:gd name="connsiteX4" fmla="*/ 76064 w 82414"/>
              <a:gd name="connsiteY4" fmla="*/ 41284 h 8255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14" h="82555">
                <a:moveTo>
                  <a:pt x="76064" y="41284"/>
                </a:moveTo>
                <a:cubicBezTo>
                  <a:pt x="76064" y="60579"/>
                  <a:pt x="60466" y="76205"/>
                  <a:pt x="41207" y="76205"/>
                </a:cubicBezTo>
                <a:cubicBezTo>
                  <a:pt x="21960" y="76205"/>
                  <a:pt x="6350" y="60579"/>
                  <a:pt x="6350" y="41284"/>
                </a:cubicBezTo>
                <a:cubicBezTo>
                  <a:pt x="6350" y="21976"/>
                  <a:pt x="21960" y="6350"/>
                  <a:pt x="41207" y="6350"/>
                </a:cubicBezTo>
                <a:cubicBezTo>
                  <a:pt x="60466" y="6350"/>
                  <a:pt x="76064" y="21976"/>
                  <a:pt x="76064" y="41284"/>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3"/>
          <p:cNvSpPr/>
          <p:nvPr/>
        </p:nvSpPr>
        <p:spPr>
          <a:xfrm>
            <a:off x="6318172" y="2493074"/>
            <a:ext cx="25382" cy="315594"/>
          </a:xfrm>
          <a:custGeom>
            <a:avLst/>
            <a:gdLst>
              <a:gd name="connsiteX0" fmla="*/ 6350 w 25382"/>
              <a:gd name="connsiteY0" fmla="*/ 309244 h 315594"/>
              <a:gd name="connsiteX1" fmla="*/ 6350 w 25382"/>
              <a:gd name="connsiteY1" fmla="*/ 6350 h 315594"/>
            </a:gdLst>
            <a:ahLst/>
            <a:cxnLst>
              <a:cxn ang="0">
                <a:pos x="connsiteX0" y="connsiteY0"/>
              </a:cxn>
              <a:cxn ang="1">
                <a:pos x="connsiteX1" y="connsiteY1"/>
              </a:cxn>
            </a:cxnLst>
            <a:rect l="l" t="t" r="r" b="b"/>
            <a:pathLst>
              <a:path w="25382" h="315594">
                <a:moveTo>
                  <a:pt x="6350" y="309244"/>
                </a:moveTo>
                <a:lnTo>
                  <a:pt x="6350" y="6350"/>
                </a:lnTo>
              </a:path>
            </a:pathLst>
          </a:custGeom>
          <a:ln w="127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Freeform 3"/>
          <p:cNvSpPr/>
          <p:nvPr/>
        </p:nvSpPr>
        <p:spPr>
          <a:xfrm>
            <a:off x="6841686" y="2484769"/>
            <a:ext cx="422688" cy="1187515"/>
          </a:xfrm>
          <a:custGeom>
            <a:avLst/>
            <a:gdLst>
              <a:gd name="connsiteX0" fmla="*/ 416338 w 422688"/>
              <a:gd name="connsiteY0" fmla="*/ 6350 h 1187515"/>
              <a:gd name="connsiteX1" fmla="*/ 6350 w 422688"/>
              <a:gd name="connsiteY1" fmla="*/ 1181165 h 1187515"/>
            </a:gdLst>
            <a:ahLst/>
            <a:cxnLst>
              <a:cxn ang="0">
                <a:pos x="connsiteX0" y="connsiteY0"/>
              </a:cxn>
              <a:cxn ang="1">
                <a:pos x="connsiteX1" y="connsiteY1"/>
              </a:cxn>
            </a:cxnLst>
            <a:rect l="l" t="t" r="r" b="b"/>
            <a:pathLst>
              <a:path w="422688" h="1187515">
                <a:moveTo>
                  <a:pt x="416338" y="6350"/>
                </a:moveTo>
                <a:lnTo>
                  <a:pt x="6350" y="1181165"/>
                </a:lnTo>
              </a:path>
            </a:pathLst>
          </a:custGeom>
          <a:ln w="127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Freeform 3"/>
          <p:cNvSpPr/>
          <p:nvPr/>
        </p:nvSpPr>
        <p:spPr>
          <a:xfrm>
            <a:off x="6970993" y="2283614"/>
            <a:ext cx="698489" cy="171370"/>
          </a:xfrm>
          <a:custGeom>
            <a:avLst/>
            <a:gdLst>
              <a:gd name="connsiteX0" fmla="*/ 698489 w 698489"/>
              <a:gd name="connsiteY0" fmla="*/ 171370 h 171370"/>
              <a:gd name="connsiteX1" fmla="*/ 0 w 698489"/>
              <a:gd name="connsiteY1" fmla="*/ 171370 h 171370"/>
              <a:gd name="connsiteX2" fmla="*/ 0 w 698489"/>
              <a:gd name="connsiteY2" fmla="*/ 0 h 171370"/>
              <a:gd name="connsiteX3" fmla="*/ 698489 w 698489"/>
              <a:gd name="connsiteY3" fmla="*/ 0 h 171370"/>
              <a:gd name="connsiteX4" fmla="*/ 698489 w 698489"/>
              <a:gd name="connsiteY4" fmla="*/ 171370 h 1713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89" h="171370">
                <a:moveTo>
                  <a:pt x="698489" y="171370"/>
                </a:moveTo>
                <a:lnTo>
                  <a:pt x="0" y="171370"/>
                </a:lnTo>
                <a:lnTo>
                  <a:pt x="0" y="0"/>
                </a:lnTo>
                <a:lnTo>
                  <a:pt x="698489" y="0"/>
                </a:lnTo>
                <a:lnTo>
                  <a:pt x="698489" y="171370"/>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3"/>
          <p:cNvSpPr/>
          <p:nvPr/>
        </p:nvSpPr>
        <p:spPr>
          <a:xfrm>
            <a:off x="6964643" y="2277264"/>
            <a:ext cx="805376" cy="177720"/>
          </a:xfrm>
          <a:custGeom>
            <a:avLst/>
            <a:gdLst>
              <a:gd name="connsiteX0" fmla="*/ 704839 w 711189"/>
              <a:gd name="connsiteY0" fmla="*/ 177720 h 184070"/>
              <a:gd name="connsiteX1" fmla="*/ 6350 w 711189"/>
              <a:gd name="connsiteY1" fmla="*/ 177720 h 184070"/>
              <a:gd name="connsiteX2" fmla="*/ 6350 w 711189"/>
              <a:gd name="connsiteY2" fmla="*/ 6350 h 184070"/>
              <a:gd name="connsiteX3" fmla="*/ 704839 w 711189"/>
              <a:gd name="connsiteY3" fmla="*/ 6350 h 184070"/>
              <a:gd name="connsiteX4" fmla="*/ 704839 w 711189"/>
              <a:gd name="connsiteY4" fmla="*/ 177720 h 1840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11189" h="184070">
                <a:moveTo>
                  <a:pt x="704839" y="177720"/>
                </a:moveTo>
                <a:lnTo>
                  <a:pt x="6350" y="177720"/>
                </a:lnTo>
                <a:lnTo>
                  <a:pt x="6350" y="6350"/>
                </a:lnTo>
                <a:lnTo>
                  <a:pt x="704839" y="6350"/>
                </a:lnTo>
                <a:lnTo>
                  <a:pt x="704839" y="17772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tabLst>
                <a:tab pos="1739900" algn="l"/>
                <a:tab pos="2209800" algn="l"/>
                <a:tab pos="2273300" algn="l"/>
              </a:tabLst>
            </a:pPr>
            <a:r>
              <a:rPr lang="it-IT" altLang="zh-CN" sz="500" dirty="0">
                <a:solidFill>
                  <a:srgbClr val="231F20"/>
                </a:solidFill>
                <a:latin typeface="Arial" pitchFamily="18" charset="0"/>
                <a:cs typeface="Arial" pitchFamily="18" charset="0"/>
              </a:rPr>
              <a:t>Posizione dei giunti</a:t>
            </a:r>
          </a:p>
        </p:txBody>
      </p:sp>
      <p:sp>
        <p:nvSpPr>
          <p:cNvPr id="75" name="Freeform 3"/>
          <p:cNvSpPr/>
          <p:nvPr/>
        </p:nvSpPr>
        <p:spPr>
          <a:xfrm>
            <a:off x="7521919" y="3274200"/>
            <a:ext cx="1041905" cy="171370"/>
          </a:xfrm>
          <a:custGeom>
            <a:avLst/>
            <a:gdLst>
              <a:gd name="connsiteX0" fmla="*/ 1041905 w 1041905"/>
              <a:gd name="connsiteY0" fmla="*/ 171370 h 171370"/>
              <a:gd name="connsiteX1" fmla="*/ 0 w 1041905"/>
              <a:gd name="connsiteY1" fmla="*/ 171370 h 171370"/>
              <a:gd name="connsiteX2" fmla="*/ 0 w 1041905"/>
              <a:gd name="connsiteY2" fmla="*/ 0 h 171370"/>
              <a:gd name="connsiteX3" fmla="*/ 1041905 w 1041905"/>
              <a:gd name="connsiteY3" fmla="*/ 0 h 171370"/>
              <a:gd name="connsiteX4" fmla="*/ 1041905 w 1041905"/>
              <a:gd name="connsiteY4" fmla="*/ 171370 h 1713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41905" h="171370">
                <a:moveTo>
                  <a:pt x="1041905" y="171370"/>
                </a:moveTo>
                <a:lnTo>
                  <a:pt x="0" y="171370"/>
                </a:lnTo>
                <a:lnTo>
                  <a:pt x="0" y="0"/>
                </a:lnTo>
                <a:lnTo>
                  <a:pt x="1041905" y="0"/>
                </a:lnTo>
                <a:lnTo>
                  <a:pt x="1041905" y="171370"/>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Freeform 3"/>
          <p:cNvSpPr/>
          <p:nvPr/>
        </p:nvSpPr>
        <p:spPr>
          <a:xfrm>
            <a:off x="7655719" y="3274200"/>
            <a:ext cx="1205416" cy="177720"/>
          </a:xfrm>
          <a:custGeom>
            <a:avLst/>
            <a:gdLst>
              <a:gd name="connsiteX0" fmla="*/ 1048255 w 1054605"/>
              <a:gd name="connsiteY0" fmla="*/ 177720 h 184070"/>
              <a:gd name="connsiteX1" fmla="*/ 6350 w 1054605"/>
              <a:gd name="connsiteY1" fmla="*/ 177720 h 184070"/>
              <a:gd name="connsiteX2" fmla="*/ 6350 w 1054605"/>
              <a:gd name="connsiteY2" fmla="*/ 6350 h 184070"/>
              <a:gd name="connsiteX3" fmla="*/ 1048255 w 1054605"/>
              <a:gd name="connsiteY3" fmla="*/ 6350 h 184070"/>
              <a:gd name="connsiteX4" fmla="*/ 1048255 w 1054605"/>
              <a:gd name="connsiteY4" fmla="*/ 177720 h 1840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54605" h="184070">
                <a:moveTo>
                  <a:pt x="1048255" y="177720"/>
                </a:moveTo>
                <a:lnTo>
                  <a:pt x="6350" y="177720"/>
                </a:lnTo>
                <a:lnTo>
                  <a:pt x="6350" y="6350"/>
                </a:lnTo>
                <a:lnTo>
                  <a:pt x="1048255" y="6350"/>
                </a:lnTo>
                <a:lnTo>
                  <a:pt x="1048255" y="17772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00"/>
              </a:lnSpc>
              <a:tabLst>
                <a:tab pos="1739900" algn="l"/>
                <a:tab pos="2209800" algn="l"/>
                <a:tab pos="2273300" algn="l"/>
              </a:tabLst>
            </a:pPr>
            <a:r>
              <a:rPr lang="it-IT" altLang="zh-CN" sz="500" dirty="0">
                <a:solidFill>
                  <a:srgbClr val="231F20"/>
                </a:solidFill>
                <a:latin typeface="Arial" pitchFamily="18" charset="0"/>
                <a:cs typeface="Arial" pitchFamily="18" charset="0"/>
              </a:rPr>
              <a:t>  Spostamento della fibra nel</a:t>
            </a:r>
            <a:br>
              <a:rPr lang="it-IT" altLang="zh-CN" sz="500" dirty="0">
                <a:solidFill>
                  <a:srgbClr val="231F20"/>
                </a:solidFill>
                <a:latin typeface="Arial" pitchFamily="18" charset="0"/>
                <a:cs typeface="Arial" pitchFamily="18" charset="0"/>
              </a:rPr>
            </a:br>
            <a:r>
              <a:rPr lang="it-IT" altLang="zh-CN" sz="500" dirty="0">
                <a:solidFill>
                  <a:srgbClr val="231F20"/>
                </a:solidFill>
                <a:latin typeface="Arial" pitchFamily="18" charset="0"/>
                <a:cs typeface="Arial" pitchFamily="18" charset="0"/>
              </a:rPr>
              <a:t>   forno</a:t>
            </a:r>
          </a:p>
        </p:txBody>
      </p:sp>
      <p:sp>
        <p:nvSpPr>
          <p:cNvPr id="77" name="Freeform 3"/>
          <p:cNvSpPr/>
          <p:nvPr/>
        </p:nvSpPr>
        <p:spPr>
          <a:xfrm>
            <a:off x="6840651" y="2486636"/>
            <a:ext cx="424753" cy="529541"/>
          </a:xfrm>
          <a:custGeom>
            <a:avLst/>
            <a:gdLst>
              <a:gd name="connsiteX0" fmla="*/ 418403 w 424753"/>
              <a:gd name="connsiteY0" fmla="*/ 6350 h 529541"/>
              <a:gd name="connsiteX1" fmla="*/ 6350 w 424753"/>
              <a:gd name="connsiteY1" fmla="*/ 523191 h 529541"/>
            </a:gdLst>
            <a:ahLst/>
            <a:cxnLst>
              <a:cxn ang="0">
                <a:pos x="connsiteX0" y="connsiteY0"/>
              </a:cxn>
              <a:cxn ang="1">
                <a:pos x="connsiteX1" y="connsiteY1"/>
              </a:cxn>
            </a:cxnLst>
            <a:rect l="l" t="t" r="r" b="b"/>
            <a:pathLst>
              <a:path w="424753" h="529541">
                <a:moveTo>
                  <a:pt x="418403" y="6350"/>
                </a:moveTo>
                <a:lnTo>
                  <a:pt x="6350" y="523191"/>
                </a:lnTo>
              </a:path>
            </a:pathLst>
          </a:custGeom>
          <a:ln w="127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Freeform 3"/>
          <p:cNvSpPr/>
          <p:nvPr/>
        </p:nvSpPr>
        <p:spPr>
          <a:xfrm>
            <a:off x="7156891" y="5083834"/>
            <a:ext cx="113077" cy="110318"/>
          </a:xfrm>
          <a:custGeom>
            <a:avLst/>
            <a:gdLst>
              <a:gd name="connsiteX0" fmla="*/ 106727 w 113077"/>
              <a:gd name="connsiteY0" fmla="*/ 55159 h 110318"/>
              <a:gd name="connsiteX1" fmla="*/ 56538 w 113077"/>
              <a:gd name="connsiteY1" fmla="*/ 103968 h 110318"/>
              <a:gd name="connsiteX2" fmla="*/ 6350 w 113077"/>
              <a:gd name="connsiteY2" fmla="*/ 55159 h 110318"/>
              <a:gd name="connsiteX3" fmla="*/ 56538 w 113077"/>
              <a:gd name="connsiteY3" fmla="*/ 6350 h 110318"/>
              <a:gd name="connsiteX4" fmla="*/ 106727 w 113077"/>
              <a:gd name="connsiteY4" fmla="*/ 55159 h 11031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3077" h="110318">
                <a:moveTo>
                  <a:pt x="106727" y="55159"/>
                </a:moveTo>
                <a:cubicBezTo>
                  <a:pt x="106727" y="82121"/>
                  <a:pt x="84262" y="103968"/>
                  <a:pt x="56538" y="103968"/>
                </a:cubicBezTo>
                <a:cubicBezTo>
                  <a:pt x="28815" y="103968"/>
                  <a:pt x="6350" y="82121"/>
                  <a:pt x="6350" y="55159"/>
                </a:cubicBezTo>
                <a:cubicBezTo>
                  <a:pt x="6350" y="28196"/>
                  <a:pt x="28815" y="6350"/>
                  <a:pt x="56538" y="6350"/>
                </a:cubicBezTo>
                <a:cubicBezTo>
                  <a:pt x="84262" y="6350"/>
                  <a:pt x="106727" y="28196"/>
                  <a:pt x="106727" y="55159"/>
                </a:cubicBez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Freeform 3"/>
          <p:cNvSpPr/>
          <p:nvPr/>
        </p:nvSpPr>
        <p:spPr>
          <a:xfrm>
            <a:off x="7459616" y="5206017"/>
            <a:ext cx="586998" cy="171370"/>
          </a:xfrm>
          <a:custGeom>
            <a:avLst/>
            <a:gdLst>
              <a:gd name="connsiteX0" fmla="*/ 586998 w 586998"/>
              <a:gd name="connsiteY0" fmla="*/ 171370 h 171370"/>
              <a:gd name="connsiteX1" fmla="*/ 0 w 586998"/>
              <a:gd name="connsiteY1" fmla="*/ 171370 h 171370"/>
              <a:gd name="connsiteX2" fmla="*/ 0 w 586998"/>
              <a:gd name="connsiteY2" fmla="*/ 0 h 171370"/>
              <a:gd name="connsiteX3" fmla="*/ 586998 w 586998"/>
              <a:gd name="connsiteY3" fmla="*/ 0 h 171370"/>
              <a:gd name="connsiteX4" fmla="*/ 586998 w 586998"/>
              <a:gd name="connsiteY4" fmla="*/ 171370 h 1713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6998" h="171370">
                <a:moveTo>
                  <a:pt x="586998" y="171370"/>
                </a:moveTo>
                <a:lnTo>
                  <a:pt x="0" y="171370"/>
                </a:lnTo>
                <a:lnTo>
                  <a:pt x="0" y="0"/>
                </a:lnTo>
                <a:lnTo>
                  <a:pt x="586998" y="0"/>
                </a:lnTo>
                <a:lnTo>
                  <a:pt x="586998" y="171370"/>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Freeform 3"/>
          <p:cNvSpPr/>
          <p:nvPr/>
        </p:nvSpPr>
        <p:spPr>
          <a:xfrm>
            <a:off x="7453266" y="5199667"/>
            <a:ext cx="599698" cy="184070"/>
          </a:xfrm>
          <a:custGeom>
            <a:avLst/>
            <a:gdLst>
              <a:gd name="connsiteX0" fmla="*/ 593348 w 599698"/>
              <a:gd name="connsiteY0" fmla="*/ 177720 h 184070"/>
              <a:gd name="connsiteX1" fmla="*/ 6350 w 599698"/>
              <a:gd name="connsiteY1" fmla="*/ 177720 h 184070"/>
              <a:gd name="connsiteX2" fmla="*/ 6350 w 599698"/>
              <a:gd name="connsiteY2" fmla="*/ 6350 h 184070"/>
              <a:gd name="connsiteX3" fmla="*/ 593348 w 599698"/>
              <a:gd name="connsiteY3" fmla="*/ 6350 h 184070"/>
              <a:gd name="connsiteX4" fmla="*/ 593348 w 599698"/>
              <a:gd name="connsiteY4" fmla="*/ 177720 h 1840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99698" h="184070">
                <a:moveTo>
                  <a:pt x="593348" y="177720"/>
                </a:moveTo>
                <a:lnTo>
                  <a:pt x="6350" y="177720"/>
                </a:lnTo>
                <a:lnTo>
                  <a:pt x="6350" y="6350"/>
                </a:lnTo>
                <a:lnTo>
                  <a:pt x="593348" y="6350"/>
                </a:lnTo>
                <a:lnTo>
                  <a:pt x="593348" y="17772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Freeform 3"/>
          <p:cNvSpPr/>
          <p:nvPr/>
        </p:nvSpPr>
        <p:spPr>
          <a:xfrm>
            <a:off x="7247317" y="5157266"/>
            <a:ext cx="219347" cy="145912"/>
          </a:xfrm>
          <a:custGeom>
            <a:avLst/>
            <a:gdLst>
              <a:gd name="connsiteX0" fmla="*/ 212997 w 219347"/>
              <a:gd name="connsiteY0" fmla="*/ 139562 h 145912"/>
              <a:gd name="connsiteX1" fmla="*/ 6350 w 219347"/>
              <a:gd name="connsiteY1" fmla="*/ 6350 h 145912"/>
            </a:gdLst>
            <a:ahLst/>
            <a:cxnLst>
              <a:cxn ang="0">
                <a:pos x="connsiteX0" y="connsiteY0"/>
              </a:cxn>
              <a:cxn ang="1">
                <a:pos x="connsiteX1" y="connsiteY1"/>
              </a:cxn>
            </a:cxnLst>
            <a:rect l="l" t="t" r="r" b="b"/>
            <a:pathLst>
              <a:path w="219347" h="145912">
                <a:moveTo>
                  <a:pt x="212997" y="139562"/>
                </a:moveTo>
                <a:lnTo>
                  <a:pt x="6350" y="6350"/>
                </a:lnTo>
              </a:path>
            </a:pathLst>
          </a:custGeom>
          <a:ln w="12700">
            <a:solidFill>
              <a:srgbClr val="EE1D2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82" name="Picture 3"/>
          <p:cNvPicPr>
            <a:picLocks noChangeAspect="1" noChangeArrowheads="1"/>
          </p:cNvPicPr>
          <p:nvPr/>
        </p:nvPicPr>
        <p:blipFill>
          <a:blip r:embed="rId2"/>
          <a:srcRect/>
          <a:stretch>
            <a:fillRect/>
          </a:stretch>
        </p:blipFill>
        <p:spPr bwMode="auto">
          <a:xfrm>
            <a:off x="5941219" y="2621938"/>
            <a:ext cx="1828800" cy="1231900"/>
          </a:xfrm>
          <a:prstGeom prst="rect">
            <a:avLst/>
          </a:prstGeom>
          <a:noFill/>
        </p:spPr>
      </p:pic>
      <p:pic>
        <p:nvPicPr>
          <p:cNvPr id="83" name="Picture 3"/>
          <p:cNvPicPr>
            <a:picLocks noChangeAspect="1" noChangeArrowheads="1"/>
          </p:cNvPicPr>
          <p:nvPr/>
        </p:nvPicPr>
        <p:blipFill>
          <a:blip r:embed="rId3"/>
          <a:srcRect/>
          <a:stretch>
            <a:fillRect/>
          </a:stretch>
        </p:blipFill>
        <p:spPr bwMode="auto">
          <a:xfrm>
            <a:off x="5915819" y="4552338"/>
            <a:ext cx="1435100" cy="1333500"/>
          </a:xfrm>
          <a:prstGeom prst="rect">
            <a:avLst/>
          </a:prstGeom>
          <a:noFill/>
        </p:spPr>
      </p:pic>
      <p:graphicFrame>
        <p:nvGraphicFramePr>
          <p:cNvPr id="84" name="表格 4"/>
          <p:cNvGraphicFramePr>
            <a:graphicFrameLocks noGrp="1"/>
          </p:cNvGraphicFramePr>
          <p:nvPr>
            <p:extLst>
              <p:ext uri="{D42A27DB-BD31-4B8C-83A1-F6EECF244321}">
                <p14:modId xmlns:p14="http://schemas.microsoft.com/office/powerpoint/2010/main" val="2026900679"/>
              </p:ext>
            </p:extLst>
          </p:nvPr>
        </p:nvGraphicFramePr>
        <p:xfrm>
          <a:off x="5767887" y="2283614"/>
          <a:ext cx="1009790" cy="218440"/>
        </p:xfrm>
        <a:graphic>
          <a:graphicData uri="http://schemas.openxmlformats.org/drawingml/2006/table">
            <a:tbl>
              <a:tblPr/>
              <a:tblGrid>
                <a:gridCol w="1009790">
                  <a:extLst>
                    <a:ext uri="{9D8B030D-6E8A-4147-A177-3AD203B41FA5}">
                      <a16:colId xmlns="" xmlns:a16="http://schemas.microsoft.com/office/drawing/2014/main" val="20000"/>
                    </a:ext>
                  </a:extLst>
                </a:gridCol>
              </a:tblGrid>
              <a:tr h="197637">
                <a:tc>
                  <a:txBody>
                    <a:bodyPr/>
                    <a:lstStyle/>
                    <a:p>
                      <a:pPr>
                        <a:lnSpc>
                          <a:spcPts val="1000"/>
                        </a:lnSpc>
                      </a:pPr>
                      <a:r>
                        <a:rPr lang="it-IT" altLang="zh-CN" sz="500" dirty="0">
                          <a:solidFill>
                            <a:srgbClr val="231F20"/>
                          </a:solidFill>
                          <a:latin typeface="Arial" pitchFamily="18" charset="0"/>
                          <a:cs typeface="Arial" pitchFamily="18" charset="0"/>
                        </a:rPr>
                        <a:t>Aprire il coperchio del forno</a:t>
                      </a:r>
                    </a:p>
                  </a:txBody>
                  <a:tcPr>
                    <a:lnL w="0" cmpd="sng">
                      <a:solidFill>
                        <a:srgbClr val="231F20"/>
                      </a:solidFill>
                      <a:prstDash val="solid"/>
                    </a:lnL>
                    <a:lnR w="1" cap="flat" cmpd="sng" algn="ctr">
                      <a:solidFill>
                        <a:srgbClr val="231F20"/>
                      </a:solidFill>
                      <a:prstDash val="solid"/>
                      <a:round/>
                      <a:headEnd type="none" w="med" len="med"/>
                      <a:tailEnd type="none" w="med" len="med"/>
                    </a:lnR>
                    <a:lnT w="1" cmpd="sng">
                      <a:solidFill>
                        <a:srgbClr val="231F20"/>
                      </a:solidFill>
                      <a:prstDash val="solid"/>
                    </a:lnT>
                    <a:lnB w="1" cmpd="sng">
                      <a:solidFill>
                        <a:srgbClr val="231F20"/>
                      </a:solidFill>
                      <a:prstDash val="solid"/>
                    </a:lnB>
                    <a:solidFill>
                      <a:srgbClr val="FFDC01"/>
                    </a:solidFill>
                  </a:tcPr>
                </a:tc>
                <a:extLst>
                  <a:ext uri="{0D108BD9-81ED-4DB2-BD59-A6C34878D82A}">
                    <a16:rowId xmlns="" xmlns:a16="http://schemas.microsoft.com/office/drawing/2014/main" val="10000"/>
                  </a:ext>
                </a:extLst>
              </a:tr>
            </a:tbl>
          </a:graphicData>
        </a:graphic>
      </p:graphicFrame>
      <p:graphicFrame>
        <p:nvGraphicFramePr>
          <p:cNvPr id="85" name="表格 4"/>
          <p:cNvGraphicFramePr>
            <a:graphicFrameLocks noGrp="1"/>
          </p:cNvGraphicFramePr>
          <p:nvPr>
            <p:extLst>
              <p:ext uri="{D42A27DB-BD31-4B8C-83A1-F6EECF244321}">
                <p14:modId xmlns:p14="http://schemas.microsoft.com/office/powerpoint/2010/main" val="804189196"/>
              </p:ext>
            </p:extLst>
          </p:nvPr>
        </p:nvGraphicFramePr>
        <p:xfrm>
          <a:off x="7360394" y="4891384"/>
          <a:ext cx="1149236" cy="548640"/>
        </p:xfrm>
        <a:graphic>
          <a:graphicData uri="http://schemas.openxmlformats.org/drawingml/2006/table">
            <a:tbl>
              <a:tblPr/>
              <a:tblGrid>
                <a:gridCol w="241131">
                  <a:extLst>
                    <a:ext uri="{9D8B030D-6E8A-4147-A177-3AD203B41FA5}">
                      <a16:colId xmlns="" xmlns:a16="http://schemas.microsoft.com/office/drawing/2014/main" val="20000"/>
                    </a:ext>
                  </a:extLst>
                </a:gridCol>
                <a:gridCol w="908105">
                  <a:extLst>
                    <a:ext uri="{9D8B030D-6E8A-4147-A177-3AD203B41FA5}">
                      <a16:colId xmlns="" xmlns:a16="http://schemas.microsoft.com/office/drawing/2014/main" val="20001"/>
                    </a:ext>
                  </a:extLst>
                </a:gridCol>
              </a:tblGrid>
              <a:tr h="521045">
                <a:tc>
                  <a:txBody>
                    <a:bodyPr/>
                    <a:lstStyle/>
                    <a:p>
                      <a:pPr marL="0" indent="0">
                        <a:tabLst/>
                      </a:pPr>
                      <a:endParaRPr lang="zh-CN" altLang="en-US" dirty="0"/>
                    </a:p>
                  </a:txBody>
                  <a:tcPr>
                    <a:lnL w="0" cmpd="sng">
                      <a:solidFill>
                        <a:srgbClr val="000000"/>
                      </a:solidFill>
                      <a:prstDash val="solid"/>
                    </a:lnL>
                    <a:lnR w="1" cap="flat" cmpd="sng" algn="ctr">
                      <a:solidFill>
                        <a:srgbClr val="231F20"/>
                      </a:solidFill>
                      <a:prstDash val="solid"/>
                      <a:round/>
                      <a:headEnd type="none" w="med" len="med"/>
                      <a:tailEnd type="none" w="med" len="med"/>
                    </a:lnR>
                    <a:lnT w="1" cmpd="sng">
                      <a:solidFill>
                        <a:srgbClr val="000000"/>
                      </a:solidFill>
                      <a:prstDash val="solid"/>
                    </a:lnT>
                    <a:lnB w="1" cmpd="sng">
                      <a:solidFill>
                        <a:srgbClr val="EE1D23"/>
                      </a:solidFill>
                      <a:prstDash val="solid"/>
                    </a:lnB>
                    <a:solidFill>
                      <a:srgbClr val="FFFFFF"/>
                    </a:solidFill>
                  </a:tcPr>
                </a:tc>
                <a:tc>
                  <a:txBody>
                    <a:bodyPr/>
                    <a:lstStyle/>
                    <a:p>
                      <a:pPr algn="l"/>
                      <a:r>
                        <a:rPr lang="it-IT" altLang="zh-CN" sz="600" noProof="0" dirty="0">
                          <a:solidFill>
                            <a:srgbClr val="231F20"/>
                          </a:solidFill>
                          <a:latin typeface="Arial" pitchFamily="18" charset="0"/>
                          <a:cs typeface="Arial" pitchFamily="18" charset="0"/>
                        </a:rPr>
                        <a:t>Indicatore di riscaldamento</a:t>
                      </a:r>
                    </a:p>
                    <a:p>
                      <a:pPr algn="l"/>
                      <a:r>
                        <a:rPr lang="it-IT" altLang="zh-CN" sz="600" noProof="0" dirty="0">
                          <a:solidFill>
                            <a:srgbClr val="231F20"/>
                          </a:solidFill>
                          <a:latin typeface="Arial" pitchFamily="18" charset="0"/>
                          <a:cs typeface="Arial" pitchFamily="18" charset="0"/>
                        </a:rPr>
                        <a:t>o</a:t>
                      </a:r>
                    </a:p>
                    <a:p>
                      <a:pPr algn="l"/>
                      <a:r>
                        <a:rPr lang="it-IT" altLang="zh-CN" sz="600" noProof="0" dirty="0">
                          <a:solidFill>
                            <a:srgbClr val="231F20"/>
                          </a:solidFill>
                          <a:latin typeface="Arial" pitchFamily="18" charset="0"/>
                          <a:cs typeface="Arial" pitchFamily="18" charset="0"/>
                        </a:rPr>
                        <a:t>Pulsante di riscaldamento</a:t>
                      </a:r>
                    </a:p>
                  </a:txBody>
                  <a:tcPr>
                    <a:lnL w="1" cap="flat" cmpd="sng" algn="ctr">
                      <a:solidFill>
                        <a:srgbClr val="231F20"/>
                      </a:solidFill>
                      <a:prstDash val="solid"/>
                      <a:round/>
                      <a:headEnd type="none" w="med" len="med"/>
                      <a:tailEnd type="none" w="med" len="med"/>
                    </a:lnL>
                    <a:lnR w="1" cmpd="sng">
                      <a:solidFill>
                        <a:srgbClr val="231F20"/>
                      </a:solidFill>
                      <a:prstDash val="solid"/>
                    </a:lnR>
                    <a:lnT w="1" cap="flat" cmpd="sng" algn="ctr">
                      <a:solidFill>
                        <a:srgbClr val="231F20"/>
                      </a:solidFill>
                      <a:prstDash val="solid"/>
                      <a:round/>
                      <a:headEnd type="none" w="med" len="med"/>
                      <a:tailEnd type="none" w="med" len="med"/>
                    </a:lnT>
                    <a:lnB w="1" cap="flat" cmpd="sng" algn="ctr">
                      <a:solidFill>
                        <a:srgbClr val="231F20"/>
                      </a:solidFill>
                      <a:prstDash val="solid"/>
                      <a:round/>
                      <a:headEnd type="none" w="med" len="med"/>
                      <a:tailEnd type="none" w="med" len="med"/>
                    </a:lnB>
                    <a:solidFill>
                      <a:srgbClr val="FFDC01"/>
                    </a:solidFill>
                  </a:tcPr>
                </a:tc>
                <a:extLst>
                  <a:ext uri="{0D108BD9-81ED-4DB2-BD59-A6C34878D82A}">
                    <a16:rowId xmlns="" xmlns:a16="http://schemas.microsoft.com/office/drawing/2014/main" val="10000"/>
                  </a:ext>
                </a:extLst>
              </a:tr>
            </a:tbl>
          </a:graphicData>
        </a:graphic>
      </p:graphicFrame>
      <p:sp>
        <p:nvSpPr>
          <p:cNvPr id="86" name="TextBox 85"/>
          <p:cNvSpPr txBox="1"/>
          <p:nvPr/>
        </p:nvSpPr>
        <p:spPr>
          <a:xfrm>
            <a:off x="8544719" y="6279538"/>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19</a:t>
            </a:r>
          </a:p>
        </p:txBody>
      </p:sp>
      <p:sp>
        <p:nvSpPr>
          <p:cNvPr id="87" name="TextBox 1"/>
          <p:cNvSpPr txBox="1"/>
          <p:nvPr/>
        </p:nvSpPr>
        <p:spPr>
          <a:xfrm>
            <a:off x="4548490" y="927869"/>
            <a:ext cx="4555029" cy="4257704"/>
          </a:xfrm>
          <a:prstGeom prst="rect">
            <a:avLst/>
          </a:prstGeom>
          <a:noFill/>
        </p:spPr>
        <p:txBody>
          <a:bodyPr wrap="square" lIns="0" tIns="0" rIns="0" rtlCol="0">
            <a:spAutoFit/>
          </a:bodyPr>
          <a:lstStyle/>
          <a:p>
            <a:pPr>
              <a:lnSpc>
                <a:spcPts val="900"/>
              </a:lnSpc>
              <a:tabLst>
                <a:tab pos="1739900" algn="l"/>
                <a:tab pos="2209800" algn="l"/>
                <a:tab pos="2273300" algn="l"/>
              </a:tabLst>
            </a:pPr>
            <a:r>
              <a:rPr lang="en-US" altLang="zh-CN" sz="799" dirty="0">
                <a:solidFill>
                  <a:srgbClr val="F1592F"/>
                </a:solidFill>
                <a:latin typeface="Arial" pitchFamily="18" charset="0"/>
                <a:cs typeface="Arial" pitchFamily="18" charset="0"/>
              </a:rPr>
              <a:t>3.10</a:t>
            </a:r>
            <a:r>
              <a:rPr lang="en-US"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Come proteggere la giunzione</a:t>
            </a:r>
          </a:p>
          <a:p>
            <a:pPr>
              <a:lnSpc>
                <a:spcPts val="900"/>
              </a:lnSpc>
              <a:tabLst>
                <a:tab pos="1739900" algn="l"/>
                <a:tab pos="2209800" algn="l"/>
                <a:tab pos="2273300" algn="l"/>
              </a:tabLst>
            </a:pPr>
            <a:endParaRPr lang="it-IT" altLang="zh-CN" sz="799" dirty="0">
              <a:solidFill>
                <a:srgbClr val="F1592F"/>
              </a:solidFill>
              <a:latin typeface="Arial" pitchFamily="18" charset="0"/>
              <a:cs typeface="Arial" pitchFamily="18" charset="0"/>
            </a:endParaRPr>
          </a:p>
          <a:p>
            <a:r>
              <a:rPr lang="it-IT" sz="699" dirty="0" smtClean="0">
                <a:solidFill>
                  <a:srgbClr val="231F20"/>
                </a:solidFill>
                <a:latin typeface="Arial" pitchFamily="18" charset="0"/>
                <a:cs typeface="Arial" pitchFamily="18" charset="0"/>
              </a:rPr>
              <a:t>Dopo aver eseguito la giunzione, proteggere il giunto utilizzando un manicotto termorestringente e il forno di riscaldamento montato sulla giuntatrice. Il processo di "termorestringimento" può essere attivato </a:t>
            </a:r>
          </a:p>
          <a:p>
            <a:r>
              <a:rPr lang="it-IT" sz="699" dirty="0" smtClean="0">
                <a:solidFill>
                  <a:srgbClr val="231F20"/>
                </a:solidFill>
                <a:latin typeface="Arial" pitchFamily="18" charset="0"/>
                <a:cs typeface="Arial" pitchFamily="18" charset="0"/>
              </a:rPr>
              <a:t>premendo il tasto</a:t>
            </a:r>
            <a:r>
              <a:rPr lang="en-US" altLang="zh-CN" sz="699" dirty="0" smtClean="0">
                <a:solidFill>
                  <a:srgbClr val="231F20"/>
                </a:solidFill>
                <a:latin typeface="Arial" pitchFamily="18" charset="0"/>
                <a:cs typeface="Arial" pitchFamily="18" charset="0"/>
              </a:rPr>
              <a:t> “HEAT”</a:t>
            </a:r>
            <a:r>
              <a:rPr lang="it-IT" sz="699" dirty="0" smtClean="0">
                <a:solidFill>
                  <a:srgbClr val="231F20"/>
                </a:solidFill>
                <a:latin typeface="Arial" pitchFamily="18" charset="0"/>
                <a:cs typeface="Arial" pitchFamily="18" charset="0"/>
              </a:rPr>
              <a:t> ("RISCALDAMENTO").</a:t>
            </a:r>
          </a:p>
          <a:p>
            <a:r>
              <a:rPr lang="it-IT" sz="699" dirty="0">
                <a:solidFill>
                  <a:srgbClr val="231F20"/>
                </a:solidFill>
                <a:latin typeface="Arial" pitchFamily="18" charset="0"/>
                <a:cs typeface="Arial" pitchFamily="18" charset="0"/>
              </a:rPr>
              <a:t> </a:t>
            </a:r>
          </a:p>
          <a:p>
            <a:pPr lvl="0"/>
            <a:r>
              <a:rPr lang="it-IT" altLang="zh-CN" sz="699" dirty="0">
                <a:solidFill>
                  <a:srgbClr val="231F20"/>
                </a:solidFill>
                <a:latin typeface="Arial Unicode MS" pitchFamily="18" charset="0"/>
                <a:cs typeface="Arial Unicode MS" pitchFamily="18" charset="0"/>
              </a:rPr>
              <a:t>① </a:t>
            </a:r>
            <a:r>
              <a:rPr lang="it-IT" sz="699" dirty="0">
                <a:solidFill>
                  <a:srgbClr val="231F20"/>
                </a:solidFill>
                <a:latin typeface="Arial" pitchFamily="18" charset="0"/>
                <a:cs typeface="Arial" pitchFamily="18" charset="0"/>
              </a:rPr>
              <a:t>Aprire il coperchio del forno di riscaldamento.</a:t>
            </a:r>
          </a:p>
          <a:p>
            <a:r>
              <a:rPr lang="it-IT" sz="699" dirty="0">
                <a:solidFill>
                  <a:srgbClr val="231F20"/>
                </a:solidFill>
                <a:latin typeface="Arial" pitchFamily="18" charset="0"/>
                <a:cs typeface="Arial" pitchFamily="18" charset="0"/>
              </a:rPr>
              <a:t> </a:t>
            </a:r>
          </a:p>
          <a:p>
            <a:pPr lvl="0"/>
            <a:r>
              <a:rPr lang="it-IT" altLang="zh-CN" sz="699" dirty="0">
                <a:solidFill>
                  <a:srgbClr val="231F20"/>
                </a:solidFill>
                <a:latin typeface="Arial Unicode MS" pitchFamily="18" charset="0"/>
                <a:cs typeface="Arial Unicode MS" pitchFamily="18" charset="0"/>
              </a:rPr>
              <a:t>② </a:t>
            </a:r>
            <a:r>
              <a:rPr lang="it-IT" sz="699" dirty="0">
                <a:solidFill>
                  <a:srgbClr val="231F20"/>
                </a:solidFill>
                <a:latin typeface="Arial" pitchFamily="18" charset="0"/>
                <a:cs typeface="Arial" pitchFamily="18" charset="0"/>
              </a:rPr>
              <a:t>Sollevare i morsetti della fibra di sinistra e di destra sulla giuntatrice. Tenere il tubetto</a:t>
            </a:r>
            <a:br>
              <a:rPr lang="it-IT" sz="699" dirty="0">
                <a:solidFill>
                  <a:srgbClr val="231F20"/>
                </a:solidFill>
                <a:latin typeface="Arial" pitchFamily="18" charset="0"/>
                <a:cs typeface="Arial" pitchFamily="18" charset="0"/>
              </a:rPr>
            </a:br>
            <a:r>
              <a:rPr lang="it-IT" sz="699" dirty="0" err="1">
                <a:solidFill>
                  <a:srgbClr val="231F20"/>
                </a:solidFill>
                <a:latin typeface="Arial" pitchFamily="18" charset="0"/>
                <a:cs typeface="Arial" pitchFamily="18" charset="0"/>
              </a:rPr>
              <a:t>termorestringente</a:t>
            </a:r>
            <a:r>
              <a:rPr lang="it-IT" sz="699" dirty="0">
                <a:solidFill>
                  <a:srgbClr val="231F20"/>
                </a:solidFill>
                <a:latin typeface="Arial" pitchFamily="18" charset="0"/>
                <a:cs typeface="Arial" pitchFamily="18" charset="0"/>
              </a:rPr>
              <a:t>, sollevare le fibre giuntate e tenerle tese, spostare il tubetto </a:t>
            </a:r>
            <a:r>
              <a:rPr lang="it-IT" sz="699" dirty="0" err="1">
                <a:solidFill>
                  <a:srgbClr val="231F20"/>
                </a:solidFill>
                <a:latin typeface="Arial" pitchFamily="18" charset="0"/>
                <a:cs typeface="Arial" pitchFamily="18" charset="0"/>
              </a:rPr>
              <a:t>termorestringente</a:t>
            </a:r>
            <a:r>
              <a:rPr lang="it-IT" sz="699" dirty="0">
                <a:solidFill>
                  <a:srgbClr val="231F20"/>
                </a:solidFill>
                <a:latin typeface="Arial" pitchFamily="18" charset="0"/>
                <a:cs typeface="Arial" pitchFamily="18" charset="0"/>
              </a:rPr>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in modo che sia centrato sul punto di giunzione.</a:t>
            </a:r>
          </a:p>
          <a:p>
            <a:r>
              <a:rPr lang="it-IT" sz="699" dirty="0">
                <a:solidFill>
                  <a:srgbClr val="231F20"/>
                </a:solidFill>
                <a:latin typeface="Arial" pitchFamily="18" charset="0"/>
                <a:cs typeface="Arial" pitchFamily="18" charset="0"/>
              </a:rPr>
              <a:t>③ Spostare entrambe le fibre e il tubetto </a:t>
            </a:r>
            <a:r>
              <a:rPr lang="it-IT" sz="699" dirty="0" err="1">
                <a:solidFill>
                  <a:srgbClr val="231F20"/>
                </a:solidFill>
                <a:latin typeface="Arial" pitchFamily="18" charset="0"/>
                <a:cs typeface="Arial" pitchFamily="18" charset="0"/>
              </a:rPr>
              <a:t>termorestringente</a:t>
            </a:r>
            <a:r>
              <a:rPr lang="it-IT" sz="699" dirty="0">
                <a:solidFill>
                  <a:srgbClr val="231F20"/>
                </a:solidFill>
                <a:latin typeface="Arial" pitchFamily="18" charset="0"/>
                <a:cs typeface="Arial" pitchFamily="18" charset="0"/>
              </a:rPr>
              <a:t> sul forno di riscaldamento e posizionarli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nei morsetti del forno.</a:t>
            </a:r>
          </a:p>
          <a:p>
            <a:pPr>
              <a:lnSpc>
                <a:spcPts val="1300"/>
              </a:lnSpc>
              <a:tabLst>
                <a:tab pos="1739900" algn="l"/>
                <a:tab pos="2209800" algn="l"/>
                <a:tab pos="2273300" algn="l"/>
              </a:tabLst>
            </a:pPr>
            <a:r>
              <a:rPr lang="it-IT" altLang="zh-CN" sz="699" dirty="0">
                <a:solidFill>
                  <a:srgbClr val="231F20"/>
                </a:solidFill>
                <a:latin typeface="Arial" pitchFamily="18" charset="0"/>
                <a:cs typeface="Arial" pitchFamily="18" charset="0"/>
              </a:rPr>
              <a:t>	</a:t>
            </a:r>
          </a:p>
          <a:p>
            <a:pPr>
              <a:lnSpc>
                <a:spcPts val="1000"/>
              </a:lnSpc>
            </a:pPr>
            <a:endParaRPr lang="it-IT" altLang="zh-CN" sz="699" dirty="0">
              <a:solidFill>
                <a:srgbClr val="231F20"/>
              </a:solidFill>
              <a:latin typeface="Arial" pitchFamily="18" charset="0"/>
              <a:cs typeface="Arial" pitchFamily="18" charset="0"/>
            </a:endParaRPr>
          </a:p>
          <a:p>
            <a:pPr>
              <a:lnSpc>
                <a:spcPts val="1000"/>
              </a:lnSpc>
            </a:pPr>
            <a:endParaRPr lang="it-IT" altLang="zh-CN" sz="699" dirty="0">
              <a:solidFill>
                <a:srgbClr val="231F20"/>
              </a:solidFill>
              <a:latin typeface="Arial" pitchFamily="18" charset="0"/>
              <a:cs typeface="Arial" pitchFamily="18" charset="0"/>
            </a:endParaRPr>
          </a:p>
          <a:p>
            <a:pPr>
              <a:lnSpc>
                <a:spcPts val="1000"/>
              </a:lnSpc>
            </a:pPr>
            <a:endParaRPr lang="it-IT" altLang="zh-CN" sz="699" dirty="0">
              <a:solidFill>
                <a:srgbClr val="231F20"/>
              </a:solidFill>
              <a:latin typeface="Arial" pitchFamily="18" charset="0"/>
              <a:cs typeface="Arial" pitchFamily="18" charset="0"/>
            </a:endParaRPr>
          </a:p>
          <a:p>
            <a:pPr>
              <a:lnSpc>
                <a:spcPts val="1000"/>
              </a:lnSpc>
            </a:pPr>
            <a:endParaRPr lang="it-IT" altLang="zh-CN" dirty="0"/>
          </a:p>
          <a:p>
            <a:pPr>
              <a:lnSpc>
                <a:spcPts val="1000"/>
              </a:lnSpc>
            </a:pPr>
            <a:endParaRPr lang="it-IT" altLang="zh-CN" dirty="0"/>
          </a:p>
          <a:p>
            <a:pPr>
              <a:lnSpc>
                <a:spcPts val="800"/>
              </a:lnSpc>
              <a:tabLst>
                <a:tab pos="1739900" algn="l"/>
                <a:tab pos="2209800" algn="l"/>
                <a:tab pos="2273300" algn="l"/>
              </a:tabLst>
            </a:pPr>
            <a:r>
              <a:rPr lang="it-IT" altLang="zh-CN" dirty="0"/>
              <a:t>			</a:t>
            </a:r>
          </a:p>
          <a:p>
            <a:pPr>
              <a:lnSpc>
                <a:spcPts val="1000"/>
              </a:lnSpc>
            </a:pPr>
            <a:endParaRPr lang="it-IT" altLang="zh-CN" dirty="0"/>
          </a:p>
          <a:p>
            <a:pPr>
              <a:lnSpc>
                <a:spcPts val="1000"/>
              </a:lnSpc>
            </a:pPr>
            <a:endParaRPr lang="it-IT" altLang="zh-CN" dirty="0"/>
          </a:p>
          <a:p>
            <a:pPr>
              <a:lnSpc>
                <a:spcPts val="1000"/>
              </a:lnSpc>
            </a:pPr>
            <a:endParaRPr lang="it-IT" altLang="zh-CN" dirty="0"/>
          </a:p>
          <a:p>
            <a:endParaRPr lang="it-IT" altLang="zh-CN" sz="699" dirty="0">
              <a:solidFill>
                <a:srgbClr val="231F20"/>
              </a:solidFill>
              <a:latin typeface="Arial Unicode MS" pitchFamily="18" charset="0"/>
              <a:cs typeface="Arial Unicode MS" pitchFamily="18" charset="0"/>
            </a:endParaRPr>
          </a:p>
          <a:p>
            <a:endParaRPr lang="it-IT" altLang="zh-CN" sz="699" dirty="0">
              <a:solidFill>
                <a:srgbClr val="231F20"/>
              </a:solidFill>
              <a:latin typeface="Arial Unicode MS" pitchFamily="18" charset="0"/>
              <a:cs typeface="Arial Unicode MS" pitchFamily="18" charset="0"/>
            </a:endParaRPr>
          </a:p>
          <a:p>
            <a:endParaRPr lang="it-IT" altLang="zh-CN" sz="699" dirty="0">
              <a:solidFill>
                <a:srgbClr val="231F20"/>
              </a:solidFill>
              <a:latin typeface="Arial Unicode MS" pitchFamily="18" charset="0"/>
              <a:cs typeface="Arial Unicode MS" pitchFamily="18" charset="0"/>
            </a:endParaRPr>
          </a:p>
          <a:p>
            <a:endParaRPr lang="it-IT" altLang="zh-CN" sz="699" dirty="0">
              <a:solidFill>
                <a:srgbClr val="231F20"/>
              </a:solidFill>
              <a:latin typeface="Arial Unicode MS" pitchFamily="18" charset="0"/>
              <a:cs typeface="Arial Unicode MS" pitchFamily="18" charset="0"/>
            </a:endParaRPr>
          </a:p>
          <a:p>
            <a:endParaRPr lang="it-IT" altLang="zh-CN" sz="699" dirty="0">
              <a:solidFill>
                <a:srgbClr val="231F20"/>
              </a:solidFill>
              <a:latin typeface="Arial Unicode MS" pitchFamily="18" charset="0"/>
              <a:cs typeface="Arial Unicode MS" pitchFamily="18" charset="0"/>
            </a:endParaRPr>
          </a:p>
          <a:p>
            <a:r>
              <a:rPr lang="it-IT" altLang="zh-CN" sz="699" dirty="0">
                <a:solidFill>
                  <a:srgbClr val="231F20"/>
                </a:solidFill>
                <a:latin typeface="Arial Unicode MS" pitchFamily="18" charset="0"/>
                <a:cs typeface="Arial Unicode MS" pitchFamily="18" charset="0"/>
              </a:rPr>
              <a:t>④</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Premere il pulsante </a:t>
            </a:r>
            <a:r>
              <a:rPr lang="en-US" altLang="zh-CN" sz="699" dirty="0">
                <a:solidFill>
                  <a:srgbClr val="231F20"/>
                </a:solidFill>
                <a:latin typeface="Arial" pitchFamily="18" charset="0"/>
                <a:cs typeface="Arial" pitchFamily="18" charset="0"/>
              </a:rPr>
              <a:t>“HEAT”</a:t>
            </a:r>
            <a:r>
              <a:rPr lang="it-IT" sz="699" dirty="0">
                <a:solidFill>
                  <a:srgbClr val="231F20"/>
                </a:solidFill>
                <a:latin typeface="Arial" pitchFamily="18" charset="0"/>
                <a:cs typeface="Arial" pitchFamily="18" charset="0"/>
              </a:rPr>
              <a:t> ("RISCALDAMENTO") per iniziare il riscaldamento; al termine del</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processo di riscaldamento, l'indicatore di riscaldamento si spegnerà automaticamente e si sentirà</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il suono del cicalino.</a:t>
            </a:r>
          </a:p>
          <a:p>
            <a:pPr>
              <a:lnSpc>
                <a:spcPts val="1000"/>
              </a:lnSpc>
            </a:pPr>
            <a:endParaRPr lang="it-IT" altLang="zh-CN" sz="699" dirty="0">
              <a:solidFill>
                <a:srgbClr val="231F20"/>
              </a:solidFill>
              <a:latin typeface="Arial" pitchFamily="18" charset="0"/>
              <a:cs typeface="Arial" pitchFamily="18" charset="0"/>
            </a:endParaRPr>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000"/>
              </a:lnSpc>
            </a:pPr>
            <a:endParaRPr lang="en-US" altLang="zh-C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04238" y="896830"/>
            <a:ext cx="3388916" cy="16289"/>
          </a:xfrm>
          <a:custGeom>
            <a:avLst/>
            <a:gdLst>
              <a:gd name="connsiteX0" fmla="*/ 3382566 w 3388916"/>
              <a:gd name="connsiteY0" fmla="*/ 6350 h 16289"/>
              <a:gd name="connsiteX1" fmla="*/ 6350 w 3388916"/>
              <a:gd name="connsiteY1" fmla="*/ 6350 h 16289"/>
            </a:gdLst>
            <a:ahLst/>
            <a:cxnLst>
              <a:cxn ang="0">
                <a:pos x="connsiteX0" y="connsiteY0"/>
              </a:cxn>
              <a:cxn ang="1">
                <a:pos x="connsiteX1" y="connsiteY1"/>
              </a:cxn>
            </a:cxnLst>
            <a:rect l="l" t="t" r="r" b="b"/>
            <a:pathLst>
              <a:path w="3388916" h="16289">
                <a:moveTo>
                  <a:pt x="3382566" y="6350"/>
                </a:moveTo>
                <a:lnTo>
                  <a:pt x="6350"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947296" y="883390"/>
            <a:ext cx="39507" cy="39580"/>
          </a:xfrm>
          <a:custGeom>
            <a:avLst/>
            <a:gdLst>
              <a:gd name="connsiteX0" fmla="*/ 19753 w 39507"/>
              <a:gd name="connsiteY0" fmla="*/ 39580 h 39580"/>
              <a:gd name="connsiteX1" fmla="*/ 39507 w 39507"/>
              <a:gd name="connsiteY1" fmla="*/ 19790 h 39580"/>
              <a:gd name="connsiteX2" fmla="*/ 19753 w 39507"/>
              <a:gd name="connsiteY2" fmla="*/ 0 h 39580"/>
              <a:gd name="connsiteX3" fmla="*/ 0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30663" y="39580"/>
                  <a:pt x="39507" y="30719"/>
                  <a:pt x="39507" y="19790"/>
                </a:cubicBezTo>
                <a:cubicBezTo>
                  <a:pt x="39507" y="8860"/>
                  <a:pt x="30663" y="0"/>
                  <a:pt x="19753" y="0"/>
                </a:cubicBezTo>
                <a:cubicBezTo>
                  <a:pt x="8844" y="0"/>
                  <a:pt x="0" y="8860"/>
                  <a:pt x="0" y="19790"/>
                </a:cubicBezTo>
                <a:cubicBezTo>
                  <a:pt x="0" y="30719"/>
                  <a:pt x="8844"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397774" y="4780536"/>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2377715" y="4760597"/>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2414295" y="4834103"/>
            <a:ext cx="34933" cy="47018"/>
          </a:xfrm>
          <a:custGeom>
            <a:avLst/>
            <a:gdLst>
              <a:gd name="connsiteX0" fmla="*/ 8451 w 34933"/>
              <a:gd name="connsiteY0" fmla="*/ 47018 h 47018"/>
              <a:gd name="connsiteX1" fmla="*/ 26481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1"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2418990" y="4801929"/>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184400" y="2628900"/>
            <a:ext cx="1803400" cy="1041400"/>
          </a:xfrm>
          <a:prstGeom prst="rect">
            <a:avLst/>
          </a:prstGeom>
          <a:noFill/>
        </p:spPr>
      </p:pic>
      <p:pic>
        <p:nvPicPr>
          <p:cNvPr id="9" name="Picture 3"/>
          <p:cNvPicPr>
            <a:picLocks noChangeAspect="1" noChangeArrowheads="1"/>
          </p:cNvPicPr>
          <p:nvPr/>
        </p:nvPicPr>
        <p:blipFill>
          <a:blip r:embed="rId3"/>
          <a:srcRect/>
          <a:stretch>
            <a:fillRect/>
          </a:stretch>
        </p:blipFill>
        <p:spPr bwMode="auto">
          <a:xfrm>
            <a:off x="2184400" y="3962400"/>
            <a:ext cx="1803400" cy="1028700"/>
          </a:xfrm>
          <a:prstGeom prst="rect">
            <a:avLst/>
          </a:prstGeom>
          <a:noFill/>
        </p:spPr>
      </p:pic>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20</a:t>
            </a:r>
          </a:p>
        </p:txBody>
      </p:sp>
      <p:sp>
        <p:nvSpPr>
          <p:cNvPr id="10" name="TextBox 1"/>
          <p:cNvSpPr txBox="1"/>
          <p:nvPr/>
        </p:nvSpPr>
        <p:spPr>
          <a:xfrm>
            <a:off x="609600" y="800100"/>
            <a:ext cx="3365500" cy="3949700"/>
          </a:xfrm>
          <a:prstGeom prst="rect">
            <a:avLst/>
          </a:prstGeom>
          <a:noFill/>
        </p:spPr>
        <p:txBody>
          <a:bodyPr wrap="none" lIns="0" tIns="0" rIns="0" rtlCol="0">
            <a:spAutoFit/>
          </a:bodyPr>
          <a:lstStyle/>
          <a:p>
            <a:pPr>
              <a:lnSpc>
                <a:spcPts val="1600"/>
              </a:lnSpc>
              <a:tabLst/>
            </a:pPr>
            <a:r>
              <a:rPr lang="en-US" altLang="zh-CN" sz="1399" dirty="0">
                <a:solidFill>
                  <a:srgbClr val="030303"/>
                </a:solidFill>
                <a:latin typeface="Arial" pitchFamily="18" charset="0"/>
                <a:cs typeface="Arial" pitchFamily="18" charset="0"/>
              </a:rPr>
              <a:t>Chapter</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4</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Splice</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Mode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pPr>
            <a:r>
              <a:rPr lang="en-US" altLang="zh-CN" sz="699" dirty="0">
                <a:solidFill>
                  <a:srgbClr val="231F20"/>
                </a:solidFill>
                <a:latin typeface="Arial" pitchFamily="18" charset="0"/>
                <a:cs typeface="Arial" pitchFamily="18" charset="0"/>
              </a:rPr>
              <a:t>MINI5C+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intuitive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simple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powerful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program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structure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operate.</a:t>
            </a:r>
          </a:p>
          <a:p>
            <a:pPr>
              <a:lnSpc>
                <a:spcPts val="1000"/>
              </a:lnSpc>
              <a:tabLst/>
            </a:pP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programs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define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currents,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well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various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parameters</a:t>
            </a:r>
          </a:p>
          <a:p>
            <a:pPr>
              <a:lnSpc>
                <a:spcPts val="1000"/>
              </a:lnSpc>
              <a:tabLst/>
            </a:pPr>
            <a:r>
              <a:rPr lang="en-US" altLang="zh-CN" sz="699" dirty="0">
                <a:solidFill>
                  <a:srgbClr val="231F20"/>
                </a:solidFill>
                <a:latin typeface="Arial" pitchFamily="18" charset="0"/>
                <a:cs typeface="Arial" pitchFamily="18" charset="0"/>
              </a:rPr>
              <a:t>used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performing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Therefore,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essential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correct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p>
          <a:p>
            <a:pPr>
              <a:lnSpc>
                <a:spcPts val="1000"/>
              </a:lnSpc>
              <a:tabLst/>
            </a:pPr>
            <a:r>
              <a:rPr lang="en-US" altLang="zh-CN" sz="699" dirty="0">
                <a:solidFill>
                  <a:srgbClr val="231F20"/>
                </a:solidFill>
                <a:latin typeface="Arial" pitchFamily="18" charset="0"/>
                <a:cs typeface="Arial" pitchFamily="18" charset="0"/>
              </a:rPr>
              <a:t>program.</a:t>
            </a:r>
          </a:p>
          <a:p>
            <a:pPr>
              <a:lnSpc>
                <a:spcPts val="1000"/>
              </a:lnSpc>
              <a:tabLst/>
            </a:pPr>
            <a:r>
              <a:rPr lang="en-US" altLang="zh-CN" sz="699" dirty="0">
                <a:solidFill>
                  <a:srgbClr val="231F20"/>
                </a:solidFill>
                <a:latin typeface="Arial" pitchFamily="18" charset="0"/>
                <a:cs typeface="Arial" pitchFamily="18" charset="0"/>
              </a:rPr>
              <a:t>There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number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programs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common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combinations.</a:t>
            </a:r>
          </a:p>
          <a:p>
            <a:pPr>
              <a:lnSpc>
                <a:spcPts val="1000"/>
              </a:lnSpc>
              <a:tabLst/>
            </a:pPr>
            <a:r>
              <a:rPr lang="en-US" altLang="zh-CN" sz="699" dirty="0">
                <a:solidFill>
                  <a:srgbClr val="231F20"/>
                </a:solidFill>
                <a:latin typeface="Arial" pitchFamily="18" charset="0"/>
                <a:cs typeface="Arial" pitchFamily="18" charset="0"/>
              </a:rPr>
              <a:t>Therefore,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much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easier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modify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further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optimize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more</a:t>
            </a:r>
          </a:p>
          <a:p>
            <a:pPr>
              <a:lnSpc>
                <a:spcPts val="1000"/>
              </a:lnSpc>
              <a:tabLst/>
            </a:pPr>
            <a:r>
              <a:rPr lang="en-US" altLang="zh-CN" sz="699" dirty="0">
                <a:solidFill>
                  <a:srgbClr val="231F20"/>
                </a:solidFill>
                <a:latin typeface="Arial" pitchFamily="18" charset="0"/>
                <a:cs typeface="Arial" pitchFamily="18" charset="0"/>
              </a:rPr>
              <a:t>unusual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combinations.</a:t>
            </a:r>
          </a:p>
          <a:p>
            <a:pPr>
              <a:lnSpc>
                <a:spcPts val="1000"/>
              </a:lnSpc>
            </a:pPr>
            <a:endParaRPr lang="en-US" altLang="zh-CN" dirty="0"/>
          </a:p>
          <a:p>
            <a:pPr>
              <a:lnSpc>
                <a:spcPts val="1200"/>
              </a:lnSpc>
              <a:tabLst/>
            </a:pPr>
            <a:r>
              <a:rPr lang="en-US" altLang="zh-CN" sz="799" dirty="0">
                <a:solidFill>
                  <a:srgbClr val="F1592F"/>
                </a:solidFill>
                <a:latin typeface="Arial" pitchFamily="18" charset="0"/>
                <a:cs typeface="Arial" pitchFamily="18" charset="0"/>
              </a:rPr>
              <a:t>4.1</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Displaying</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the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Active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Program</a:t>
            </a:r>
          </a:p>
          <a:p>
            <a:pPr>
              <a:lnSpc>
                <a:spcPts val="14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active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program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p>
          <a:p>
            <a:pPr>
              <a:lnSpc>
                <a:spcPts val="1000"/>
              </a:lnSpc>
              <a:tabLst/>
            </a:pPr>
            <a:r>
              <a:rPr lang="en-US" altLang="zh-CN" sz="699" dirty="0">
                <a:solidFill>
                  <a:srgbClr val="231F20"/>
                </a:solidFill>
                <a:latin typeface="Arial" pitchFamily="18" charset="0"/>
                <a:cs typeface="Arial" pitchFamily="18" charset="0"/>
              </a:rPr>
              <a:t>always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1000"/>
              </a:lnSpc>
              <a:tabLst/>
            </a:pPr>
            <a:r>
              <a:rPr lang="en-US" altLang="zh-CN" sz="699" dirty="0">
                <a:solidFill>
                  <a:srgbClr val="231F20"/>
                </a:solidFill>
                <a:latin typeface="Arial" pitchFamily="18" charset="0"/>
                <a:cs typeface="Arial" pitchFamily="18" charset="0"/>
              </a:rPr>
              <a:t>screen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below).</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tabLst/>
            </a:pPr>
            <a:r>
              <a:rPr lang="en-US" altLang="zh-CN" sz="799" dirty="0">
                <a:solidFill>
                  <a:srgbClr val="F1592F"/>
                </a:solidFill>
                <a:latin typeface="Arial" pitchFamily="18" charset="0"/>
                <a:cs typeface="Arial" pitchFamily="18" charset="0"/>
              </a:rPr>
              <a:t>4.2</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Selecting</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Program</a:t>
            </a:r>
          </a:p>
          <a:p>
            <a:pPr>
              <a:lnSpc>
                <a:spcPts val="1200"/>
              </a:lnSpc>
              <a:tabLst/>
            </a:pP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another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program</a:t>
            </a:r>
          </a:p>
          <a:p>
            <a:pPr>
              <a:lnSpc>
                <a:spcPts val="1000"/>
              </a:lnSpc>
              <a:tabLst/>
            </a:pPr>
            <a:r>
              <a:rPr lang="en-US" altLang="zh-CN" sz="699" dirty="0">
                <a:solidFill>
                  <a:srgbClr val="231F20"/>
                </a:solidFill>
                <a:latin typeface="Arial" pitchFamily="18" charset="0"/>
                <a:cs typeface="Arial" pitchFamily="18" charset="0"/>
              </a:rPr>
              <a:t>other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active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p>
          <a:p>
            <a:pPr>
              <a:lnSpc>
                <a:spcPts val="1000"/>
              </a:lnSpc>
              <a:tabLst/>
            </a:pPr>
            <a:r>
              <a:rPr lang="en-US" altLang="zh-CN" sz="699" dirty="0">
                <a:solidFill>
                  <a:srgbClr val="231F20"/>
                </a:solidFill>
                <a:latin typeface="Arial" pitchFamily="18" charset="0"/>
                <a:cs typeface="Arial" pitchFamily="18" charset="0"/>
              </a:rPr>
              <a:t>must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1000"/>
              </a:lnSpc>
              <a:tabLst/>
            </a:pPr>
            <a:r>
              <a:rPr lang="en-US" altLang="zh-CN" sz="699" dirty="0">
                <a:solidFill>
                  <a:srgbClr val="231F20"/>
                </a:solidFill>
                <a:latin typeface="Arial" pitchFamily="18" charset="0"/>
                <a:cs typeface="Arial" pitchFamily="18" charset="0"/>
              </a:rPr>
              <a:t>menu.</a:t>
            </a:r>
          </a:p>
          <a:p>
            <a:pPr>
              <a:lnSpc>
                <a:spcPts val="10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p:txBody>
      </p:sp>
      <p:sp>
        <p:nvSpPr>
          <p:cNvPr id="12" name="Freeform 3"/>
          <p:cNvSpPr/>
          <p:nvPr/>
        </p:nvSpPr>
        <p:spPr>
          <a:xfrm>
            <a:off x="5422503" y="1062037"/>
            <a:ext cx="3388916" cy="16289"/>
          </a:xfrm>
          <a:custGeom>
            <a:avLst/>
            <a:gdLst>
              <a:gd name="connsiteX0" fmla="*/ 3382566 w 3388916"/>
              <a:gd name="connsiteY0" fmla="*/ 6350 h 16289"/>
              <a:gd name="connsiteX1" fmla="*/ 6350 w 3388916"/>
              <a:gd name="connsiteY1" fmla="*/ 6350 h 16289"/>
            </a:gdLst>
            <a:ahLst/>
            <a:cxnLst>
              <a:cxn ang="0">
                <a:pos x="connsiteX0" y="connsiteY0"/>
              </a:cxn>
              <a:cxn ang="1">
                <a:pos x="connsiteX1" y="connsiteY1"/>
              </a:cxn>
            </a:cxnLst>
            <a:rect l="l" t="t" r="r" b="b"/>
            <a:pathLst>
              <a:path w="3388916" h="16289">
                <a:moveTo>
                  <a:pt x="3382566" y="6350"/>
                </a:moveTo>
                <a:lnTo>
                  <a:pt x="6350"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8783615" y="889740"/>
            <a:ext cx="39507" cy="39580"/>
          </a:xfrm>
          <a:custGeom>
            <a:avLst/>
            <a:gdLst>
              <a:gd name="connsiteX0" fmla="*/ 19753 w 39507"/>
              <a:gd name="connsiteY0" fmla="*/ 39580 h 39580"/>
              <a:gd name="connsiteX1" fmla="*/ 39507 w 39507"/>
              <a:gd name="connsiteY1" fmla="*/ 19790 h 39580"/>
              <a:gd name="connsiteX2" fmla="*/ 19753 w 39507"/>
              <a:gd name="connsiteY2" fmla="*/ 0 h 39580"/>
              <a:gd name="connsiteX3" fmla="*/ 0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30663" y="39580"/>
                  <a:pt x="39507" y="30719"/>
                  <a:pt x="39507" y="19790"/>
                </a:cubicBezTo>
                <a:cubicBezTo>
                  <a:pt x="39507" y="8860"/>
                  <a:pt x="30663" y="0"/>
                  <a:pt x="19753" y="0"/>
                </a:cubicBezTo>
                <a:cubicBezTo>
                  <a:pt x="8844" y="0"/>
                  <a:pt x="0" y="8860"/>
                  <a:pt x="0" y="19790"/>
                </a:cubicBezTo>
                <a:cubicBezTo>
                  <a:pt x="0" y="30719"/>
                  <a:pt x="8844"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7234093" y="4786886"/>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7214034" y="4766947"/>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7250614" y="4840453"/>
            <a:ext cx="34933" cy="47018"/>
          </a:xfrm>
          <a:custGeom>
            <a:avLst/>
            <a:gdLst>
              <a:gd name="connsiteX0" fmla="*/ 8451 w 34933"/>
              <a:gd name="connsiteY0" fmla="*/ 47018 h 47018"/>
              <a:gd name="connsiteX1" fmla="*/ 26481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1"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7255309" y="4808279"/>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3"/>
          <p:cNvPicPr>
            <a:picLocks noChangeAspect="1" noChangeArrowheads="1"/>
          </p:cNvPicPr>
          <p:nvPr/>
        </p:nvPicPr>
        <p:blipFill>
          <a:blip r:embed="rId2"/>
          <a:srcRect/>
          <a:stretch>
            <a:fillRect/>
          </a:stretch>
        </p:blipFill>
        <p:spPr bwMode="auto">
          <a:xfrm>
            <a:off x="7020719" y="2635250"/>
            <a:ext cx="1803400" cy="1041400"/>
          </a:xfrm>
          <a:prstGeom prst="rect">
            <a:avLst/>
          </a:prstGeom>
          <a:noFill/>
        </p:spPr>
      </p:pic>
      <p:pic>
        <p:nvPicPr>
          <p:cNvPr id="19" name="Picture 3"/>
          <p:cNvPicPr>
            <a:picLocks noChangeAspect="1" noChangeArrowheads="1"/>
          </p:cNvPicPr>
          <p:nvPr/>
        </p:nvPicPr>
        <p:blipFill>
          <a:blip r:embed="rId3"/>
          <a:srcRect/>
          <a:stretch>
            <a:fillRect/>
          </a:stretch>
        </p:blipFill>
        <p:spPr bwMode="auto">
          <a:xfrm>
            <a:off x="7020719" y="3968750"/>
            <a:ext cx="1803400" cy="1028700"/>
          </a:xfrm>
          <a:prstGeom prst="rect">
            <a:avLst/>
          </a:prstGeom>
          <a:noFill/>
        </p:spPr>
      </p:pic>
      <p:sp>
        <p:nvSpPr>
          <p:cNvPr id="20" name="TextBox 19"/>
          <p:cNvSpPr txBox="1"/>
          <p:nvPr/>
        </p:nvSpPr>
        <p:spPr>
          <a:xfrm>
            <a:off x="5445919" y="624205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20</a:t>
            </a:r>
          </a:p>
        </p:txBody>
      </p:sp>
      <p:sp>
        <p:nvSpPr>
          <p:cNvPr id="21" name="TextBox 1"/>
          <p:cNvSpPr txBox="1"/>
          <p:nvPr/>
        </p:nvSpPr>
        <p:spPr>
          <a:xfrm>
            <a:off x="5345445" y="808350"/>
            <a:ext cx="3810338" cy="3848618"/>
          </a:xfrm>
          <a:prstGeom prst="rect">
            <a:avLst/>
          </a:prstGeom>
          <a:noFill/>
        </p:spPr>
        <p:txBody>
          <a:bodyPr wrap="none" lIns="0" tIns="0" rIns="0" rtlCol="0">
            <a:spAutoFit/>
          </a:bodyPr>
          <a:lstStyle/>
          <a:p>
            <a:pPr>
              <a:lnSpc>
                <a:spcPts val="1600"/>
              </a:lnSpc>
              <a:tabLst/>
            </a:pPr>
            <a:r>
              <a:rPr lang="it-IT" altLang="zh-CN" sz="1399" dirty="0">
                <a:solidFill>
                  <a:srgbClr val="030303"/>
                </a:solidFill>
                <a:latin typeface="Arial" pitchFamily="18" charset="0"/>
                <a:cs typeface="Arial" pitchFamily="18" charset="0"/>
              </a:rPr>
              <a:t>Capitolo</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4</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Modalità di giunzione</a:t>
            </a:r>
          </a:p>
          <a:p>
            <a:pPr>
              <a:lnSpc>
                <a:spcPts val="1000"/>
              </a:lnSpc>
            </a:pPr>
            <a:endParaRPr lang="en-US" altLang="zh-CN" dirty="0"/>
          </a:p>
          <a:p>
            <a:pPr>
              <a:lnSpc>
                <a:spcPts val="1000"/>
              </a:lnSpc>
            </a:pPr>
            <a:endParaRPr lang="en-US" altLang="zh-CN" dirty="0"/>
          </a:p>
          <a:p>
            <a:pPr>
              <a:lnSpc>
                <a:spcPts val="1000"/>
              </a:lnSpc>
            </a:pPr>
            <a:endParaRPr lang="en-US" altLang="zh-CN" dirty="0"/>
          </a:p>
          <a:p>
            <a:r>
              <a:rPr lang="it-IT" sz="699" dirty="0">
                <a:solidFill>
                  <a:srgbClr val="231F20"/>
                </a:solidFill>
                <a:latin typeface="Arial" pitchFamily="18" charset="0"/>
                <a:cs typeface="Arial" pitchFamily="18" charset="0"/>
              </a:rPr>
              <a:t>MINI5C+ ha un programma operativo strutturato in forma intuitiva e semplice, ma molto efficace.</a:t>
            </a:r>
          </a:p>
          <a:p>
            <a:r>
              <a:rPr lang="it-IT" sz="699" dirty="0">
                <a:solidFill>
                  <a:srgbClr val="231F20"/>
                </a:solidFill>
                <a:latin typeface="Arial" pitchFamily="18" charset="0"/>
                <a:cs typeface="Arial" pitchFamily="18" charset="0"/>
              </a:rPr>
              <a:t>I programmi per la giunzione definiscono correnti d'arco, tempi di giunzione e vari parametri</a:t>
            </a:r>
          </a:p>
          <a:p>
            <a:r>
              <a:rPr lang="it-IT" sz="699" dirty="0">
                <a:solidFill>
                  <a:srgbClr val="231F20"/>
                </a:solidFill>
                <a:latin typeface="Arial" pitchFamily="18" charset="0"/>
                <a:cs typeface="Arial" pitchFamily="18" charset="0"/>
              </a:rPr>
              <a:t>utilizzati durante l'esecuzione di una giunzione. Pertanto, è essenziale selezionare</a:t>
            </a:r>
          </a:p>
          <a:p>
            <a:r>
              <a:rPr lang="it-IT" sz="699" dirty="0">
                <a:solidFill>
                  <a:srgbClr val="231F20"/>
                </a:solidFill>
                <a:latin typeface="Arial" pitchFamily="18" charset="0"/>
                <a:cs typeface="Arial" pitchFamily="18" charset="0"/>
              </a:rPr>
              <a:t>il programma di giunzione corretto.</a:t>
            </a:r>
          </a:p>
          <a:p>
            <a:r>
              <a:rPr lang="it-IT" sz="699" dirty="0">
                <a:solidFill>
                  <a:srgbClr val="231F20"/>
                </a:solidFill>
                <a:latin typeface="Arial" pitchFamily="18" charset="0"/>
                <a:cs typeface="Arial" pitchFamily="18" charset="0"/>
              </a:rPr>
              <a:t> </a:t>
            </a:r>
          </a:p>
          <a:p>
            <a:r>
              <a:rPr lang="it-IT" sz="699" dirty="0">
                <a:solidFill>
                  <a:srgbClr val="231F20"/>
                </a:solidFill>
                <a:latin typeface="Arial" pitchFamily="18" charset="0"/>
                <a:cs typeface="Arial" pitchFamily="18" charset="0"/>
              </a:rPr>
              <a:t>Esistono numerosi programmi di giunzione "preimpostati" per combinazioni di fibre comuni.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Quindi, è molto più semplice modificare e ottimizzare ulteriormente i parametri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per combinazioni di fibre non comuni.</a:t>
            </a:r>
          </a:p>
          <a:p>
            <a:pPr>
              <a:lnSpc>
                <a:spcPts val="1000"/>
              </a:lnSpc>
            </a:pPr>
            <a:endParaRPr lang="en-US" altLang="zh-CN" sz="699" dirty="0">
              <a:solidFill>
                <a:srgbClr val="231F20"/>
              </a:solidFill>
              <a:latin typeface="Arial" pitchFamily="18" charset="0"/>
              <a:cs typeface="Arial" pitchFamily="18" charset="0"/>
            </a:endParaRPr>
          </a:p>
          <a:p>
            <a:pPr>
              <a:lnSpc>
                <a:spcPts val="1000"/>
              </a:lnSpc>
            </a:pPr>
            <a:r>
              <a:rPr lang="en-US" altLang="zh-CN" sz="799" dirty="0">
                <a:solidFill>
                  <a:srgbClr val="F1592F"/>
                </a:solidFill>
                <a:latin typeface="Arial" pitchFamily="18" charset="0"/>
                <a:cs typeface="Arial" pitchFamily="18" charset="0"/>
              </a:rPr>
              <a:t>4.1 </a:t>
            </a:r>
            <a:r>
              <a:rPr lang="it-IT" sz="799" dirty="0">
                <a:solidFill>
                  <a:srgbClr val="F1592F"/>
                </a:solidFill>
                <a:latin typeface="Arial" pitchFamily="18" charset="0"/>
                <a:cs typeface="Arial" pitchFamily="18" charset="0"/>
              </a:rPr>
              <a:t>Visualizzazione del programma di giunzione attivo</a:t>
            </a:r>
            <a:endParaRPr lang="en-US" altLang="zh-CN" sz="799" dirty="0">
              <a:solidFill>
                <a:srgbClr val="F1592F"/>
              </a:solidFill>
              <a:latin typeface="Arial" pitchFamily="18" charset="0"/>
              <a:cs typeface="Arial" pitchFamily="18" charset="0"/>
            </a:endParaRPr>
          </a:p>
          <a:p>
            <a:pPr>
              <a:lnSpc>
                <a:spcPts val="1400"/>
              </a:lnSpc>
              <a:tabLst/>
            </a:pPr>
            <a:r>
              <a:rPr lang="en-US" altLang="zh-CN" sz="699" dirty="0">
                <a:solidFill>
                  <a:srgbClr val="231F20"/>
                </a:solidFill>
                <a:latin typeface="Arial" pitchFamily="18" charset="0"/>
                <a:cs typeface="Arial" pitchFamily="18" charset="0"/>
              </a:rPr>
              <a:t>I</a:t>
            </a:r>
            <a:r>
              <a:rPr lang="it-IT" altLang="zh-CN" sz="699" dirty="0">
                <a:solidFill>
                  <a:srgbClr val="231F20"/>
                </a:solidFill>
                <a:latin typeface="Arial" pitchFamily="18" charset="0"/>
                <a:cs typeface="Arial" pitchFamily="18" charset="0"/>
              </a:rPr>
              <a:t>l programma di giunzione attivo è</a:t>
            </a:r>
          </a:p>
          <a:p>
            <a:pPr>
              <a:lnSpc>
                <a:spcPts val="1000"/>
              </a:lnSpc>
              <a:tabLst/>
            </a:pPr>
            <a:r>
              <a:rPr lang="it-IT" altLang="zh-CN" sz="699" dirty="0">
                <a:solidFill>
                  <a:srgbClr val="231F20"/>
                </a:solidFill>
                <a:latin typeface="Arial" pitchFamily="18" charset="0"/>
                <a:cs typeface="Arial" pitchFamily="18" charset="0"/>
              </a:rPr>
              <a:t>sempre visualizzato nella parte</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superiore dello schermo (vedi figura).</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tabLst/>
            </a:pPr>
            <a:r>
              <a:rPr lang="it-IT" altLang="zh-CN" sz="799" dirty="0">
                <a:solidFill>
                  <a:srgbClr val="F1592F"/>
                </a:solidFill>
                <a:latin typeface="Arial" pitchFamily="18" charset="0"/>
                <a:cs typeface="Arial" pitchFamily="18" charset="0"/>
              </a:rPr>
              <a:t>4.2</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Selezione di un programma di giunzione</a:t>
            </a:r>
          </a:p>
          <a:p>
            <a:endParaRPr lang="it-IT" sz="699" dirty="0">
              <a:solidFill>
                <a:srgbClr val="231F20"/>
              </a:solidFill>
              <a:latin typeface="Arial" pitchFamily="18" charset="0"/>
              <a:cs typeface="Arial" pitchFamily="18" charset="0"/>
            </a:endParaRPr>
          </a:p>
          <a:p>
            <a:r>
              <a:rPr lang="it-IT" sz="699" dirty="0">
                <a:solidFill>
                  <a:srgbClr val="231F20"/>
                </a:solidFill>
                <a:latin typeface="Arial" pitchFamily="18" charset="0"/>
                <a:cs typeface="Arial" pitchFamily="18" charset="0"/>
              </a:rPr>
              <a:t>Per selezionare un programma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di giunzione diverso da quello attivo,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è necessario accedere al menu</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Selezione modalità di giunzione.</a:t>
            </a:r>
          </a:p>
          <a:p>
            <a:endParaRPr lang="it-IT" sz="699" dirty="0">
              <a:solidFill>
                <a:srgbClr val="231F20"/>
              </a:solidFill>
              <a:latin typeface="Arial" pitchFamily="18" charset="0"/>
              <a:cs typeface="Arial" pitchFamily="18" charset="0"/>
            </a:endParaRPr>
          </a:p>
          <a:p>
            <a:pPr>
              <a:lnSpc>
                <a:spcPts val="1000"/>
              </a:lnSpc>
              <a:tabLst/>
            </a:pPr>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Accedere al menu principale.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414228" y="822370"/>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394168" y="802430"/>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0"/>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3430749" y="875936"/>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435443" y="843761"/>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3647691" y="2024213"/>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627630" y="200427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1"/>
                  <a:pt x="81067" y="90686"/>
                </a:cubicBezTo>
                <a:cubicBezTo>
                  <a:pt x="81067" y="93123"/>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664211" y="2077781"/>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3668906" y="2045606"/>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6"/>
                  <a:pt x="2407" y="21199"/>
                  <a:pt x="6006" y="23433"/>
                </a:cubicBezTo>
                <a:cubicBezTo>
                  <a:pt x="7932" y="24626"/>
                  <a:pt x="10200" y="25337"/>
                  <a:pt x="12632" y="25337"/>
                </a:cubicBezTo>
                <a:cubicBezTo>
                  <a:pt x="15116" y="25337"/>
                  <a:pt x="17409" y="24614"/>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184400" y="673100"/>
            <a:ext cx="1803400" cy="1041400"/>
          </a:xfrm>
          <a:prstGeom prst="rect">
            <a:avLst/>
          </a:prstGeom>
          <a:noFill/>
        </p:spPr>
      </p:pic>
      <p:pic>
        <p:nvPicPr>
          <p:cNvPr id="11" name="Picture 3"/>
          <p:cNvPicPr>
            <a:picLocks noChangeAspect="1" noChangeArrowheads="1"/>
          </p:cNvPicPr>
          <p:nvPr/>
        </p:nvPicPr>
        <p:blipFill>
          <a:blip r:embed="rId3"/>
          <a:srcRect/>
          <a:stretch>
            <a:fillRect/>
          </a:stretch>
        </p:blipFill>
        <p:spPr bwMode="auto">
          <a:xfrm>
            <a:off x="2184400" y="1892300"/>
            <a:ext cx="1803400" cy="1041400"/>
          </a:xfrm>
          <a:prstGeom prst="rect">
            <a:avLst/>
          </a:prstGeom>
          <a:noFill/>
        </p:spPr>
      </p:pic>
      <p:pic>
        <p:nvPicPr>
          <p:cNvPr id="12" name="Picture 3"/>
          <p:cNvPicPr>
            <a:picLocks noChangeAspect="1" noChangeArrowheads="1"/>
          </p:cNvPicPr>
          <p:nvPr/>
        </p:nvPicPr>
        <p:blipFill>
          <a:blip r:embed="rId4"/>
          <a:srcRect/>
          <a:stretch>
            <a:fillRect/>
          </a:stretch>
        </p:blipFill>
        <p:spPr bwMode="auto">
          <a:xfrm>
            <a:off x="2184400" y="3073400"/>
            <a:ext cx="1803400" cy="1016000"/>
          </a:xfrm>
          <a:prstGeom prst="rect">
            <a:avLst/>
          </a:prstGeom>
          <a:noFill/>
        </p:spPr>
      </p:pic>
      <p:sp>
        <p:nvSpPr>
          <p:cNvPr id="2" name="TextBox 1"/>
          <p:cNvSpPr txBox="1"/>
          <p:nvPr/>
        </p:nvSpPr>
        <p:spPr>
          <a:xfrm>
            <a:off x="609600" y="673100"/>
            <a:ext cx="8763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p:txBody>
      </p:sp>
      <p:sp>
        <p:nvSpPr>
          <p:cNvPr id="13" name="TextBox 1"/>
          <p:cNvSpPr txBox="1"/>
          <p:nvPr/>
        </p:nvSpPr>
        <p:spPr>
          <a:xfrm>
            <a:off x="609600" y="1866900"/>
            <a:ext cx="11557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Highlight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program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p>
          <a:p>
            <a:pPr>
              <a:lnSpc>
                <a:spcPts val="1000"/>
              </a:lnSpc>
              <a:tabLst/>
            </a:pPr>
            <a:r>
              <a:rPr lang="en-US" altLang="zh-CN" sz="699" dirty="0">
                <a:solidFill>
                  <a:srgbClr val="231F20"/>
                </a:solidFill>
                <a:latin typeface="Arial" pitchFamily="18" charset="0"/>
                <a:cs typeface="Arial" pitchFamily="18" charset="0"/>
              </a:rPr>
              <a:t>want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p>
        </p:txBody>
      </p:sp>
      <p:sp>
        <p:nvSpPr>
          <p:cNvPr id="14" name="TextBox 1"/>
          <p:cNvSpPr txBox="1"/>
          <p:nvPr/>
        </p:nvSpPr>
        <p:spPr>
          <a:xfrm>
            <a:off x="609600" y="3060700"/>
            <a:ext cx="10414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initial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interface</a:t>
            </a:r>
          </a:p>
        </p:txBody>
      </p:sp>
      <p:sp>
        <p:nvSpPr>
          <p:cNvPr id="15" name="TextBox 1"/>
          <p:cNvSpPr txBox="1"/>
          <p:nvPr/>
        </p:nvSpPr>
        <p:spPr>
          <a:xfrm>
            <a:off x="609600" y="4381500"/>
            <a:ext cx="3352800" cy="2006600"/>
          </a:xfrm>
          <a:prstGeom prst="rect">
            <a:avLst/>
          </a:prstGeom>
          <a:noFill/>
        </p:spPr>
        <p:txBody>
          <a:bodyPr wrap="none" lIns="0" tIns="0" rIns="0" rtlCol="0">
            <a:spAutoFit/>
          </a:bodyPr>
          <a:lstStyle/>
          <a:p>
            <a:pPr>
              <a:lnSpc>
                <a:spcPts val="900"/>
              </a:lnSpc>
              <a:tabLst>
                <a:tab pos="3251200" algn="l"/>
              </a:tabLst>
            </a:pPr>
            <a:r>
              <a:rPr lang="en-US" altLang="zh-CN" sz="799" dirty="0">
                <a:solidFill>
                  <a:srgbClr val="F1592F"/>
                </a:solidFill>
                <a:latin typeface="Arial" pitchFamily="18" charset="0"/>
                <a:cs typeface="Arial" pitchFamily="18" charset="0"/>
              </a:rPr>
              <a:t>4.3</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General</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Splicing</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Steps</a:t>
            </a:r>
          </a:p>
          <a:p>
            <a:pPr>
              <a:lnSpc>
                <a:spcPts val="1200"/>
              </a:lnSpc>
              <a:tabLst>
                <a:tab pos="3251200" algn="l"/>
              </a:tabLst>
            </a:pP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explains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steps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involved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automatic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describes</a:t>
            </a:r>
          </a:p>
          <a:p>
            <a:pPr>
              <a:lnSpc>
                <a:spcPts val="1000"/>
              </a:lnSpc>
              <a:tabLst>
                <a:tab pos="3251200" algn="l"/>
              </a:tabLst>
            </a:pPr>
            <a:r>
              <a:rPr lang="en-US" altLang="zh-CN" sz="699" dirty="0">
                <a:solidFill>
                  <a:srgbClr val="231F20"/>
                </a:solidFill>
                <a:latin typeface="Arial" pitchFamily="18" charset="0"/>
                <a:cs typeface="Arial" pitchFamily="18" charset="0"/>
              </a:rPr>
              <a:t>how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various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program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related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normal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p>
          <a:p>
            <a:pPr>
              <a:lnSpc>
                <a:spcPts val="1000"/>
              </a:lnSpc>
              <a:tabLst>
                <a:tab pos="3251200" algn="l"/>
              </a:tabLst>
            </a:pP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divided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two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sections: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p>
          <a:p>
            <a:pPr>
              <a:lnSpc>
                <a:spcPts val="1000"/>
              </a:lnSpc>
            </a:pPr>
            <a:endParaRPr lang="en-US" altLang="zh-CN" dirty="0"/>
          </a:p>
          <a:p>
            <a:pPr>
              <a:lnSpc>
                <a:spcPts val="1100"/>
              </a:lnSpc>
              <a:tabLst>
                <a:tab pos="3251200" algn="l"/>
              </a:tabLst>
            </a:pPr>
            <a:r>
              <a:rPr lang="en-US" altLang="zh-CN" sz="749" dirty="0">
                <a:solidFill>
                  <a:srgbClr val="030303"/>
                </a:solidFill>
                <a:latin typeface="Arial" pitchFamily="18" charset="0"/>
                <a:cs typeface="Arial" pitchFamily="18" charset="0"/>
              </a:rPr>
              <a:t>Pre-Fusion</a:t>
            </a:r>
          </a:p>
          <a:p>
            <a:pPr>
              <a:lnSpc>
                <a:spcPts val="1300"/>
              </a:lnSpc>
              <a:tabLst>
                <a:tab pos="3251200" algn="l"/>
              </a:tabLst>
            </a:pPr>
            <a:r>
              <a:rPr lang="en-US" altLang="zh-CN" sz="699" dirty="0">
                <a:solidFill>
                  <a:srgbClr val="231F20"/>
                </a:solidFill>
                <a:latin typeface="Arial" pitchFamily="18" charset="0"/>
                <a:cs typeface="Arial" pitchFamily="18" charset="0"/>
              </a:rPr>
              <a:t>During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performs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automatic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alignment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focusing,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where</a:t>
            </a:r>
          </a:p>
          <a:p>
            <a:pPr>
              <a:lnSpc>
                <a:spcPts val="1000"/>
              </a:lnSpc>
              <a:tabLst>
                <a:tab pos="3251200" algn="l"/>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subjected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current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purposes;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a:t>
            </a:r>
          </a:p>
          <a:p>
            <a:pPr>
              <a:lnSpc>
                <a:spcPts val="1000"/>
              </a:lnSpc>
              <a:tabLst>
                <a:tab pos="3251200" algn="l"/>
              </a:tabLst>
            </a:pP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also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taken.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point,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informed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problems</a:t>
            </a:r>
          </a:p>
          <a:p>
            <a:pPr>
              <a:lnSpc>
                <a:spcPts val="1000"/>
              </a:lnSpc>
              <a:tabLst>
                <a:tab pos="3251200" algn="l"/>
              </a:tabLst>
            </a:pPr>
            <a:r>
              <a:rPr lang="en-US" altLang="zh-CN" sz="699" dirty="0">
                <a:solidFill>
                  <a:srgbClr val="231F20"/>
                </a:solidFill>
                <a:latin typeface="Arial" pitchFamily="18" charset="0"/>
                <a:cs typeface="Arial" pitchFamily="18" charset="0"/>
              </a:rPr>
              <a:t>recognized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poorly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prepared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p>
          <a:p>
            <a:pPr>
              <a:lnSpc>
                <a:spcPts val="1000"/>
              </a:lnSpc>
              <a:tabLst>
                <a:tab pos="3251200" algn="l"/>
              </a:tabLst>
            </a:pPr>
            <a:r>
              <a:rPr lang="en-US" altLang="zh-CN" sz="699" dirty="0">
                <a:solidFill>
                  <a:srgbClr val="231F20"/>
                </a:solidFill>
                <a:latin typeface="Arial" pitchFamily="18" charset="0"/>
                <a:cs typeface="Arial" pitchFamily="18" charset="0"/>
              </a:rPr>
              <a:t>then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issue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warning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before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together.</a:t>
            </a:r>
          </a:p>
          <a:p>
            <a:pPr>
              <a:lnSpc>
                <a:spcPts val="1000"/>
              </a:lnSpc>
            </a:pPr>
            <a:endParaRPr lang="en-US" altLang="zh-CN" dirty="0"/>
          </a:p>
          <a:p>
            <a:pPr>
              <a:lnSpc>
                <a:spcPts val="1000"/>
              </a:lnSpc>
            </a:pPr>
            <a:endParaRPr lang="en-US" altLang="zh-CN" dirty="0"/>
          </a:p>
          <a:p>
            <a:pPr>
              <a:lnSpc>
                <a:spcPts val="1600"/>
              </a:lnSpc>
              <a:tabLst>
                <a:tab pos="3251200" algn="l"/>
              </a:tabLst>
            </a:pPr>
            <a:r>
              <a:rPr lang="en-US" altLang="zh-CN" dirty="0"/>
              <a:t>	</a:t>
            </a:r>
            <a:r>
              <a:rPr lang="en-US" altLang="zh-CN" sz="699" dirty="0">
                <a:solidFill>
                  <a:srgbClr val="030303"/>
                </a:solidFill>
                <a:latin typeface="Arial Black" pitchFamily="18" charset="0"/>
                <a:cs typeface="Arial Black" pitchFamily="18" charset="0"/>
              </a:rPr>
              <a:t>21</a:t>
            </a:r>
          </a:p>
        </p:txBody>
      </p:sp>
      <p:sp>
        <p:nvSpPr>
          <p:cNvPr id="17" name="Freeform 3"/>
          <p:cNvSpPr/>
          <p:nvPr/>
        </p:nvSpPr>
        <p:spPr>
          <a:xfrm>
            <a:off x="8275947" y="873170"/>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8255887" y="853230"/>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0"/>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8292468" y="926736"/>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8297162" y="894561"/>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8509410" y="2075013"/>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8489349" y="205507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1"/>
                  <a:pt x="81067" y="90686"/>
                </a:cubicBezTo>
                <a:cubicBezTo>
                  <a:pt x="81067" y="93123"/>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8525930" y="2128581"/>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8530625" y="2096406"/>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6"/>
                  <a:pt x="2407" y="21199"/>
                  <a:pt x="6006" y="23433"/>
                </a:cubicBezTo>
                <a:cubicBezTo>
                  <a:pt x="7932" y="24626"/>
                  <a:pt x="10200" y="25337"/>
                  <a:pt x="12632" y="25337"/>
                </a:cubicBezTo>
                <a:cubicBezTo>
                  <a:pt x="15116" y="25337"/>
                  <a:pt x="17409" y="24614"/>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3"/>
          <p:cNvPicPr>
            <a:picLocks noChangeAspect="1" noChangeArrowheads="1"/>
          </p:cNvPicPr>
          <p:nvPr/>
        </p:nvPicPr>
        <p:blipFill>
          <a:blip r:embed="rId2"/>
          <a:srcRect/>
          <a:stretch>
            <a:fillRect/>
          </a:stretch>
        </p:blipFill>
        <p:spPr bwMode="auto">
          <a:xfrm>
            <a:off x="7046119" y="723900"/>
            <a:ext cx="1803400" cy="1041400"/>
          </a:xfrm>
          <a:prstGeom prst="rect">
            <a:avLst/>
          </a:prstGeom>
          <a:noFill/>
        </p:spPr>
      </p:pic>
      <p:pic>
        <p:nvPicPr>
          <p:cNvPr id="26" name="Picture 3"/>
          <p:cNvPicPr>
            <a:picLocks noChangeAspect="1" noChangeArrowheads="1"/>
          </p:cNvPicPr>
          <p:nvPr/>
        </p:nvPicPr>
        <p:blipFill>
          <a:blip r:embed="rId3"/>
          <a:srcRect/>
          <a:stretch>
            <a:fillRect/>
          </a:stretch>
        </p:blipFill>
        <p:spPr bwMode="auto">
          <a:xfrm>
            <a:off x="7046119" y="1943100"/>
            <a:ext cx="1803400" cy="1041400"/>
          </a:xfrm>
          <a:prstGeom prst="rect">
            <a:avLst/>
          </a:prstGeom>
          <a:noFill/>
        </p:spPr>
      </p:pic>
      <p:pic>
        <p:nvPicPr>
          <p:cNvPr id="27" name="Picture 3"/>
          <p:cNvPicPr>
            <a:picLocks noChangeAspect="1" noChangeArrowheads="1"/>
          </p:cNvPicPr>
          <p:nvPr/>
        </p:nvPicPr>
        <p:blipFill>
          <a:blip r:embed="rId4"/>
          <a:srcRect/>
          <a:stretch>
            <a:fillRect/>
          </a:stretch>
        </p:blipFill>
        <p:spPr bwMode="auto">
          <a:xfrm>
            <a:off x="7046119" y="3124200"/>
            <a:ext cx="1803400" cy="1016000"/>
          </a:xfrm>
          <a:prstGeom prst="rect">
            <a:avLst/>
          </a:prstGeom>
          <a:noFill/>
        </p:spPr>
      </p:pic>
      <p:sp>
        <p:nvSpPr>
          <p:cNvPr id="28" name="TextBox 27"/>
          <p:cNvSpPr txBox="1"/>
          <p:nvPr/>
        </p:nvSpPr>
        <p:spPr>
          <a:xfrm>
            <a:off x="5471319" y="723900"/>
            <a:ext cx="1569340"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 la modalità di giunzione.</a:t>
            </a:r>
          </a:p>
        </p:txBody>
      </p:sp>
      <p:sp>
        <p:nvSpPr>
          <p:cNvPr id="29" name="TextBox 1"/>
          <p:cNvSpPr txBox="1"/>
          <p:nvPr/>
        </p:nvSpPr>
        <p:spPr>
          <a:xfrm>
            <a:off x="5471319" y="1917700"/>
            <a:ext cx="1154162" cy="251351"/>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Evidenziare il programma </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che si desidera utilizzare</a:t>
            </a:r>
            <a:r>
              <a:rPr lang="en-US" altLang="zh-CN" sz="699" dirty="0">
                <a:solidFill>
                  <a:srgbClr val="231F20"/>
                </a:solidFill>
                <a:latin typeface="Arial" pitchFamily="18" charset="0"/>
                <a:cs typeface="Arial" pitchFamily="18" charset="0"/>
              </a:rPr>
              <a:t>.</a:t>
            </a:r>
          </a:p>
        </p:txBody>
      </p:sp>
      <p:sp>
        <p:nvSpPr>
          <p:cNvPr id="30" name="TextBox 1"/>
          <p:cNvSpPr txBox="1"/>
          <p:nvPr/>
        </p:nvSpPr>
        <p:spPr>
          <a:xfrm>
            <a:off x="5471319" y="3111500"/>
            <a:ext cx="1290418"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Tornare all’interfaccia iniziale</a:t>
            </a:r>
            <a:r>
              <a:rPr lang="en-US" altLang="zh-CN" sz="699" dirty="0">
                <a:solidFill>
                  <a:srgbClr val="231F20"/>
                </a:solidFill>
                <a:latin typeface="Arial" pitchFamily="18" charset="0"/>
                <a:cs typeface="Arial" pitchFamily="18" charset="0"/>
              </a:rPr>
              <a:t>.</a:t>
            </a:r>
          </a:p>
        </p:txBody>
      </p:sp>
      <p:sp>
        <p:nvSpPr>
          <p:cNvPr id="31" name="TextBox 1"/>
          <p:cNvSpPr txBox="1"/>
          <p:nvPr/>
        </p:nvSpPr>
        <p:spPr>
          <a:xfrm>
            <a:off x="5471319" y="4432300"/>
            <a:ext cx="3799117" cy="2113912"/>
          </a:xfrm>
          <a:prstGeom prst="rect">
            <a:avLst/>
          </a:prstGeom>
          <a:noFill/>
        </p:spPr>
        <p:txBody>
          <a:bodyPr wrap="none" lIns="0" tIns="0" rIns="0" rtlCol="0">
            <a:spAutoFit/>
          </a:bodyPr>
          <a:lstStyle/>
          <a:p>
            <a:r>
              <a:rPr lang="en-US" altLang="zh-CN" sz="799" dirty="0">
                <a:solidFill>
                  <a:srgbClr val="F1592F"/>
                </a:solidFill>
                <a:latin typeface="Arial" pitchFamily="18" charset="0"/>
                <a:cs typeface="Arial" pitchFamily="18" charset="0"/>
              </a:rPr>
              <a:t>4.3</a:t>
            </a:r>
            <a:r>
              <a:rPr lang="en-US"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Passaggi generali per l’esecuzione del processo di giunzione</a:t>
            </a:r>
          </a:p>
          <a:p>
            <a:endParaRPr lang="en-US" altLang="zh-CN" sz="699" dirty="0">
              <a:solidFill>
                <a:srgbClr val="231F20"/>
              </a:solidFill>
              <a:latin typeface="Arial" pitchFamily="18" charset="0"/>
              <a:cs typeface="Arial" pitchFamily="18" charset="0"/>
            </a:endParaRPr>
          </a:p>
          <a:p>
            <a:r>
              <a:rPr lang="it-IT" altLang="zh-CN" sz="699" dirty="0">
                <a:solidFill>
                  <a:srgbClr val="231F20"/>
                </a:solidFill>
                <a:latin typeface="Arial" pitchFamily="18" charset="0"/>
                <a:cs typeface="Arial" pitchFamily="18" charset="0"/>
              </a:rPr>
              <a:t>Questa sezione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illustra i passaggi </a:t>
            </a:r>
            <a:r>
              <a:rPr lang="it-IT" sz="699" dirty="0">
                <a:solidFill>
                  <a:srgbClr val="231F20"/>
                </a:solidFill>
                <a:latin typeface="Arial" pitchFamily="18" charset="0"/>
                <a:cs typeface="Arial" pitchFamily="18" charset="0"/>
              </a:rPr>
              <a:t>coinvolti nel processo di giunzione automatica e descrive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come i vari parametri del programma siano correlati a questo processo. Il normale processo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di giunzione può essere diviso in due parti: </a:t>
            </a:r>
            <a:r>
              <a:rPr lang="it-IT" sz="699" dirty="0" err="1">
                <a:solidFill>
                  <a:srgbClr val="231F20"/>
                </a:solidFill>
                <a:latin typeface="Arial" pitchFamily="18" charset="0"/>
                <a:cs typeface="Arial" pitchFamily="18" charset="0"/>
              </a:rPr>
              <a:t>prefusione</a:t>
            </a:r>
            <a:r>
              <a:rPr lang="it-IT" sz="699" dirty="0">
                <a:solidFill>
                  <a:srgbClr val="231F20"/>
                </a:solidFill>
                <a:latin typeface="Arial" pitchFamily="18" charset="0"/>
                <a:cs typeface="Arial" pitchFamily="18" charset="0"/>
              </a:rPr>
              <a:t> e fusione.</a:t>
            </a:r>
          </a:p>
          <a:p>
            <a:pPr>
              <a:lnSpc>
                <a:spcPts val="1000"/>
              </a:lnSpc>
              <a:tabLst>
                <a:tab pos="3251200" algn="l"/>
              </a:tabLst>
            </a:pPr>
            <a:endParaRPr lang="it-IT" altLang="zh-CN" sz="699" dirty="0">
              <a:solidFill>
                <a:srgbClr val="231F20"/>
              </a:solidFill>
              <a:latin typeface="Arial" pitchFamily="18" charset="0"/>
              <a:cs typeface="Arial" pitchFamily="18" charset="0"/>
            </a:endParaRPr>
          </a:p>
          <a:p>
            <a:pPr>
              <a:lnSpc>
                <a:spcPts val="1100"/>
              </a:lnSpc>
              <a:tabLst>
                <a:tab pos="3251200" algn="l"/>
              </a:tabLst>
            </a:pPr>
            <a:r>
              <a:rPr lang="it-IT" altLang="zh-CN" sz="749" dirty="0" err="1">
                <a:solidFill>
                  <a:srgbClr val="030303"/>
                </a:solidFill>
                <a:latin typeface="Arial" pitchFamily="18" charset="0"/>
                <a:cs typeface="Arial" pitchFamily="18" charset="0"/>
              </a:rPr>
              <a:t>Prefusione</a:t>
            </a:r>
            <a:endParaRPr lang="it-IT" altLang="zh-CN" sz="749" dirty="0">
              <a:solidFill>
                <a:srgbClr val="030303"/>
              </a:solidFill>
              <a:latin typeface="Arial" pitchFamily="18" charset="0"/>
              <a:cs typeface="Arial" pitchFamily="18" charset="0"/>
            </a:endParaRPr>
          </a:p>
          <a:p>
            <a:r>
              <a:rPr lang="it-IT" altLang="zh-CN" sz="699" dirty="0">
                <a:solidFill>
                  <a:srgbClr val="231F20"/>
                </a:solidFill>
                <a:latin typeface="Arial" pitchFamily="18" charset="0"/>
                <a:cs typeface="Arial" pitchFamily="18" charset="0"/>
              </a:rPr>
              <a:t>Durante la </a:t>
            </a:r>
            <a:r>
              <a:rPr lang="it-IT" altLang="zh-CN" sz="699" dirty="0" err="1">
                <a:solidFill>
                  <a:srgbClr val="231F20"/>
                </a:solidFill>
                <a:latin typeface="Arial" pitchFamily="18" charset="0"/>
                <a:cs typeface="Arial" pitchFamily="18" charset="0"/>
              </a:rPr>
              <a:t>prefusione</a:t>
            </a:r>
            <a:r>
              <a:rPr lang="it-IT" altLang="zh-CN" sz="699" dirty="0">
                <a:solidFill>
                  <a:srgbClr val="231F20"/>
                </a:solidFill>
                <a:latin typeface="Arial" pitchFamily="18" charset="0"/>
                <a:cs typeface="Arial" pitchFamily="18" charset="0"/>
              </a:rPr>
              <a:t>, la giuntatrice </a:t>
            </a:r>
            <a:r>
              <a:rPr lang="it-IT" sz="699" dirty="0">
                <a:solidFill>
                  <a:srgbClr val="231F20"/>
                </a:solidFill>
                <a:latin typeface="Arial" pitchFamily="18" charset="0"/>
                <a:cs typeface="Arial" pitchFamily="18" charset="0"/>
              </a:rPr>
              <a:t>esegue l'allineamento e la messa a fuoco automatici,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attraverso i quali le fibre sono sottoposte a una bassa corrente di </a:t>
            </a:r>
            <a:r>
              <a:rPr lang="it-IT" sz="699" dirty="0" err="1">
                <a:solidFill>
                  <a:srgbClr val="231F20"/>
                </a:solidFill>
                <a:latin typeface="Arial" pitchFamily="18" charset="0"/>
                <a:cs typeface="Arial" pitchFamily="18" charset="0"/>
              </a:rPr>
              <a:t>prefusione</a:t>
            </a:r>
            <a:r>
              <a:rPr lang="it-IT" sz="699" dirty="0">
                <a:solidFill>
                  <a:srgbClr val="231F20"/>
                </a:solidFill>
                <a:latin typeface="Arial" pitchFamily="18" charset="0"/>
                <a:cs typeface="Arial" pitchFamily="18" charset="0"/>
              </a:rPr>
              <a:t> ai fini della pulizia;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viene anche acquisita un'immagine di </a:t>
            </a:r>
            <a:r>
              <a:rPr lang="it-IT" sz="699" dirty="0" err="1">
                <a:solidFill>
                  <a:srgbClr val="231F20"/>
                </a:solidFill>
                <a:latin typeface="Arial" pitchFamily="18" charset="0"/>
                <a:cs typeface="Arial" pitchFamily="18" charset="0"/>
              </a:rPr>
              <a:t>prefusione</a:t>
            </a:r>
            <a:r>
              <a:rPr lang="it-IT" sz="699" dirty="0">
                <a:solidFill>
                  <a:srgbClr val="231F20"/>
                </a:solidFill>
                <a:latin typeface="Arial" pitchFamily="18" charset="0"/>
                <a:cs typeface="Arial" pitchFamily="18" charset="0"/>
              </a:rPr>
              <a:t>. A questo punto, l'utente viene informato di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eventuali problemi riscontrati nell'immagine di </a:t>
            </a:r>
            <a:r>
              <a:rPr lang="it-IT" sz="699" dirty="0" err="1">
                <a:solidFill>
                  <a:srgbClr val="231F20"/>
                </a:solidFill>
                <a:latin typeface="Arial" pitchFamily="18" charset="0"/>
                <a:cs typeface="Arial" pitchFamily="18" charset="0"/>
              </a:rPr>
              <a:t>prefusione</a:t>
            </a:r>
            <a:r>
              <a:rPr lang="it-IT" sz="699" dirty="0">
                <a:solidFill>
                  <a:srgbClr val="231F20"/>
                </a:solidFill>
                <a:latin typeface="Arial" pitchFamily="18" charset="0"/>
                <a:cs typeface="Arial" pitchFamily="18" charset="0"/>
              </a:rPr>
              <a:t>, come ad esempio una fibra </a:t>
            </a:r>
          </a:p>
          <a:p>
            <a:r>
              <a:rPr lang="it-IT" sz="699" dirty="0">
                <a:solidFill>
                  <a:srgbClr val="231F20"/>
                </a:solidFill>
                <a:latin typeface="Arial" pitchFamily="18" charset="0"/>
                <a:cs typeface="Arial" pitchFamily="18" charset="0"/>
              </a:rPr>
              <a:t>mal preparata.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La giuntatrice emetterà quindi un avviso prima della fusione delle fibre.</a:t>
            </a:r>
          </a:p>
          <a:p>
            <a:pPr>
              <a:lnSpc>
                <a:spcPts val="1000"/>
              </a:lnSpc>
              <a:tabLst>
                <a:tab pos="3251200" algn="l"/>
              </a:tabLst>
            </a:pPr>
            <a:endParaRPr lang="it-IT" altLang="zh-CN" sz="699" dirty="0">
              <a:solidFill>
                <a:srgbClr val="231F20"/>
              </a:solidFill>
              <a:latin typeface="Arial" pitchFamily="18" charset="0"/>
              <a:cs typeface="Arial" pitchFamily="18" charset="0"/>
            </a:endParaRPr>
          </a:p>
          <a:p>
            <a:pPr>
              <a:lnSpc>
                <a:spcPts val="1000"/>
              </a:lnSpc>
            </a:pPr>
            <a:endParaRPr lang="en-US" altLang="zh-CN" dirty="0"/>
          </a:p>
          <a:p>
            <a:pPr>
              <a:lnSpc>
                <a:spcPts val="1000"/>
              </a:lnSpc>
            </a:pPr>
            <a:endParaRPr lang="en-US" altLang="zh-CN" dirty="0"/>
          </a:p>
          <a:p>
            <a:pPr>
              <a:lnSpc>
                <a:spcPts val="1600"/>
              </a:lnSpc>
              <a:tabLst>
                <a:tab pos="3251200" algn="l"/>
              </a:tabLst>
            </a:pPr>
            <a:r>
              <a:rPr lang="en-US" altLang="zh-CN" dirty="0"/>
              <a:t>	</a:t>
            </a:r>
            <a:r>
              <a:rPr lang="en-US" altLang="zh-CN" sz="699" dirty="0">
                <a:solidFill>
                  <a:srgbClr val="030303"/>
                </a:solidFill>
                <a:latin typeface="Arial Black" pitchFamily="18" charset="0"/>
                <a:cs typeface="Arial Black" pitchFamily="18" charset="0"/>
              </a:rPr>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059563" y="3349737"/>
            <a:ext cx="2334602" cy="357859"/>
          </a:xfrm>
          <a:custGeom>
            <a:avLst/>
            <a:gdLst>
              <a:gd name="connsiteX0" fmla="*/ 5359 w 2334602"/>
              <a:gd name="connsiteY0" fmla="*/ 357859 h 357859"/>
              <a:gd name="connsiteX1" fmla="*/ 216632 w 2334602"/>
              <a:gd name="connsiteY1" fmla="*/ 357859 h 357859"/>
              <a:gd name="connsiteX2" fmla="*/ 221991 w 2334602"/>
              <a:gd name="connsiteY2" fmla="*/ 352477 h 357859"/>
              <a:gd name="connsiteX3" fmla="*/ 221991 w 2334602"/>
              <a:gd name="connsiteY3" fmla="*/ 347755 h 357859"/>
              <a:gd name="connsiteX4" fmla="*/ 221991 w 2334602"/>
              <a:gd name="connsiteY4" fmla="*/ 75669 h 357859"/>
              <a:gd name="connsiteX5" fmla="*/ 239426 w 2334602"/>
              <a:gd name="connsiteY5" fmla="*/ 75669 h 357859"/>
              <a:gd name="connsiteX6" fmla="*/ 239426 w 2334602"/>
              <a:gd name="connsiteY6" fmla="*/ 352477 h 357859"/>
              <a:gd name="connsiteX7" fmla="*/ 244799 w 2334602"/>
              <a:gd name="connsiteY7" fmla="*/ 357859 h 357859"/>
              <a:gd name="connsiteX8" fmla="*/ 357442 w 2334602"/>
              <a:gd name="connsiteY8" fmla="*/ 357859 h 357859"/>
              <a:gd name="connsiteX9" fmla="*/ 362802 w 2334602"/>
              <a:gd name="connsiteY9" fmla="*/ 352477 h 357859"/>
              <a:gd name="connsiteX10" fmla="*/ 362802 w 2334602"/>
              <a:gd name="connsiteY10" fmla="*/ 75669 h 357859"/>
              <a:gd name="connsiteX11" fmla="*/ 498303 w 2334602"/>
              <a:gd name="connsiteY11" fmla="*/ 75669 h 357859"/>
              <a:gd name="connsiteX12" fmla="*/ 503663 w 2334602"/>
              <a:gd name="connsiteY12" fmla="*/ 70287 h 357859"/>
              <a:gd name="connsiteX13" fmla="*/ 503663 w 2334602"/>
              <a:gd name="connsiteY13" fmla="*/ 10751 h 357859"/>
              <a:gd name="connsiteX14" fmla="*/ 1202507 w 2334602"/>
              <a:gd name="connsiteY14" fmla="*/ 10751 h 357859"/>
              <a:gd name="connsiteX15" fmla="*/ 1408407 w 2334602"/>
              <a:gd name="connsiteY15" fmla="*/ 10751 h 357859"/>
              <a:gd name="connsiteX16" fmla="*/ 1408407 w 2334602"/>
              <a:gd name="connsiteY16" fmla="*/ 352477 h 357859"/>
              <a:gd name="connsiteX17" fmla="*/ 1413767 w 2334602"/>
              <a:gd name="connsiteY17" fmla="*/ 357859 h 357859"/>
              <a:gd name="connsiteX18" fmla="*/ 2329243 w 2334602"/>
              <a:gd name="connsiteY18" fmla="*/ 357859 h 357859"/>
              <a:gd name="connsiteX19" fmla="*/ 2334602 w 2334602"/>
              <a:gd name="connsiteY19" fmla="*/ 352477 h 357859"/>
              <a:gd name="connsiteX20" fmla="*/ 2329243 w 2334602"/>
              <a:gd name="connsiteY20" fmla="*/ 347107 h 357859"/>
              <a:gd name="connsiteX21" fmla="*/ 1419139 w 2334602"/>
              <a:gd name="connsiteY21" fmla="*/ 347107 h 357859"/>
              <a:gd name="connsiteX22" fmla="*/ 1419139 w 2334602"/>
              <a:gd name="connsiteY22" fmla="*/ 5382 h 357859"/>
              <a:gd name="connsiteX23" fmla="*/ 1413767 w 2334602"/>
              <a:gd name="connsiteY23" fmla="*/ 0 h 357859"/>
              <a:gd name="connsiteX24" fmla="*/ 1202507 w 2334602"/>
              <a:gd name="connsiteY24" fmla="*/ 0 h 357859"/>
              <a:gd name="connsiteX25" fmla="*/ 498303 w 2334602"/>
              <a:gd name="connsiteY25" fmla="*/ 0 h 357859"/>
              <a:gd name="connsiteX26" fmla="*/ 492931 w 2334602"/>
              <a:gd name="connsiteY26" fmla="*/ 5382 h 357859"/>
              <a:gd name="connsiteX27" fmla="*/ 492931 w 2334602"/>
              <a:gd name="connsiteY27" fmla="*/ 64917 h 357859"/>
              <a:gd name="connsiteX28" fmla="*/ 357442 w 2334602"/>
              <a:gd name="connsiteY28" fmla="*/ 64917 h 357859"/>
              <a:gd name="connsiteX29" fmla="*/ 352070 w 2334602"/>
              <a:gd name="connsiteY29" fmla="*/ 70287 h 357859"/>
              <a:gd name="connsiteX30" fmla="*/ 352070 w 2334602"/>
              <a:gd name="connsiteY30" fmla="*/ 347107 h 357859"/>
              <a:gd name="connsiteX31" fmla="*/ 250159 w 2334602"/>
              <a:gd name="connsiteY31" fmla="*/ 347107 h 357859"/>
              <a:gd name="connsiteX32" fmla="*/ 250159 w 2334602"/>
              <a:gd name="connsiteY32" fmla="*/ 70287 h 357859"/>
              <a:gd name="connsiteX33" fmla="*/ 244799 w 2334602"/>
              <a:gd name="connsiteY33" fmla="*/ 64917 h 357859"/>
              <a:gd name="connsiteX34" fmla="*/ 216632 w 2334602"/>
              <a:gd name="connsiteY34" fmla="*/ 64917 h 357859"/>
              <a:gd name="connsiteX35" fmla="*/ 211259 w 2334602"/>
              <a:gd name="connsiteY35" fmla="*/ 70287 h 357859"/>
              <a:gd name="connsiteX36" fmla="*/ 211259 w 2334602"/>
              <a:gd name="connsiteY36" fmla="*/ 347107 h 357859"/>
              <a:gd name="connsiteX37" fmla="*/ 5359 w 2334602"/>
              <a:gd name="connsiteY37" fmla="*/ 347107 h 357859"/>
              <a:gd name="connsiteX38" fmla="*/ 0 w 2334602"/>
              <a:gd name="connsiteY38" fmla="*/ 352477 h 357859"/>
              <a:gd name="connsiteX39" fmla="*/ 5359 w 2334602"/>
              <a:gd name="connsiteY39" fmla="*/ 357859 h 3578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Lst>
            <a:rect l="l" t="t" r="r" b="b"/>
            <a:pathLst>
              <a:path w="2334602" h="357859">
                <a:moveTo>
                  <a:pt x="5359" y="357859"/>
                </a:moveTo>
                <a:lnTo>
                  <a:pt x="216632" y="357859"/>
                </a:lnTo>
                <a:cubicBezTo>
                  <a:pt x="219597" y="357859"/>
                  <a:pt x="221991" y="355448"/>
                  <a:pt x="221991" y="352477"/>
                </a:cubicBezTo>
                <a:lnTo>
                  <a:pt x="221991" y="347755"/>
                </a:lnTo>
                <a:lnTo>
                  <a:pt x="221991" y="75669"/>
                </a:lnTo>
                <a:lnTo>
                  <a:pt x="239426" y="75669"/>
                </a:lnTo>
                <a:lnTo>
                  <a:pt x="239426" y="352477"/>
                </a:lnTo>
                <a:cubicBezTo>
                  <a:pt x="239426" y="355448"/>
                  <a:pt x="241834" y="357859"/>
                  <a:pt x="244799" y="357859"/>
                </a:cubicBezTo>
                <a:lnTo>
                  <a:pt x="357442" y="357859"/>
                </a:lnTo>
                <a:cubicBezTo>
                  <a:pt x="360407" y="357859"/>
                  <a:pt x="362802" y="355448"/>
                  <a:pt x="362802" y="352477"/>
                </a:cubicBezTo>
                <a:lnTo>
                  <a:pt x="362802" y="75669"/>
                </a:lnTo>
                <a:lnTo>
                  <a:pt x="498303" y="75669"/>
                </a:lnTo>
                <a:cubicBezTo>
                  <a:pt x="501268" y="75669"/>
                  <a:pt x="503663" y="73257"/>
                  <a:pt x="503663" y="70287"/>
                </a:cubicBezTo>
                <a:lnTo>
                  <a:pt x="503663" y="10751"/>
                </a:lnTo>
                <a:lnTo>
                  <a:pt x="1202507" y="10751"/>
                </a:lnTo>
                <a:lnTo>
                  <a:pt x="1408407" y="10751"/>
                </a:lnTo>
                <a:lnTo>
                  <a:pt x="1408407" y="352477"/>
                </a:lnTo>
                <a:cubicBezTo>
                  <a:pt x="1408407" y="355448"/>
                  <a:pt x="1410802" y="357859"/>
                  <a:pt x="1413767" y="357859"/>
                </a:cubicBezTo>
                <a:lnTo>
                  <a:pt x="2329243" y="357859"/>
                </a:lnTo>
                <a:cubicBezTo>
                  <a:pt x="2332208" y="357859"/>
                  <a:pt x="2334602" y="355448"/>
                  <a:pt x="2334602" y="352477"/>
                </a:cubicBezTo>
                <a:cubicBezTo>
                  <a:pt x="2334602" y="349519"/>
                  <a:pt x="2332208" y="347107"/>
                  <a:pt x="2329243" y="347107"/>
                </a:cubicBezTo>
                <a:lnTo>
                  <a:pt x="1419139" y="347107"/>
                </a:lnTo>
                <a:lnTo>
                  <a:pt x="1419139" y="5382"/>
                </a:lnTo>
                <a:cubicBezTo>
                  <a:pt x="1419139" y="2411"/>
                  <a:pt x="1416731" y="0"/>
                  <a:pt x="1413767" y="0"/>
                </a:cubicBezTo>
                <a:lnTo>
                  <a:pt x="1202507" y="0"/>
                </a:lnTo>
                <a:lnTo>
                  <a:pt x="498303" y="0"/>
                </a:lnTo>
                <a:cubicBezTo>
                  <a:pt x="495338" y="0"/>
                  <a:pt x="492931" y="2411"/>
                  <a:pt x="492931" y="5382"/>
                </a:cubicBezTo>
                <a:lnTo>
                  <a:pt x="492931" y="64917"/>
                </a:lnTo>
                <a:lnTo>
                  <a:pt x="357442" y="64917"/>
                </a:lnTo>
                <a:cubicBezTo>
                  <a:pt x="354477" y="64917"/>
                  <a:pt x="352070" y="67316"/>
                  <a:pt x="352070" y="70287"/>
                </a:cubicBezTo>
                <a:lnTo>
                  <a:pt x="352070" y="347107"/>
                </a:lnTo>
                <a:lnTo>
                  <a:pt x="250159" y="347107"/>
                </a:lnTo>
                <a:lnTo>
                  <a:pt x="250159" y="70287"/>
                </a:lnTo>
                <a:cubicBezTo>
                  <a:pt x="250159" y="67316"/>
                  <a:pt x="247764" y="64917"/>
                  <a:pt x="244799" y="64917"/>
                </a:cubicBezTo>
                <a:lnTo>
                  <a:pt x="216632" y="64917"/>
                </a:lnTo>
                <a:cubicBezTo>
                  <a:pt x="213667" y="64917"/>
                  <a:pt x="211259" y="67316"/>
                  <a:pt x="211259" y="70287"/>
                </a:cubicBezTo>
                <a:lnTo>
                  <a:pt x="211259" y="347107"/>
                </a:lnTo>
                <a:lnTo>
                  <a:pt x="5359" y="347107"/>
                </a:lnTo>
                <a:cubicBezTo>
                  <a:pt x="2394" y="347107"/>
                  <a:pt x="0" y="349519"/>
                  <a:pt x="0" y="352477"/>
                </a:cubicBezTo>
                <a:cubicBezTo>
                  <a:pt x="0" y="355448"/>
                  <a:pt x="2394" y="357859"/>
                  <a:pt x="5359" y="357859"/>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059561" y="3979034"/>
            <a:ext cx="2334615" cy="363534"/>
          </a:xfrm>
          <a:custGeom>
            <a:avLst/>
            <a:gdLst>
              <a:gd name="connsiteX0" fmla="*/ 2329243 w 2334615"/>
              <a:gd name="connsiteY0" fmla="*/ 282241 h 363534"/>
              <a:gd name="connsiteX1" fmla="*/ 1202507 w 2334615"/>
              <a:gd name="connsiteY1" fmla="*/ 282241 h 363534"/>
              <a:gd name="connsiteX2" fmla="*/ 1197134 w 2334615"/>
              <a:gd name="connsiteY2" fmla="*/ 287623 h 363534"/>
              <a:gd name="connsiteX3" fmla="*/ 1197134 w 2334615"/>
              <a:gd name="connsiteY3" fmla="*/ 352769 h 363534"/>
              <a:gd name="connsiteX4" fmla="*/ 1061696 w 2334615"/>
              <a:gd name="connsiteY4" fmla="*/ 352769 h 363534"/>
              <a:gd name="connsiteX5" fmla="*/ 926195 w 2334615"/>
              <a:gd name="connsiteY5" fmla="*/ 352769 h 363534"/>
              <a:gd name="connsiteX6" fmla="*/ 926195 w 2334615"/>
              <a:gd name="connsiteY6" fmla="*/ 287623 h 363534"/>
              <a:gd name="connsiteX7" fmla="*/ 920836 w 2334615"/>
              <a:gd name="connsiteY7" fmla="*/ 282241 h 363534"/>
              <a:gd name="connsiteX8" fmla="*/ 574074 w 2334615"/>
              <a:gd name="connsiteY8" fmla="*/ 282241 h 363534"/>
              <a:gd name="connsiteX9" fmla="*/ 574074 w 2334615"/>
              <a:gd name="connsiteY9" fmla="*/ 217031 h 363534"/>
              <a:gd name="connsiteX10" fmla="*/ 568702 w 2334615"/>
              <a:gd name="connsiteY10" fmla="*/ 211661 h 363534"/>
              <a:gd name="connsiteX11" fmla="*/ 568702 w 2334615"/>
              <a:gd name="connsiteY11" fmla="*/ 211661 h 363534"/>
              <a:gd name="connsiteX12" fmla="*/ 498303 w 2334615"/>
              <a:gd name="connsiteY12" fmla="*/ 211661 h 363534"/>
              <a:gd name="connsiteX13" fmla="*/ 492931 w 2334615"/>
              <a:gd name="connsiteY13" fmla="*/ 217031 h 363534"/>
              <a:gd name="connsiteX14" fmla="*/ 492931 w 2334615"/>
              <a:gd name="connsiteY14" fmla="*/ 282241 h 363534"/>
              <a:gd name="connsiteX15" fmla="*/ 320570 w 2334615"/>
              <a:gd name="connsiteY15" fmla="*/ 282241 h 363534"/>
              <a:gd name="connsiteX16" fmla="*/ 320570 w 2334615"/>
              <a:gd name="connsiteY16" fmla="*/ 75961 h 363534"/>
              <a:gd name="connsiteX17" fmla="*/ 315210 w 2334615"/>
              <a:gd name="connsiteY17" fmla="*/ 70592 h 363534"/>
              <a:gd name="connsiteX18" fmla="*/ 221992 w 2334615"/>
              <a:gd name="connsiteY18" fmla="*/ 70592 h 363534"/>
              <a:gd name="connsiteX19" fmla="*/ 221992 w 2334615"/>
              <a:gd name="connsiteY19" fmla="*/ 5382 h 363534"/>
              <a:gd name="connsiteX20" fmla="*/ 216632 w 2334615"/>
              <a:gd name="connsiteY20" fmla="*/ 0 h 363534"/>
              <a:gd name="connsiteX21" fmla="*/ 146170 w 2334615"/>
              <a:gd name="connsiteY21" fmla="*/ 0 h 363534"/>
              <a:gd name="connsiteX22" fmla="*/ 140810 w 2334615"/>
              <a:gd name="connsiteY22" fmla="*/ 5382 h 363534"/>
              <a:gd name="connsiteX23" fmla="*/ 140810 w 2334615"/>
              <a:gd name="connsiteY23" fmla="*/ 282241 h 363534"/>
              <a:gd name="connsiteX24" fmla="*/ 5359 w 2334615"/>
              <a:gd name="connsiteY24" fmla="*/ 282241 h 363534"/>
              <a:gd name="connsiteX25" fmla="*/ 0 w 2334615"/>
              <a:gd name="connsiteY25" fmla="*/ 287623 h 363534"/>
              <a:gd name="connsiteX26" fmla="*/ 5359 w 2334615"/>
              <a:gd name="connsiteY26" fmla="*/ 292993 h 363534"/>
              <a:gd name="connsiteX27" fmla="*/ 146170 w 2334615"/>
              <a:gd name="connsiteY27" fmla="*/ 292993 h 363534"/>
              <a:gd name="connsiteX28" fmla="*/ 151542 w 2334615"/>
              <a:gd name="connsiteY28" fmla="*/ 287623 h 363534"/>
              <a:gd name="connsiteX29" fmla="*/ 151542 w 2334615"/>
              <a:gd name="connsiteY29" fmla="*/ 10752 h 363534"/>
              <a:gd name="connsiteX30" fmla="*/ 211259 w 2334615"/>
              <a:gd name="connsiteY30" fmla="*/ 10752 h 363534"/>
              <a:gd name="connsiteX31" fmla="*/ 211259 w 2334615"/>
              <a:gd name="connsiteY31" fmla="*/ 75961 h 363534"/>
              <a:gd name="connsiteX32" fmla="*/ 216632 w 2334615"/>
              <a:gd name="connsiteY32" fmla="*/ 81344 h 363534"/>
              <a:gd name="connsiteX33" fmla="*/ 309838 w 2334615"/>
              <a:gd name="connsiteY33" fmla="*/ 81344 h 363534"/>
              <a:gd name="connsiteX34" fmla="*/ 309838 w 2334615"/>
              <a:gd name="connsiteY34" fmla="*/ 287623 h 363534"/>
              <a:gd name="connsiteX35" fmla="*/ 315210 w 2334615"/>
              <a:gd name="connsiteY35" fmla="*/ 292993 h 363534"/>
              <a:gd name="connsiteX36" fmla="*/ 498303 w 2334615"/>
              <a:gd name="connsiteY36" fmla="*/ 292993 h 363534"/>
              <a:gd name="connsiteX37" fmla="*/ 503663 w 2334615"/>
              <a:gd name="connsiteY37" fmla="*/ 287623 h 363534"/>
              <a:gd name="connsiteX38" fmla="*/ 503663 w 2334615"/>
              <a:gd name="connsiteY38" fmla="*/ 222413 h 363534"/>
              <a:gd name="connsiteX39" fmla="*/ 563342 w 2334615"/>
              <a:gd name="connsiteY39" fmla="*/ 222413 h 363534"/>
              <a:gd name="connsiteX40" fmla="*/ 563342 w 2334615"/>
              <a:gd name="connsiteY40" fmla="*/ 287623 h 363534"/>
              <a:gd name="connsiteX41" fmla="*/ 568702 w 2334615"/>
              <a:gd name="connsiteY41" fmla="*/ 292993 h 363534"/>
              <a:gd name="connsiteX42" fmla="*/ 915463 w 2334615"/>
              <a:gd name="connsiteY42" fmla="*/ 292993 h 363534"/>
              <a:gd name="connsiteX43" fmla="*/ 915463 w 2334615"/>
              <a:gd name="connsiteY43" fmla="*/ 358152 h 363534"/>
              <a:gd name="connsiteX44" fmla="*/ 920836 w 2334615"/>
              <a:gd name="connsiteY44" fmla="*/ 363534 h 363534"/>
              <a:gd name="connsiteX45" fmla="*/ 1061696 w 2334615"/>
              <a:gd name="connsiteY45" fmla="*/ 363534 h 363534"/>
              <a:gd name="connsiteX46" fmla="*/ 1202507 w 2334615"/>
              <a:gd name="connsiteY46" fmla="*/ 363534 h 363534"/>
              <a:gd name="connsiteX47" fmla="*/ 1207879 w 2334615"/>
              <a:gd name="connsiteY47" fmla="*/ 358152 h 363534"/>
              <a:gd name="connsiteX48" fmla="*/ 1207879 w 2334615"/>
              <a:gd name="connsiteY48" fmla="*/ 292993 h 363534"/>
              <a:gd name="connsiteX49" fmla="*/ 2329243 w 2334615"/>
              <a:gd name="connsiteY49" fmla="*/ 292993 h 363534"/>
              <a:gd name="connsiteX50" fmla="*/ 2334615 w 2334615"/>
              <a:gd name="connsiteY50" fmla="*/ 287623 h 363534"/>
              <a:gd name="connsiteX51" fmla="*/ 2329243 w 2334615"/>
              <a:gd name="connsiteY51" fmla="*/ 282241 h 36353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2334615" h="363534">
                <a:moveTo>
                  <a:pt x="2329243" y="282241"/>
                </a:moveTo>
                <a:lnTo>
                  <a:pt x="1202507" y="282241"/>
                </a:lnTo>
                <a:cubicBezTo>
                  <a:pt x="1199542" y="282241"/>
                  <a:pt x="1197134" y="284653"/>
                  <a:pt x="1197134" y="287623"/>
                </a:cubicBezTo>
                <a:lnTo>
                  <a:pt x="1197134" y="352769"/>
                </a:lnTo>
                <a:lnTo>
                  <a:pt x="1061696" y="352769"/>
                </a:lnTo>
                <a:lnTo>
                  <a:pt x="926195" y="352769"/>
                </a:lnTo>
                <a:lnTo>
                  <a:pt x="926195" y="287623"/>
                </a:lnTo>
                <a:cubicBezTo>
                  <a:pt x="926195" y="284653"/>
                  <a:pt x="923801" y="282241"/>
                  <a:pt x="920836" y="282241"/>
                </a:cubicBezTo>
                <a:lnTo>
                  <a:pt x="574074" y="282241"/>
                </a:lnTo>
                <a:lnTo>
                  <a:pt x="574074" y="217031"/>
                </a:lnTo>
                <a:cubicBezTo>
                  <a:pt x="574074" y="214061"/>
                  <a:pt x="571667" y="211661"/>
                  <a:pt x="568702" y="211661"/>
                </a:cubicBezTo>
                <a:lnTo>
                  <a:pt x="568702" y="211661"/>
                </a:lnTo>
                <a:lnTo>
                  <a:pt x="498303" y="211661"/>
                </a:lnTo>
                <a:cubicBezTo>
                  <a:pt x="495338" y="211661"/>
                  <a:pt x="492931" y="214061"/>
                  <a:pt x="492931" y="217031"/>
                </a:cubicBezTo>
                <a:lnTo>
                  <a:pt x="492931" y="282241"/>
                </a:lnTo>
                <a:lnTo>
                  <a:pt x="320570" y="282241"/>
                </a:lnTo>
                <a:lnTo>
                  <a:pt x="320570" y="75961"/>
                </a:lnTo>
                <a:cubicBezTo>
                  <a:pt x="320570" y="72991"/>
                  <a:pt x="318175" y="70592"/>
                  <a:pt x="315210" y="70592"/>
                </a:cubicBezTo>
                <a:lnTo>
                  <a:pt x="221992" y="70592"/>
                </a:lnTo>
                <a:lnTo>
                  <a:pt x="221992" y="5382"/>
                </a:lnTo>
                <a:cubicBezTo>
                  <a:pt x="221992" y="2412"/>
                  <a:pt x="219597" y="0"/>
                  <a:pt x="216632" y="0"/>
                </a:cubicBezTo>
                <a:lnTo>
                  <a:pt x="146170" y="0"/>
                </a:lnTo>
                <a:cubicBezTo>
                  <a:pt x="143205" y="0"/>
                  <a:pt x="140810" y="2412"/>
                  <a:pt x="140810" y="5382"/>
                </a:cubicBezTo>
                <a:lnTo>
                  <a:pt x="140810" y="282241"/>
                </a:lnTo>
                <a:lnTo>
                  <a:pt x="5359" y="282241"/>
                </a:lnTo>
                <a:cubicBezTo>
                  <a:pt x="2394" y="282241"/>
                  <a:pt x="0" y="284653"/>
                  <a:pt x="0" y="287623"/>
                </a:cubicBezTo>
                <a:cubicBezTo>
                  <a:pt x="0" y="290593"/>
                  <a:pt x="2394" y="292993"/>
                  <a:pt x="5359" y="292993"/>
                </a:cubicBezTo>
                <a:lnTo>
                  <a:pt x="146170" y="292993"/>
                </a:lnTo>
                <a:cubicBezTo>
                  <a:pt x="149135" y="292993"/>
                  <a:pt x="151542" y="290593"/>
                  <a:pt x="151542" y="287623"/>
                </a:cubicBezTo>
                <a:lnTo>
                  <a:pt x="151542" y="10752"/>
                </a:lnTo>
                <a:lnTo>
                  <a:pt x="211259" y="10752"/>
                </a:lnTo>
                <a:lnTo>
                  <a:pt x="211259" y="75961"/>
                </a:lnTo>
                <a:cubicBezTo>
                  <a:pt x="211259" y="78932"/>
                  <a:pt x="213667" y="81344"/>
                  <a:pt x="216632" y="81344"/>
                </a:cubicBezTo>
                <a:lnTo>
                  <a:pt x="309838" y="81344"/>
                </a:lnTo>
                <a:lnTo>
                  <a:pt x="309838" y="287623"/>
                </a:lnTo>
                <a:cubicBezTo>
                  <a:pt x="309838" y="290593"/>
                  <a:pt x="312245" y="292993"/>
                  <a:pt x="315210" y="292993"/>
                </a:cubicBezTo>
                <a:lnTo>
                  <a:pt x="498303" y="292993"/>
                </a:lnTo>
                <a:cubicBezTo>
                  <a:pt x="501268" y="292993"/>
                  <a:pt x="503663" y="290593"/>
                  <a:pt x="503663" y="287623"/>
                </a:cubicBezTo>
                <a:lnTo>
                  <a:pt x="503663" y="222413"/>
                </a:lnTo>
                <a:lnTo>
                  <a:pt x="563342" y="222413"/>
                </a:lnTo>
                <a:lnTo>
                  <a:pt x="563342" y="287623"/>
                </a:lnTo>
                <a:cubicBezTo>
                  <a:pt x="563342" y="290593"/>
                  <a:pt x="565737" y="292993"/>
                  <a:pt x="568702" y="292993"/>
                </a:cubicBezTo>
                <a:lnTo>
                  <a:pt x="915463" y="292993"/>
                </a:lnTo>
                <a:lnTo>
                  <a:pt x="915463" y="358152"/>
                </a:lnTo>
                <a:cubicBezTo>
                  <a:pt x="915463" y="361122"/>
                  <a:pt x="917870" y="363534"/>
                  <a:pt x="920836" y="363534"/>
                </a:cubicBezTo>
                <a:lnTo>
                  <a:pt x="1061696" y="363534"/>
                </a:lnTo>
                <a:lnTo>
                  <a:pt x="1202507" y="363534"/>
                </a:lnTo>
                <a:cubicBezTo>
                  <a:pt x="1205472" y="363534"/>
                  <a:pt x="1207879" y="361122"/>
                  <a:pt x="1207879" y="358152"/>
                </a:cubicBezTo>
                <a:lnTo>
                  <a:pt x="1207879" y="292993"/>
                </a:lnTo>
                <a:lnTo>
                  <a:pt x="2329243" y="292993"/>
                </a:lnTo>
                <a:cubicBezTo>
                  <a:pt x="2332208" y="292993"/>
                  <a:pt x="2334615" y="290593"/>
                  <a:pt x="2334615" y="287623"/>
                </a:cubicBezTo>
                <a:cubicBezTo>
                  <a:pt x="2334615" y="284653"/>
                  <a:pt x="2332208" y="282241"/>
                  <a:pt x="2329243" y="282241"/>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551928" y="3414021"/>
            <a:ext cx="15743" cy="787663"/>
          </a:xfrm>
          <a:custGeom>
            <a:avLst/>
            <a:gdLst>
              <a:gd name="connsiteX0" fmla="*/ 6350 w 15743"/>
              <a:gd name="connsiteY0" fmla="*/ 6350 h 787663"/>
              <a:gd name="connsiteX1" fmla="*/ 6350 w 15743"/>
              <a:gd name="connsiteY1" fmla="*/ 781313 h 787663"/>
            </a:gdLst>
            <a:ahLst/>
            <a:cxnLst>
              <a:cxn ang="0">
                <a:pos x="connsiteX0" y="connsiteY0"/>
              </a:cxn>
              <a:cxn ang="1">
                <a:pos x="connsiteX1" y="connsiteY1"/>
              </a:cxn>
            </a:cxnLst>
            <a:rect l="l" t="t" r="r" b="b"/>
            <a:pathLst>
              <a:path w="15743" h="787663">
                <a:moveTo>
                  <a:pt x="6350" y="6350"/>
                </a:moveTo>
                <a:lnTo>
                  <a:pt x="6350" y="781313"/>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1622238" y="3836748"/>
            <a:ext cx="15743" cy="364936"/>
          </a:xfrm>
          <a:custGeom>
            <a:avLst/>
            <a:gdLst>
              <a:gd name="connsiteX0" fmla="*/ 6350 w 15743"/>
              <a:gd name="connsiteY0" fmla="*/ 6350 h 364936"/>
              <a:gd name="connsiteX1" fmla="*/ 6350 w 15743"/>
              <a:gd name="connsiteY1" fmla="*/ 358586 h 364936"/>
            </a:gdLst>
            <a:ahLst/>
            <a:cxnLst>
              <a:cxn ang="0">
                <a:pos x="connsiteX0" y="connsiteY0"/>
              </a:cxn>
              <a:cxn ang="1">
                <a:pos x="connsiteX1" y="connsiteY1"/>
              </a:cxn>
            </a:cxnLst>
            <a:rect l="l" t="t" r="r" b="b"/>
            <a:pathLst>
              <a:path w="15743" h="364936">
                <a:moveTo>
                  <a:pt x="6350" y="6350"/>
                </a:moveTo>
                <a:lnTo>
                  <a:pt x="6350" y="358586"/>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1973890" y="3836748"/>
            <a:ext cx="15743" cy="435426"/>
          </a:xfrm>
          <a:custGeom>
            <a:avLst/>
            <a:gdLst>
              <a:gd name="connsiteX0" fmla="*/ 6350 w 15743"/>
              <a:gd name="connsiteY0" fmla="*/ 6350 h 435426"/>
              <a:gd name="connsiteX1" fmla="*/ 6350 w 15743"/>
              <a:gd name="connsiteY1" fmla="*/ 429076 h 435426"/>
            </a:gdLst>
            <a:ahLst/>
            <a:cxnLst>
              <a:cxn ang="0">
                <a:pos x="connsiteX0" y="connsiteY0"/>
              </a:cxn>
              <a:cxn ang="1">
                <a:pos x="connsiteX1" y="connsiteY1"/>
              </a:cxn>
            </a:cxnLst>
            <a:rect l="l" t="t" r="r" b="b"/>
            <a:pathLst>
              <a:path w="15743" h="435426">
                <a:moveTo>
                  <a:pt x="6350" y="6350"/>
                </a:moveTo>
                <a:lnTo>
                  <a:pt x="6350" y="429076"/>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2255181" y="3836748"/>
            <a:ext cx="15743" cy="435426"/>
          </a:xfrm>
          <a:custGeom>
            <a:avLst/>
            <a:gdLst>
              <a:gd name="connsiteX0" fmla="*/ 6350 w 15743"/>
              <a:gd name="connsiteY0" fmla="*/ 6350 h 435426"/>
              <a:gd name="connsiteX1" fmla="*/ 6350 w 15743"/>
              <a:gd name="connsiteY1" fmla="*/ 429076 h 435426"/>
            </a:gdLst>
            <a:ahLst/>
            <a:cxnLst>
              <a:cxn ang="0">
                <a:pos x="connsiteX0" y="connsiteY0"/>
              </a:cxn>
              <a:cxn ang="1">
                <a:pos x="connsiteX1" y="connsiteY1"/>
              </a:cxn>
            </a:cxnLst>
            <a:rect l="l" t="t" r="r" b="b"/>
            <a:pathLst>
              <a:path w="15743" h="435426">
                <a:moveTo>
                  <a:pt x="6350" y="6350"/>
                </a:moveTo>
                <a:lnTo>
                  <a:pt x="6350" y="429076"/>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2255181" y="4259475"/>
            <a:ext cx="223668" cy="83139"/>
          </a:xfrm>
          <a:custGeom>
            <a:avLst/>
            <a:gdLst>
              <a:gd name="connsiteX0" fmla="*/ 6350 w 223668"/>
              <a:gd name="connsiteY0" fmla="*/ 76789 h 83139"/>
              <a:gd name="connsiteX1" fmla="*/ 217318 w 223668"/>
              <a:gd name="connsiteY1" fmla="*/ 76789 h 83139"/>
              <a:gd name="connsiteX2" fmla="*/ 217318 w 223668"/>
              <a:gd name="connsiteY2" fmla="*/ 6350 h 83139"/>
            </a:gdLst>
            <a:ahLst/>
            <a:cxnLst>
              <a:cxn ang="0">
                <a:pos x="connsiteX0" y="connsiteY0"/>
              </a:cxn>
              <a:cxn ang="1">
                <a:pos x="connsiteX1" y="connsiteY1"/>
              </a:cxn>
              <a:cxn ang="2">
                <a:pos x="connsiteX2" y="connsiteY2"/>
              </a:cxn>
            </a:cxnLst>
            <a:rect l="l" t="t" r="r" b="b"/>
            <a:pathLst>
              <a:path w="223668" h="83139">
                <a:moveTo>
                  <a:pt x="6350" y="76789"/>
                </a:moveTo>
                <a:lnTo>
                  <a:pt x="217318" y="76789"/>
                </a:lnTo>
                <a:lnTo>
                  <a:pt x="21731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2466150" y="4329915"/>
            <a:ext cx="83010" cy="15743"/>
          </a:xfrm>
          <a:custGeom>
            <a:avLst/>
            <a:gdLst>
              <a:gd name="connsiteX0" fmla="*/ 6350 w 83010"/>
              <a:gd name="connsiteY0" fmla="*/ 6350 h 15743"/>
              <a:gd name="connsiteX1" fmla="*/ 76660 w 83010"/>
              <a:gd name="connsiteY1" fmla="*/ 6350 h 15743"/>
            </a:gdLst>
            <a:ahLst/>
            <a:cxnLst>
              <a:cxn ang="0">
                <a:pos x="connsiteX0" y="connsiteY0"/>
              </a:cxn>
              <a:cxn ang="1">
                <a:pos x="connsiteX1" y="connsiteY1"/>
              </a:cxn>
            </a:cxnLst>
            <a:rect l="l" t="t" r="r" b="b"/>
            <a:pathLst>
              <a:path w="83010" h="15743">
                <a:moveTo>
                  <a:pt x="6350" y="6350"/>
                </a:moveTo>
                <a:lnTo>
                  <a:pt x="7666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1551928" y="4118545"/>
            <a:ext cx="83010" cy="15743"/>
          </a:xfrm>
          <a:custGeom>
            <a:avLst/>
            <a:gdLst>
              <a:gd name="connsiteX0" fmla="*/ 6350 w 83010"/>
              <a:gd name="connsiteY0" fmla="*/ 6350 h 15743"/>
              <a:gd name="connsiteX1" fmla="*/ 76660 w 83010"/>
              <a:gd name="connsiteY1" fmla="*/ 6350 h 15743"/>
            </a:gdLst>
            <a:ahLst/>
            <a:cxnLst>
              <a:cxn ang="0">
                <a:pos x="connsiteX0" y="connsiteY0"/>
              </a:cxn>
              <a:cxn ang="1">
                <a:pos x="connsiteX1" y="connsiteY1"/>
              </a:cxn>
            </a:cxnLst>
            <a:rect l="l" t="t" r="r" b="b"/>
            <a:pathLst>
              <a:path w="83010" h="15743">
                <a:moveTo>
                  <a:pt x="6350" y="6350"/>
                </a:moveTo>
                <a:lnTo>
                  <a:pt x="7666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266519" y="3273091"/>
            <a:ext cx="15743" cy="153630"/>
          </a:xfrm>
          <a:custGeom>
            <a:avLst/>
            <a:gdLst>
              <a:gd name="connsiteX0" fmla="*/ 6350 w 15743"/>
              <a:gd name="connsiteY0" fmla="*/ 147280 h 153630"/>
              <a:gd name="connsiteX1" fmla="*/ 6350 w 15743"/>
              <a:gd name="connsiteY1" fmla="*/ 6350 h 153630"/>
            </a:gdLst>
            <a:ahLst/>
            <a:cxnLst>
              <a:cxn ang="0">
                <a:pos x="connsiteX0" y="connsiteY0"/>
              </a:cxn>
              <a:cxn ang="1">
                <a:pos x="connsiteX1" y="connsiteY1"/>
              </a:cxn>
            </a:cxnLst>
            <a:rect l="l" t="t" r="r" b="b"/>
            <a:pathLst>
              <a:path w="15743" h="153630">
                <a:moveTo>
                  <a:pt x="6350" y="147280"/>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1302985" y="3273091"/>
            <a:ext cx="15743" cy="153630"/>
          </a:xfrm>
          <a:custGeom>
            <a:avLst/>
            <a:gdLst>
              <a:gd name="connsiteX0" fmla="*/ 6350 w 15743"/>
              <a:gd name="connsiteY0" fmla="*/ 147280 h 153630"/>
              <a:gd name="connsiteX1" fmla="*/ 6350 w 15743"/>
              <a:gd name="connsiteY1" fmla="*/ 6350 h 153630"/>
            </a:gdLst>
            <a:ahLst/>
            <a:cxnLst>
              <a:cxn ang="0">
                <a:pos x="connsiteX0" y="connsiteY0"/>
              </a:cxn>
              <a:cxn ang="1">
                <a:pos x="connsiteX1" y="connsiteY1"/>
              </a:cxn>
            </a:cxnLst>
            <a:rect l="l" t="t" r="r" b="b"/>
            <a:pathLst>
              <a:path w="15743" h="153630">
                <a:moveTo>
                  <a:pt x="6350" y="147280"/>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1411257" y="2991295"/>
            <a:ext cx="15743" cy="435426"/>
          </a:xfrm>
          <a:custGeom>
            <a:avLst/>
            <a:gdLst>
              <a:gd name="connsiteX0" fmla="*/ 6350 w 15743"/>
              <a:gd name="connsiteY0" fmla="*/ 429076 h 435426"/>
              <a:gd name="connsiteX1" fmla="*/ 6350 w 15743"/>
              <a:gd name="connsiteY1" fmla="*/ 6350 h 435426"/>
            </a:gdLst>
            <a:ahLst/>
            <a:cxnLst>
              <a:cxn ang="0">
                <a:pos x="connsiteX0" y="connsiteY0"/>
              </a:cxn>
              <a:cxn ang="1">
                <a:pos x="connsiteX1" y="connsiteY1"/>
              </a:cxn>
            </a:cxnLst>
            <a:rect l="l" t="t" r="r" b="b"/>
            <a:pathLst>
              <a:path w="15743" h="435426">
                <a:moveTo>
                  <a:pt x="6350" y="429076"/>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2466150" y="2991295"/>
            <a:ext cx="15743" cy="364936"/>
          </a:xfrm>
          <a:custGeom>
            <a:avLst/>
            <a:gdLst>
              <a:gd name="connsiteX0" fmla="*/ 6350 w 15743"/>
              <a:gd name="connsiteY0" fmla="*/ 358586 h 364936"/>
              <a:gd name="connsiteX1" fmla="*/ 6350 w 15743"/>
              <a:gd name="connsiteY1" fmla="*/ 6350 h 364936"/>
            </a:gdLst>
            <a:ahLst/>
            <a:cxnLst>
              <a:cxn ang="0">
                <a:pos x="connsiteX0" y="connsiteY0"/>
              </a:cxn>
              <a:cxn ang="1">
                <a:pos x="connsiteX1" y="connsiteY1"/>
              </a:cxn>
            </a:cxnLst>
            <a:rect l="l" t="t" r="r" b="b"/>
            <a:pathLst>
              <a:path w="15743" h="364936">
                <a:moveTo>
                  <a:pt x="6350" y="358586"/>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1411257" y="3695818"/>
            <a:ext cx="153370" cy="15743"/>
          </a:xfrm>
          <a:custGeom>
            <a:avLst/>
            <a:gdLst>
              <a:gd name="connsiteX0" fmla="*/ 6350 w 153370"/>
              <a:gd name="connsiteY0" fmla="*/ 6350 h 15743"/>
              <a:gd name="connsiteX1" fmla="*/ 147020 w 153370"/>
              <a:gd name="connsiteY1" fmla="*/ 6350 h 15743"/>
            </a:gdLst>
            <a:ahLst/>
            <a:cxnLst>
              <a:cxn ang="0">
                <a:pos x="connsiteX0" y="connsiteY0"/>
              </a:cxn>
              <a:cxn ang="1">
                <a:pos x="connsiteX1" y="connsiteY1"/>
              </a:cxn>
            </a:cxnLst>
            <a:rect l="l" t="t" r="r" b="b"/>
            <a:pathLst>
              <a:path w="153370" h="15743">
                <a:moveTo>
                  <a:pt x="6350" y="6350"/>
                </a:moveTo>
                <a:lnTo>
                  <a:pt x="14702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1551928" y="3695818"/>
            <a:ext cx="293991" cy="15743"/>
          </a:xfrm>
          <a:custGeom>
            <a:avLst/>
            <a:gdLst>
              <a:gd name="connsiteX0" fmla="*/ 6350 w 293991"/>
              <a:gd name="connsiteY0" fmla="*/ 6350 h 15743"/>
              <a:gd name="connsiteX1" fmla="*/ 287641 w 293991"/>
              <a:gd name="connsiteY1" fmla="*/ 6350 h 15743"/>
            </a:gdLst>
            <a:ahLst/>
            <a:cxnLst>
              <a:cxn ang="0">
                <a:pos x="connsiteX0" y="connsiteY0"/>
              </a:cxn>
              <a:cxn ang="1">
                <a:pos x="connsiteX1" y="connsiteY1"/>
              </a:cxn>
            </a:cxnLst>
            <a:rect l="l" t="t" r="r" b="b"/>
            <a:pathLst>
              <a:path w="293991" h="15743">
                <a:moveTo>
                  <a:pt x="6350" y="6350"/>
                </a:moveTo>
                <a:lnTo>
                  <a:pt x="287641"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1266519" y="3287169"/>
            <a:ext cx="49166" cy="15743"/>
          </a:xfrm>
          <a:custGeom>
            <a:avLst/>
            <a:gdLst>
              <a:gd name="connsiteX0" fmla="*/ 6350 w 49166"/>
              <a:gd name="connsiteY0" fmla="*/ 6350 h 15743"/>
              <a:gd name="connsiteX1" fmla="*/ 42816 w 49166"/>
              <a:gd name="connsiteY1" fmla="*/ 6350 h 15743"/>
            </a:gdLst>
            <a:ahLst/>
            <a:cxnLst>
              <a:cxn ang="0">
                <a:pos x="connsiteX0" y="connsiteY0"/>
              </a:cxn>
              <a:cxn ang="1">
                <a:pos x="connsiteX1" y="connsiteY1"/>
              </a:cxn>
            </a:cxnLst>
            <a:rect l="l" t="t" r="r" b="b"/>
            <a:pathLst>
              <a:path w="49166" h="15743">
                <a:moveTo>
                  <a:pt x="6350" y="6350"/>
                </a:moveTo>
                <a:lnTo>
                  <a:pt x="42816"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1179192" y="3287169"/>
            <a:ext cx="79335" cy="15743"/>
          </a:xfrm>
          <a:custGeom>
            <a:avLst/>
            <a:gdLst>
              <a:gd name="connsiteX0" fmla="*/ 72985 w 79335"/>
              <a:gd name="connsiteY0" fmla="*/ 6350 h 15743"/>
              <a:gd name="connsiteX1" fmla="*/ 6350 w 79335"/>
              <a:gd name="connsiteY1" fmla="*/ 6350 h 15743"/>
            </a:gdLst>
            <a:ahLst/>
            <a:cxnLst>
              <a:cxn ang="0">
                <a:pos x="connsiteX0" y="connsiteY0"/>
              </a:cxn>
              <a:cxn ang="1">
                <a:pos x="connsiteX1" y="connsiteY1"/>
              </a:cxn>
            </a:cxnLst>
            <a:rect l="l" t="t" r="r" b="b"/>
            <a:pathLst>
              <a:path w="79335" h="15743">
                <a:moveTo>
                  <a:pt x="72985" y="6350"/>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1244632" y="3279262"/>
            <a:ext cx="27432" cy="27470"/>
          </a:xfrm>
          <a:custGeom>
            <a:avLst/>
            <a:gdLst>
              <a:gd name="connsiteX0" fmla="*/ 27432 w 27432"/>
              <a:gd name="connsiteY0" fmla="*/ 13735 h 27470"/>
              <a:gd name="connsiteX1" fmla="*/ 0 w 27432"/>
              <a:gd name="connsiteY1" fmla="*/ 27470 h 27470"/>
              <a:gd name="connsiteX2" fmla="*/ 0 w 27432"/>
              <a:gd name="connsiteY2" fmla="*/ 0 h 27470"/>
              <a:gd name="connsiteX3" fmla="*/ 27432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27432" y="13735"/>
                </a:moveTo>
                <a:lnTo>
                  <a:pt x="0" y="27470"/>
                </a:lnTo>
                <a:cubicBezTo>
                  <a:pt x="4333" y="18863"/>
                  <a:pt x="4333" y="8657"/>
                  <a:pt x="0" y="0"/>
                </a:cubicBezTo>
                <a:lnTo>
                  <a:pt x="27432"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1323882" y="3287233"/>
            <a:ext cx="56312" cy="15743"/>
          </a:xfrm>
          <a:custGeom>
            <a:avLst/>
            <a:gdLst>
              <a:gd name="connsiteX0" fmla="*/ 49962 w 56312"/>
              <a:gd name="connsiteY0" fmla="*/ 6350 h 15743"/>
              <a:gd name="connsiteX1" fmla="*/ 6350 w 56312"/>
              <a:gd name="connsiteY1" fmla="*/ 6350 h 15743"/>
            </a:gdLst>
            <a:ahLst/>
            <a:cxnLst>
              <a:cxn ang="0">
                <a:pos x="connsiteX0" y="connsiteY0"/>
              </a:cxn>
              <a:cxn ang="1">
                <a:pos x="connsiteX1" y="connsiteY1"/>
              </a:cxn>
            </a:cxnLst>
            <a:rect l="l" t="t" r="r" b="b"/>
            <a:pathLst>
              <a:path w="56312" h="15743">
                <a:moveTo>
                  <a:pt x="49962" y="6350"/>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1308585" y="3279262"/>
            <a:ext cx="27432" cy="27470"/>
          </a:xfrm>
          <a:custGeom>
            <a:avLst/>
            <a:gdLst>
              <a:gd name="connsiteX0" fmla="*/ 0 w 27432"/>
              <a:gd name="connsiteY0" fmla="*/ 13735 h 27470"/>
              <a:gd name="connsiteX1" fmla="*/ 27432 w 27432"/>
              <a:gd name="connsiteY1" fmla="*/ 0 h 27470"/>
              <a:gd name="connsiteX2" fmla="*/ 27432 w 27432"/>
              <a:gd name="connsiteY2" fmla="*/ 27470 h 27470"/>
              <a:gd name="connsiteX3" fmla="*/ 0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0" y="13735"/>
                </a:moveTo>
                <a:lnTo>
                  <a:pt x="27432" y="0"/>
                </a:lnTo>
                <a:cubicBezTo>
                  <a:pt x="23098" y="8657"/>
                  <a:pt x="23098" y="18863"/>
                  <a:pt x="27432" y="27470"/>
                </a:cubicBezTo>
                <a:lnTo>
                  <a:pt x="0"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1432344" y="3287233"/>
            <a:ext cx="110176" cy="15743"/>
          </a:xfrm>
          <a:custGeom>
            <a:avLst/>
            <a:gdLst>
              <a:gd name="connsiteX0" fmla="*/ 6350 w 110176"/>
              <a:gd name="connsiteY0" fmla="*/ 6350 h 15743"/>
              <a:gd name="connsiteX1" fmla="*/ 103826 w 110176"/>
              <a:gd name="connsiteY1" fmla="*/ 6350 h 15743"/>
            </a:gdLst>
            <a:ahLst/>
            <a:cxnLst>
              <a:cxn ang="0">
                <a:pos x="connsiteX0" y="connsiteY0"/>
              </a:cxn>
              <a:cxn ang="1">
                <a:pos x="connsiteX1" y="connsiteY1"/>
              </a:cxn>
            </a:cxnLst>
            <a:rect l="l" t="t" r="r" b="b"/>
            <a:pathLst>
              <a:path w="110176" h="15743">
                <a:moveTo>
                  <a:pt x="6350" y="6350"/>
                </a:moveTo>
                <a:lnTo>
                  <a:pt x="103826"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1417001" y="3279262"/>
            <a:ext cx="27432" cy="27470"/>
          </a:xfrm>
          <a:custGeom>
            <a:avLst/>
            <a:gdLst>
              <a:gd name="connsiteX0" fmla="*/ 0 w 27432"/>
              <a:gd name="connsiteY0" fmla="*/ 13735 h 27470"/>
              <a:gd name="connsiteX1" fmla="*/ 27432 w 27432"/>
              <a:gd name="connsiteY1" fmla="*/ 0 h 27470"/>
              <a:gd name="connsiteX2" fmla="*/ 27432 w 27432"/>
              <a:gd name="connsiteY2" fmla="*/ 27470 h 27470"/>
              <a:gd name="connsiteX3" fmla="*/ 0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0" y="13735"/>
                </a:moveTo>
                <a:lnTo>
                  <a:pt x="27432" y="0"/>
                </a:lnTo>
                <a:cubicBezTo>
                  <a:pt x="23098" y="8657"/>
                  <a:pt x="23098" y="18863"/>
                  <a:pt x="27432" y="27470"/>
                </a:cubicBezTo>
                <a:lnTo>
                  <a:pt x="0"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1530429" y="3279262"/>
            <a:ext cx="27432" cy="27470"/>
          </a:xfrm>
          <a:custGeom>
            <a:avLst/>
            <a:gdLst>
              <a:gd name="connsiteX0" fmla="*/ 27432 w 27432"/>
              <a:gd name="connsiteY0" fmla="*/ 13735 h 27470"/>
              <a:gd name="connsiteX1" fmla="*/ 0 w 27432"/>
              <a:gd name="connsiteY1" fmla="*/ 27470 h 27470"/>
              <a:gd name="connsiteX2" fmla="*/ 0 w 27432"/>
              <a:gd name="connsiteY2" fmla="*/ 0 h 27470"/>
              <a:gd name="connsiteX3" fmla="*/ 27432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27432" y="13735"/>
                </a:moveTo>
                <a:lnTo>
                  <a:pt x="0" y="27470"/>
                </a:lnTo>
                <a:cubicBezTo>
                  <a:pt x="4333" y="18863"/>
                  <a:pt x="4333" y="8657"/>
                  <a:pt x="0" y="0"/>
                </a:cubicBezTo>
                <a:lnTo>
                  <a:pt x="27432"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1432344" y="3047657"/>
            <a:ext cx="1025652" cy="15743"/>
          </a:xfrm>
          <a:custGeom>
            <a:avLst/>
            <a:gdLst>
              <a:gd name="connsiteX0" fmla="*/ 6350 w 1025652"/>
              <a:gd name="connsiteY0" fmla="*/ 6350 h 15743"/>
              <a:gd name="connsiteX1" fmla="*/ 1019302 w 1025652"/>
              <a:gd name="connsiteY1" fmla="*/ 6350 h 15743"/>
            </a:gdLst>
            <a:ahLst/>
            <a:cxnLst>
              <a:cxn ang="0">
                <a:pos x="connsiteX0" y="connsiteY0"/>
              </a:cxn>
              <a:cxn ang="1">
                <a:pos x="connsiteX1" y="connsiteY1"/>
              </a:cxn>
            </a:cxnLst>
            <a:rect l="l" t="t" r="r" b="b"/>
            <a:pathLst>
              <a:path w="1025652" h="15743">
                <a:moveTo>
                  <a:pt x="6350" y="6350"/>
                </a:moveTo>
                <a:lnTo>
                  <a:pt x="1019302"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1417001" y="3039431"/>
            <a:ext cx="27432" cy="27470"/>
          </a:xfrm>
          <a:custGeom>
            <a:avLst/>
            <a:gdLst>
              <a:gd name="connsiteX0" fmla="*/ 0 w 27432"/>
              <a:gd name="connsiteY0" fmla="*/ 13735 h 27470"/>
              <a:gd name="connsiteX1" fmla="*/ 27432 w 27432"/>
              <a:gd name="connsiteY1" fmla="*/ 0 h 27470"/>
              <a:gd name="connsiteX2" fmla="*/ 27432 w 27432"/>
              <a:gd name="connsiteY2" fmla="*/ 27470 h 27470"/>
              <a:gd name="connsiteX3" fmla="*/ 0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0" y="13735"/>
                </a:moveTo>
                <a:lnTo>
                  <a:pt x="27432" y="0"/>
                </a:lnTo>
                <a:cubicBezTo>
                  <a:pt x="23098" y="8606"/>
                  <a:pt x="23098" y="18812"/>
                  <a:pt x="27432" y="27470"/>
                </a:cubicBezTo>
                <a:lnTo>
                  <a:pt x="0"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445913" y="3039431"/>
            <a:ext cx="27419" cy="27470"/>
          </a:xfrm>
          <a:custGeom>
            <a:avLst/>
            <a:gdLst>
              <a:gd name="connsiteX0" fmla="*/ 27419 w 27419"/>
              <a:gd name="connsiteY0" fmla="*/ 13735 h 27470"/>
              <a:gd name="connsiteX1" fmla="*/ 0 w 27419"/>
              <a:gd name="connsiteY1" fmla="*/ 27470 h 27470"/>
              <a:gd name="connsiteX2" fmla="*/ 0 w 27419"/>
              <a:gd name="connsiteY2" fmla="*/ 0 h 27470"/>
              <a:gd name="connsiteX3" fmla="*/ 27419 w 27419"/>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19" h="27470">
                <a:moveTo>
                  <a:pt x="27419" y="13735"/>
                </a:moveTo>
                <a:lnTo>
                  <a:pt x="0" y="27470"/>
                </a:lnTo>
                <a:cubicBezTo>
                  <a:pt x="4320" y="18812"/>
                  <a:pt x="4320" y="8606"/>
                  <a:pt x="0" y="0"/>
                </a:cubicBezTo>
                <a:lnTo>
                  <a:pt x="27419"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1643616" y="4118885"/>
            <a:ext cx="60532" cy="15743"/>
          </a:xfrm>
          <a:custGeom>
            <a:avLst/>
            <a:gdLst>
              <a:gd name="connsiteX0" fmla="*/ 54182 w 60532"/>
              <a:gd name="connsiteY0" fmla="*/ 6350 h 15743"/>
              <a:gd name="connsiteX1" fmla="*/ 6350 w 60532"/>
              <a:gd name="connsiteY1" fmla="*/ 6350 h 15743"/>
            </a:gdLst>
            <a:ahLst/>
            <a:cxnLst>
              <a:cxn ang="0">
                <a:pos x="connsiteX0" y="connsiteY0"/>
              </a:cxn>
              <a:cxn ang="1">
                <a:pos x="connsiteX1" y="connsiteY1"/>
              </a:cxn>
            </a:cxnLst>
            <a:rect l="l" t="t" r="r" b="b"/>
            <a:pathLst>
              <a:path w="60532" h="15743">
                <a:moveTo>
                  <a:pt x="54182" y="6350"/>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1628269" y="4111799"/>
            <a:ext cx="27432" cy="27470"/>
          </a:xfrm>
          <a:custGeom>
            <a:avLst/>
            <a:gdLst>
              <a:gd name="connsiteX0" fmla="*/ 0 w 27432"/>
              <a:gd name="connsiteY0" fmla="*/ 13735 h 27470"/>
              <a:gd name="connsiteX1" fmla="*/ 27432 w 27432"/>
              <a:gd name="connsiteY1" fmla="*/ 0 h 27470"/>
              <a:gd name="connsiteX2" fmla="*/ 27432 w 27432"/>
              <a:gd name="connsiteY2" fmla="*/ 27470 h 27470"/>
              <a:gd name="connsiteX3" fmla="*/ 0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0" y="13735"/>
                </a:moveTo>
                <a:lnTo>
                  <a:pt x="27432" y="0"/>
                </a:lnTo>
                <a:cubicBezTo>
                  <a:pt x="23098" y="8657"/>
                  <a:pt x="23098" y="18812"/>
                  <a:pt x="27432" y="27470"/>
                </a:cubicBezTo>
                <a:lnTo>
                  <a:pt x="0"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1482030" y="4118885"/>
            <a:ext cx="43540" cy="15743"/>
          </a:xfrm>
          <a:custGeom>
            <a:avLst/>
            <a:gdLst>
              <a:gd name="connsiteX0" fmla="*/ 6350 w 43540"/>
              <a:gd name="connsiteY0" fmla="*/ 6350 h 15743"/>
              <a:gd name="connsiteX1" fmla="*/ 37190 w 43540"/>
              <a:gd name="connsiteY1" fmla="*/ 6350 h 15743"/>
            </a:gdLst>
            <a:ahLst/>
            <a:cxnLst>
              <a:cxn ang="0">
                <a:pos x="connsiteX0" y="connsiteY0"/>
              </a:cxn>
              <a:cxn ang="1">
                <a:pos x="connsiteX1" y="connsiteY1"/>
              </a:cxn>
            </a:cxnLst>
            <a:rect l="l" t="t" r="r" b="b"/>
            <a:pathLst>
              <a:path w="43540" h="15743">
                <a:moveTo>
                  <a:pt x="6350" y="6350"/>
                </a:moveTo>
                <a:lnTo>
                  <a:pt x="3719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Freeform 3"/>
          <p:cNvSpPr/>
          <p:nvPr/>
        </p:nvSpPr>
        <p:spPr>
          <a:xfrm>
            <a:off x="1516722" y="4111796"/>
            <a:ext cx="41141" cy="27470"/>
          </a:xfrm>
          <a:custGeom>
            <a:avLst/>
            <a:gdLst>
              <a:gd name="connsiteX0" fmla="*/ 0 w 41141"/>
              <a:gd name="connsiteY0" fmla="*/ 0 h 27470"/>
              <a:gd name="connsiteX1" fmla="*/ 41141 w 41141"/>
              <a:gd name="connsiteY1" fmla="*/ 13735 h 27470"/>
              <a:gd name="connsiteX2" fmla="*/ 0 w 41141"/>
              <a:gd name="connsiteY2" fmla="*/ 27470 h 27470"/>
              <a:gd name="connsiteX3" fmla="*/ 0 w 41141"/>
              <a:gd name="connsiteY3" fmla="*/ 0 h 27470"/>
            </a:gdLst>
            <a:ahLst/>
            <a:cxnLst>
              <a:cxn ang="0">
                <a:pos x="connsiteX0" y="connsiteY0"/>
              </a:cxn>
              <a:cxn ang="1">
                <a:pos x="connsiteX1" y="connsiteY1"/>
              </a:cxn>
              <a:cxn ang="2">
                <a:pos x="connsiteX2" y="connsiteY2"/>
              </a:cxn>
              <a:cxn ang="3">
                <a:pos x="connsiteX3" y="connsiteY3"/>
              </a:cxn>
            </a:cxnLst>
            <a:rect l="l" t="t" r="r" b="b"/>
            <a:pathLst>
              <a:path w="41141" h="27470">
                <a:moveTo>
                  <a:pt x="0" y="0"/>
                </a:moveTo>
                <a:lnTo>
                  <a:pt x="41141" y="13735"/>
                </a:lnTo>
                <a:lnTo>
                  <a:pt x="0" y="27470"/>
                </a:lnTo>
                <a:lnTo>
                  <a:pt x="0"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1643610" y="3907452"/>
            <a:ext cx="321448" cy="15743"/>
          </a:xfrm>
          <a:custGeom>
            <a:avLst/>
            <a:gdLst>
              <a:gd name="connsiteX0" fmla="*/ 6350 w 321448"/>
              <a:gd name="connsiteY0" fmla="*/ 6350 h 15743"/>
              <a:gd name="connsiteX1" fmla="*/ 315098 w 321448"/>
              <a:gd name="connsiteY1" fmla="*/ 6350 h 15743"/>
            </a:gdLst>
            <a:ahLst/>
            <a:cxnLst>
              <a:cxn ang="0">
                <a:pos x="connsiteX0" y="connsiteY0"/>
              </a:cxn>
              <a:cxn ang="1">
                <a:pos x="connsiteX1" y="connsiteY1"/>
              </a:cxn>
            </a:cxnLst>
            <a:rect l="l" t="t" r="r" b="b"/>
            <a:pathLst>
              <a:path w="321448" h="15743">
                <a:moveTo>
                  <a:pt x="6350" y="6350"/>
                </a:moveTo>
                <a:lnTo>
                  <a:pt x="31509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Freeform 3"/>
          <p:cNvSpPr/>
          <p:nvPr/>
        </p:nvSpPr>
        <p:spPr>
          <a:xfrm>
            <a:off x="1628269" y="3900139"/>
            <a:ext cx="27432" cy="27482"/>
          </a:xfrm>
          <a:custGeom>
            <a:avLst/>
            <a:gdLst>
              <a:gd name="connsiteX0" fmla="*/ 0 w 27432"/>
              <a:gd name="connsiteY0" fmla="*/ 13735 h 27482"/>
              <a:gd name="connsiteX1" fmla="*/ 27432 w 27432"/>
              <a:gd name="connsiteY1" fmla="*/ 0 h 27482"/>
              <a:gd name="connsiteX2" fmla="*/ 27432 w 27432"/>
              <a:gd name="connsiteY2" fmla="*/ 27482 h 27482"/>
              <a:gd name="connsiteX3" fmla="*/ 0 w 27432"/>
              <a:gd name="connsiteY3" fmla="*/ 13735 h 27482"/>
            </a:gdLst>
            <a:ahLst/>
            <a:cxnLst>
              <a:cxn ang="0">
                <a:pos x="connsiteX0" y="connsiteY0"/>
              </a:cxn>
              <a:cxn ang="1">
                <a:pos x="connsiteX1" y="connsiteY1"/>
              </a:cxn>
              <a:cxn ang="2">
                <a:pos x="connsiteX2" y="connsiteY2"/>
              </a:cxn>
              <a:cxn ang="3">
                <a:pos x="connsiteX3" y="connsiteY3"/>
              </a:cxn>
            </a:cxnLst>
            <a:rect l="l" t="t" r="r" b="b"/>
            <a:pathLst>
              <a:path w="27432" h="27482">
                <a:moveTo>
                  <a:pt x="0" y="13735"/>
                </a:moveTo>
                <a:lnTo>
                  <a:pt x="27432" y="0"/>
                </a:lnTo>
                <a:cubicBezTo>
                  <a:pt x="23098" y="8657"/>
                  <a:pt x="23098" y="18812"/>
                  <a:pt x="27432" y="27482"/>
                </a:cubicBezTo>
                <a:lnTo>
                  <a:pt x="0"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
          <p:cNvSpPr/>
          <p:nvPr/>
        </p:nvSpPr>
        <p:spPr>
          <a:xfrm>
            <a:off x="1952961" y="3900139"/>
            <a:ext cx="27432" cy="27482"/>
          </a:xfrm>
          <a:custGeom>
            <a:avLst/>
            <a:gdLst>
              <a:gd name="connsiteX0" fmla="*/ 27432 w 27432"/>
              <a:gd name="connsiteY0" fmla="*/ 13735 h 27482"/>
              <a:gd name="connsiteX1" fmla="*/ 0 w 27432"/>
              <a:gd name="connsiteY1" fmla="*/ 27482 h 27482"/>
              <a:gd name="connsiteX2" fmla="*/ 0 w 27432"/>
              <a:gd name="connsiteY2" fmla="*/ 0 h 27482"/>
              <a:gd name="connsiteX3" fmla="*/ 27432 w 27432"/>
              <a:gd name="connsiteY3" fmla="*/ 13735 h 27482"/>
            </a:gdLst>
            <a:ahLst/>
            <a:cxnLst>
              <a:cxn ang="0">
                <a:pos x="connsiteX0" y="connsiteY0"/>
              </a:cxn>
              <a:cxn ang="1">
                <a:pos x="connsiteX1" y="connsiteY1"/>
              </a:cxn>
              <a:cxn ang="2">
                <a:pos x="connsiteX2" y="connsiteY2"/>
              </a:cxn>
              <a:cxn ang="3">
                <a:pos x="connsiteX3" y="connsiteY3"/>
              </a:cxn>
            </a:cxnLst>
            <a:rect l="l" t="t" r="r" b="b"/>
            <a:pathLst>
              <a:path w="27432" h="27482">
                <a:moveTo>
                  <a:pt x="27432" y="13735"/>
                </a:moveTo>
                <a:lnTo>
                  <a:pt x="0" y="27482"/>
                </a:lnTo>
                <a:cubicBezTo>
                  <a:pt x="4333" y="18812"/>
                  <a:pt x="4333" y="8657"/>
                  <a:pt x="0" y="0"/>
                </a:cubicBezTo>
                <a:lnTo>
                  <a:pt x="27432"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
          <p:cNvSpPr/>
          <p:nvPr/>
        </p:nvSpPr>
        <p:spPr>
          <a:xfrm>
            <a:off x="2012682" y="3907452"/>
            <a:ext cx="217092" cy="15743"/>
          </a:xfrm>
          <a:custGeom>
            <a:avLst/>
            <a:gdLst>
              <a:gd name="connsiteX0" fmla="*/ 6350 w 217092"/>
              <a:gd name="connsiteY0" fmla="*/ 6350 h 15743"/>
              <a:gd name="connsiteX1" fmla="*/ 210742 w 217092"/>
              <a:gd name="connsiteY1" fmla="*/ 6350 h 15743"/>
            </a:gdLst>
            <a:ahLst/>
            <a:cxnLst>
              <a:cxn ang="0">
                <a:pos x="connsiteX0" y="connsiteY0"/>
              </a:cxn>
              <a:cxn ang="1">
                <a:pos x="connsiteX1" y="connsiteY1"/>
              </a:cxn>
            </a:cxnLst>
            <a:rect l="l" t="t" r="r" b="b"/>
            <a:pathLst>
              <a:path w="217092" h="15743">
                <a:moveTo>
                  <a:pt x="6350" y="6350"/>
                </a:moveTo>
                <a:lnTo>
                  <a:pt x="210742"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Freeform 3"/>
          <p:cNvSpPr/>
          <p:nvPr/>
        </p:nvSpPr>
        <p:spPr>
          <a:xfrm>
            <a:off x="1980393" y="3900134"/>
            <a:ext cx="41142" cy="27482"/>
          </a:xfrm>
          <a:custGeom>
            <a:avLst/>
            <a:gdLst>
              <a:gd name="connsiteX0" fmla="*/ 41142 w 41142"/>
              <a:gd name="connsiteY0" fmla="*/ 27482 h 27482"/>
              <a:gd name="connsiteX1" fmla="*/ 0 w 41142"/>
              <a:gd name="connsiteY1" fmla="*/ 13735 h 27482"/>
              <a:gd name="connsiteX2" fmla="*/ 41142 w 41142"/>
              <a:gd name="connsiteY2" fmla="*/ 0 h 27482"/>
              <a:gd name="connsiteX3" fmla="*/ 41142 w 41142"/>
              <a:gd name="connsiteY3" fmla="*/ 27482 h 27482"/>
            </a:gdLst>
            <a:ahLst/>
            <a:cxnLst>
              <a:cxn ang="0">
                <a:pos x="connsiteX0" y="connsiteY0"/>
              </a:cxn>
              <a:cxn ang="1">
                <a:pos x="connsiteX1" y="connsiteY1"/>
              </a:cxn>
              <a:cxn ang="2">
                <a:pos x="connsiteX2" y="connsiteY2"/>
              </a:cxn>
              <a:cxn ang="3">
                <a:pos x="connsiteX3" y="connsiteY3"/>
              </a:cxn>
            </a:cxnLst>
            <a:rect l="l" t="t" r="r" b="b"/>
            <a:pathLst>
              <a:path w="41142" h="27482">
                <a:moveTo>
                  <a:pt x="41142" y="27482"/>
                </a:moveTo>
                <a:lnTo>
                  <a:pt x="0" y="13735"/>
                </a:lnTo>
                <a:lnTo>
                  <a:pt x="41142" y="0"/>
                </a:lnTo>
                <a:lnTo>
                  <a:pt x="41142" y="2748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3"/>
          <p:cNvSpPr/>
          <p:nvPr/>
        </p:nvSpPr>
        <p:spPr>
          <a:xfrm>
            <a:off x="2220927" y="3900137"/>
            <a:ext cx="41142" cy="27482"/>
          </a:xfrm>
          <a:custGeom>
            <a:avLst/>
            <a:gdLst>
              <a:gd name="connsiteX0" fmla="*/ 0 w 41142"/>
              <a:gd name="connsiteY0" fmla="*/ 0 h 27482"/>
              <a:gd name="connsiteX1" fmla="*/ 41142 w 41142"/>
              <a:gd name="connsiteY1" fmla="*/ 13735 h 27482"/>
              <a:gd name="connsiteX2" fmla="*/ 0 w 41142"/>
              <a:gd name="connsiteY2" fmla="*/ 27482 h 27482"/>
              <a:gd name="connsiteX3" fmla="*/ 0 w 41142"/>
              <a:gd name="connsiteY3" fmla="*/ 0 h 27482"/>
            </a:gdLst>
            <a:ahLst/>
            <a:cxnLst>
              <a:cxn ang="0">
                <a:pos x="connsiteX0" y="connsiteY0"/>
              </a:cxn>
              <a:cxn ang="1">
                <a:pos x="connsiteX1" y="connsiteY1"/>
              </a:cxn>
              <a:cxn ang="2">
                <a:pos x="connsiteX2" y="connsiteY2"/>
              </a:cxn>
              <a:cxn ang="3">
                <a:pos x="connsiteX3" y="connsiteY3"/>
              </a:cxn>
            </a:cxnLst>
            <a:rect l="l" t="t" r="r" b="b"/>
            <a:pathLst>
              <a:path w="41142" h="27482">
                <a:moveTo>
                  <a:pt x="0" y="0"/>
                </a:moveTo>
                <a:lnTo>
                  <a:pt x="41142" y="13735"/>
                </a:lnTo>
                <a:lnTo>
                  <a:pt x="0" y="27482"/>
                </a:lnTo>
                <a:lnTo>
                  <a:pt x="0"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3"/>
          <p:cNvSpPr/>
          <p:nvPr/>
        </p:nvSpPr>
        <p:spPr>
          <a:xfrm>
            <a:off x="2466787" y="4190644"/>
            <a:ext cx="15743" cy="60620"/>
          </a:xfrm>
          <a:custGeom>
            <a:avLst/>
            <a:gdLst>
              <a:gd name="connsiteX0" fmla="*/ 6350 w 15743"/>
              <a:gd name="connsiteY0" fmla="*/ 6350 h 60620"/>
              <a:gd name="connsiteX1" fmla="*/ 6350 w 15743"/>
              <a:gd name="connsiteY1" fmla="*/ 54270 h 60620"/>
            </a:gdLst>
            <a:ahLst/>
            <a:cxnLst>
              <a:cxn ang="0">
                <a:pos x="connsiteX0" y="connsiteY0"/>
              </a:cxn>
              <a:cxn ang="1">
                <a:pos x="connsiteX1" y="connsiteY1"/>
              </a:cxn>
            </a:cxnLst>
            <a:rect l="l" t="t" r="r" b="b"/>
            <a:pathLst>
              <a:path w="15743" h="60620">
                <a:moveTo>
                  <a:pt x="6350" y="6350"/>
                </a:moveTo>
                <a:lnTo>
                  <a:pt x="6350" y="5427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Freeform 3"/>
          <p:cNvSpPr/>
          <p:nvPr/>
        </p:nvSpPr>
        <p:spPr>
          <a:xfrm>
            <a:off x="2459622" y="4239182"/>
            <a:ext cx="27419" cy="27470"/>
          </a:xfrm>
          <a:custGeom>
            <a:avLst/>
            <a:gdLst>
              <a:gd name="connsiteX0" fmla="*/ 13709 w 27419"/>
              <a:gd name="connsiteY0" fmla="*/ 27470 h 27470"/>
              <a:gd name="connsiteX1" fmla="*/ 0 w 27419"/>
              <a:gd name="connsiteY1" fmla="*/ 0 h 27470"/>
              <a:gd name="connsiteX2" fmla="*/ 27419 w 27419"/>
              <a:gd name="connsiteY2" fmla="*/ 0 h 27470"/>
              <a:gd name="connsiteX3" fmla="*/ 13709 w 27419"/>
              <a:gd name="connsiteY3" fmla="*/ 27470 h 27470"/>
            </a:gdLst>
            <a:ahLst/>
            <a:cxnLst>
              <a:cxn ang="0">
                <a:pos x="connsiteX0" y="connsiteY0"/>
              </a:cxn>
              <a:cxn ang="1">
                <a:pos x="connsiteX1" y="connsiteY1"/>
              </a:cxn>
              <a:cxn ang="2">
                <a:pos x="connsiteX2" y="connsiteY2"/>
              </a:cxn>
              <a:cxn ang="3">
                <a:pos x="connsiteX3" y="connsiteY3"/>
              </a:cxn>
            </a:cxnLst>
            <a:rect l="l" t="t" r="r" b="b"/>
            <a:pathLst>
              <a:path w="27419" h="27470">
                <a:moveTo>
                  <a:pt x="13709" y="27470"/>
                </a:moveTo>
                <a:lnTo>
                  <a:pt x="0" y="0"/>
                </a:lnTo>
                <a:cubicBezTo>
                  <a:pt x="8641" y="4278"/>
                  <a:pt x="18778" y="4278"/>
                  <a:pt x="27419" y="0"/>
                </a:cubicBezTo>
                <a:lnTo>
                  <a:pt x="13709" y="2747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3"/>
          <p:cNvSpPr/>
          <p:nvPr/>
        </p:nvSpPr>
        <p:spPr>
          <a:xfrm>
            <a:off x="2466787" y="4369549"/>
            <a:ext cx="15743" cy="43597"/>
          </a:xfrm>
          <a:custGeom>
            <a:avLst/>
            <a:gdLst>
              <a:gd name="connsiteX0" fmla="*/ 6350 w 15743"/>
              <a:gd name="connsiteY0" fmla="*/ 37247 h 43597"/>
              <a:gd name="connsiteX1" fmla="*/ 6350 w 15743"/>
              <a:gd name="connsiteY1" fmla="*/ 6350 h 43597"/>
            </a:gdLst>
            <a:ahLst/>
            <a:cxnLst>
              <a:cxn ang="0">
                <a:pos x="connsiteX0" y="connsiteY0"/>
              </a:cxn>
              <a:cxn ang="1">
                <a:pos x="connsiteX1" y="connsiteY1"/>
              </a:cxn>
            </a:cxnLst>
            <a:rect l="l" t="t" r="r" b="b"/>
            <a:pathLst>
              <a:path w="15743" h="43597">
                <a:moveTo>
                  <a:pt x="6350" y="37247"/>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Freeform 3"/>
          <p:cNvSpPr/>
          <p:nvPr/>
        </p:nvSpPr>
        <p:spPr>
          <a:xfrm>
            <a:off x="2459620" y="4337187"/>
            <a:ext cx="27419" cy="41217"/>
          </a:xfrm>
          <a:custGeom>
            <a:avLst/>
            <a:gdLst>
              <a:gd name="connsiteX0" fmla="*/ 0 w 27419"/>
              <a:gd name="connsiteY0" fmla="*/ 41217 h 41217"/>
              <a:gd name="connsiteX1" fmla="*/ 13709 w 27419"/>
              <a:gd name="connsiteY1" fmla="*/ 0 h 41217"/>
              <a:gd name="connsiteX2" fmla="*/ 27419 w 27419"/>
              <a:gd name="connsiteY2" fmla="*/ 41217 h 41217"/>
              <a:gd name="connsiteX3" fmla="*/ 0 w 27419"/>
              <a:gd name="connsiteY3" fmla="*/ 41217 h 41217"/>
            </a:gdLst>
            <a:ahLst/>
            <a:cxnLst>
              <a:cxn ang="0">
                <a:pos x="connsiteX0" y="connsiteY0"/>
              </a:cxn>
              <a:cxn ang="1">
                <a:pos x="connsiteX1" y="connsiteY1"/>
              </a:cxn>
              <a:cxn ang="2">
                <a:pos x="connsiteX2" y="connsiteY2"/>
              </a:cxn>
              <a:cxn ang="3">
                <a:pos x="connsiteX3" y="connsiteY3"/>
              </a:cxn>
            </a:cxnLst>
            <a:rect l="l" t="t" r="r" b="b"/>
            <a:pathLst>
              <a:path w="27419" h="41217">
                <a:moveTo>
                  <a:pt x="0" y="41217"/>
                </a:moveTo>
                <a:lnTo>
                  <a:pt x="13709" y="0"/>
                </a:lnTo>
                <a:lnTo>
                  <a:pt x="27419" y="41217"/>
                </a:lnTo>
                <a:lnTo>
                  <a:pt x="0" y="4121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3"/>
          <p:cNvSpPr/>
          <p:nvPr/>
        </p:nvSpPr>
        <p:spPr>
          <a:xfrm>
            <a:off x="1550586" y="3202956"/>
            <a:ext cx="15743" cy="153211"/>
          </a:xfrm>
          <a:custGeom>
            <a:avLst/>
            <a:gdLst>
              <a:gd name="connsiteX0" fmla="*/ 6350 w 15743"/>
              <a:gd name="connsiteY0" fmla="*/ 146861 h 153211"/>
              <a:gd name="connsiteX1" fmla="*/ 6350 w 15743"/>
              <a:gd name="connsiteY1" fmla="*/ 6350 h 153211"/>
            </a:gdLst>
            <a:ahLst/>
            <a:cxnLst>
              <a:cxn ang="0">
                <a:pos x="connsiteX0" y="connsiteY0"/>
              </a:cxn>
              <a:cxn ang="1">
                <a:pos x="connsiteX1" y="connsiteY1"/>
              </a:cxn>
            </a:cxnLst>
            <a:rect l="l" t="t" r="r" b="b"/>
            <a:pathLst>
              <a:path w="15743" h="153211">
                <a:moveTo>
                  <a:pt x="6350" y="146861"/>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Freeform 3"/>
          <p:cNvSpPr/>
          <p:nvPr/>
        </p:nvSpPr>
        <p:spPr>
          <a:xfrm>
            <a:off x="1524269" y="3441491"/>
            <a:ext cx="15743" cy="245345"/>
          </a:xfrm>
          <a:custGeom>
            <a:avLst/>
            <a:gdLst>
              <a:gd name="connsiteX0" fmla="*/ 6350 w 15743"/>
              <a:gd name="connsiteY0" fmla="*/ 6350 h 245345"/>
              <a:gd name="connsiteX1" fmla="*/ 6350 w 15743"/>
              <a:gd name="connsiteY1" fmla="*/ 238995 h 245345"/>
            </a:gdLst>
            <a:ahLst/>
            <a:cxnLst>
              <a:cxn ang="0">
                <a:pos x="connsiteX0" y="connsiteY0"/>
              </a:cxn>
              <a:cxn ang="1">
                <a:pos x="connsiteX1" y="connsiteY1"/>
              </a:cxn>
            </a:cxnLst>
            <a:rect l="l" t="t" r="r" b="b"/>
            <a:pathLst>
              <a:path w="15743" h="245345">
                <a:moveTo>
                  <a:pt x="6350" y="6350"/>
                </a:moveTo>
                <a:lnTo>
                  <a:pt x="6350" y="238995"/>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Freeform 3"/>
          <p:cNvSpPr/>
          <p:nvPr/>
        </p:nvSpPr>
        <p:spPr>
          <a:xfrm>
            <a:off x="1515979" y="3427047"/>
            <a:ext cx="27419" cy="27482"/>
          </a:xfrm>
          <a:custGeom>
            <a:avLst/>
            <a:gdLst>
              <a:gd name="connsiteX0" fmla="*/ 13709 w 27419"/>
              <a:gd name="connsiteY0" fmla="*/ 0 h 27482"/>
              <a:gd name="connsiteX1" fmla="*/ 27419 w 27419"/>
              <a:gd name="connsiteY1" fmla="*/ 27482 h 27482"/>
              <a:gd name="connsiteX2" fmla="*/ 0 w 27419"/>
              <a:gd name="connsiteY2" fmla="*/ 27482 h 27482"/>
              <a:gd name="connsiteX3" fmla="*/ 13709 w 27419"/>
              <a:gd name="connsiteY3" fmla="*/ 0 h 27482"/>
            </a:gdLst>
            <a:ahLst/>
            <a:cxnLst>
              <a:cxn ang="0">
                <a:pos x="connsiteX0" y="connsiteY0"/>
              </a:cxn>
              <a:cxn ang="1">
                <a:pos x="connsiteX1" y="connsiteY1"/>
              </a:cxn>
              <a:cxn ang="2">
                <a:pos x="connsiteX2" y="connsiteY2"/>
              </a:cxn>
              <a:cxn ang="3">
                <a:pos x="connsiteX3" y="connsiteY3"/>
              </a:cxn>
            </a:cxnLst>
            <a:rect l="l" t="t" r="r" b="b"/>
            <a:pathLst>
              <a:path w="27419" h="27482">
                <a:moveTo>
                  <a:pt x="13709" y="0"/>
                </a:moveTo>
                <a:lnTo>
                  <a:pt x="27419" y="27482"/>
                </a:lnTo>
                <a:cubicBezTo>
                  <a:pt x="18778" y="23154"/>
                  <a:pt x="8641" y="23154"/>
                  <a:pt x="0" y="27482"/>
                </a:cubicBezTo>
                <a:lnTo>
                  <a:pt x="13709"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3"/>
          <p:cNvSpPr/>
          <p:nvPr/>
        </p:nvSpPr>
        <p:spPr>
          <a:xfrm>
            <a:off x="1515979" y="3674739"/>
            <a:ext cx="27419" cy="27482"/>
          </a:xfrm>
          <a:custGeom>
            <a:avLst/>
            <a:gdLst>
              <a:gd name="connsiteX0" fmla="*/ 13709 w 27419"/>
              <a:gd name="connsiteY0" fmla="*/ 27482 h 27482"/>
              <a:gd name="connsiteX1" fmla="*/ 0 w 27419"/>
              <a:gd name="connsiteY1" fmla="*/ 0 h 27482"/>
              <a:gd name="connsiteX2" fmla="*/ 27419 w 27419"/>
              <a:gd name="connsiteY2" fmla="*/ 0 h 27482"/>
              <a:gd name="connsiteX3" fmla="*/ 13709 w 27419"/>
              <a:gd name="connsiteY3" fmla="*/ 27482 h 27482"/>
            </a:gdLst>
            <a:ahLst/>
            <a:cxnLst>
              <a:cxn ang="0">
                <a:pos x="connsiteX0" y="connsiteY0"/>
              </a:cxn>
              <a:cxn ang="1">
                <a:pos x="connsiteX1" y="connsiteY1"/>
              </a:cxn>
              <a:cxn ang="2">
                <a:pos x="connsiteX2" y="connsiteY2"/>
              </a:cxn>
              <a:cxn ang="3">
                <a:pos x="connsiteX3" y="connsiteY3"/>
              </a:cxn>
            </a:cxnLst>
            <a:rect l="l" t="t" r="r" b="b"/>
            <a:pathLst>
              <a:path w="27419" h="27482">
                <a:moveTo>
                  <a:pt x="13709" y="27482"/>
                </a:moveTo>
                <a:lnTo>
                  <a:pt x="0" y="0"/>
                </a:lnTo>
                <a:cubicBezTo>
                  <a:pt x="8641" y="4341"/>
                  <a:pt x="18778" y="4341"/>
                  <a:pt x="27419" y="0"/>
                </a:cubicBezTo>
                <a:lnTo>
                  <a:pt x="13709" y="2748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3"/>
          <p:cNvSpPr/>
          <p:nvPr/>
        </p:nvSpPr>
        <p:spPr>
          <a:xfrm>
            <a:off x="1763140" y="3370504"/>
            <a:ext cx="15743" cy="316330"/>
          </a:xfrm>
          <a:custGeom>
            <a:avLst/>
            <a:gdLst>
              <a:gd name="connsiteX0" fmla="*/ 6350 w 15743"/>
              <a:gd name="connsiteY0" fmla="*/ 6350 h 316330"/>
              <a:gd name="connsiteX1" fmla="*/ 6350 w 15743"/>
              <a:gd name="connsiteY1" fmla="*/ 309980 h 316330"/>
            </a:gdLst>
            <a:ahLst/>
            <a:cxnLst>
              <a:cxn ang="0">
                <a:pos x="connsiteX0" y="connsiteY0"/>
              </a:cxn>
              <a:cxn ang="1">
                <a:pos x="connsiteX1" y="connsiteY1"/>
              </a:cxn>
            </a:cxnLst>
            <a:rect l="l" t="t" r="r" b="b"/>
            <a:pathLst>
              <a:path w="15743" h="316330">
                <a:moveTo>
                  <a:pt x="6350" y="6350"/>
                </a:moveTo>
                <a:lnTo>
                  <a:pt x="6350" y="30998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Freeform 3"/>
          <p:cNvSpPr/>
          <p:nvPr/>
        </p:nvSpPr>
        <p:spPr>
          <a:xfrm>
            <a:off x="1755418" y="3355120"/>
            <a:ext cx="27419" cy="27482"/>
          </a:xfrm>
          <a:custGeom>
            <a:avLst/>
            <a:gdLst>
              <a:gd name="connsiteX0" fmla="*/ 13709 w 27419"/>
              <a:gd name="connsiteY0" fmla="*/ 0 h 27482"/>
              <a:gd name="connsiteX1" fmla="*/ 27419 w 27419"/>
              <a:gd name="connsiteY1" fmla="*/ 27482 h 27482"/>
              <a:gd name="connsiteX2" fmla="*/ 0 w 27419"/>
              <a:gd name="connsiteY2" fmla="*/ 27482 h 27482"/>
              <a:gd name="connsiteX3" fmla="*/ 13709 w 27419"/>
              <a:gd name="connsiteY3" fmla="*/ 0 h 27482"/>
            </a:gdLst>
            <a:ahLst/>
            <a:cxnLst>
              <a:cxn ang="0">
                <a:pos x="connsiteX0" y="connsiteY0"/>
              </a:cxn>
              <a:cxn ang="1">
                <a:pos x="connsiteX1" y="connsiteY1"/>
              </a:cxn>
              <a:cxn ang="2">
                <a:pos x="connsiteX2" y="connsiteY2"/>
              </a:cxn>
              <a:cxn ang="3">
                <a:pos x="connsiteX3" y="connsiteY3"/>
              </a:cxn>
            </a:cxnLst>
            <a:rect l="l" t="t" r="r" b="b"/>
            <a:pathLst>
              <a:path w="27419" h="27482">
                <a:moveTo>
                  <a:pt x="13709" y="0"/>
                </a:moveTo>
                <a:lnTo>
                  <a:pt x="27419" y="27482"/>
                </a:lnTo>
                <a:cubicBezTo>
                  <a:pt x="18778" y="23141"/>
                  <a:pt x="8641" y="23141"/>
                  <a:pt x="0" y="27482"/>
                </a:cubicBezTo>
                <a:lnTo>
                  <a:pt x="13709"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3"/>
          <p:cNvSpPr/>
          <p:nvPr/>
        </p:nvSpPr>
        <p:spPr>
          <a:xfrm>
            <a:off x="1755418" y="3674739"/>
            <a:ext cx="27419" cy="27482"/>
          </a:xfrm>
          <a:custGeom>
            <a:avLst/>
            <a:gdLst>
              <a:gd name="connsiteX0" fmla="*/ 13709 w 27419"/>
              <a:gd name="connsiteY0" fmla="*/ 27482 h 27482"/>
              <a:gd name="connsiteX1" fmla="*/ 0 w 27419"/>
              <a:gd name="connsiteY1" fmla="*/ 0 h 27482"/>
              <a:gd name="connsiteX2" fmla="*/ 27419 w 27419"/>
              <a:gd name="connsiteY2" fmla="*/ 0 h 27482"/>
              <a:gd name="connsiteX3" fmla="*/ 13709 w 27419"/>
              <a:gd name="connsiteY3" fmla="*/ 27482 h 27482"/>
            </a:gdLst>
            <a:ahLst/>
            <a:cxnLst>
              <a:cxn ang="0">
                <a:pos x="connsiteX0" y="connsiteY0"/>
              </a:cxn>
              <a:cxn ang="1">
                <a:pos x="connsiteX1" y="connsiteY1"/>
              </a:cxn>
              <a:cxn ang="2">
                <a:pos x="connsiteX2" y="connsiteY2"/>
              </a:cxn>
              <a:cxn ang="3">
                <a:pos x="connsiteX3" y="connsiteY3"/>
              </a:cxn>
            </a:cxnLst>
            <a:rect l="l" t="t" r="r" b="b"/>
            <a:pathLst>
              <a:path w="27419" h="27482">
                <a:moveTo>
                  <a:pt x="13709" y="27482"/>
                </a:moveTo>
                <a:lnTo>
                  <a:pt x="0" y="0"/>
                </a:lnTo>
                <a:cubicBezTo>
                  <a:pt x="8641" y="4341"/>
                  <a:pt x="18778" y="4341"/>
                  <a:pt x="27419" y="0"/>
                </a:cubicBezTo>
                <a:lnTo>
                  <a:pt x="13709" y="2748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
          <p:cNvSpPr/>
          <p:nvPr/>
        </p:nvSpPr>
        <p:spPr>
          <a:xfrm>
            <a:off x="1277149" y="3215451"/>
            <a:ext cx="25911" cy="40913"/>
          </a:xfrm>
          <a:custGeom>
            <a:avLst/>
            <a:gdLst>
              <a:gd name="connsiteX0" fmla="*/ 21591 w 25911"/>
              <a:gd name="connsiteY0" fmla="*/ 37752 h 40913"/>
              <a:gd name="connsiteX1" fmla="*/ 25911 w 25911"/>
              <a:gd name="connsiteY1" fmla="*/ 29691 h 40913"/>
              <a:gd name="connsiteX2" fmla="*/ 24492 w 25911"/>
              <a:gd name="connsiteY2" fmla="*/ 28993 h 40913"/>
              <a:gd name="connsiteX3" fmla="*/ 20830 w 25911"/>
              <a:gd name="connsiteY3" fmla="*/ 36292 h 40913"/>
              <a:gd name="connsiteX4" fmla="*/ 14356 w 25911"/>
              <a:gd name="connsiteY4" fmla="*/ 39034 h 40913"/>
              <a:gd name="connsiteX5" fmla="*/ 6563 w 25911"/>
              <a:gd name="connsiteY5" fmla="*/ 34070 h 40913"/>
              <a:gd name="connsiteX6" fmla="*/ 4206 w 25911"/>
              <a:gd name="connsiteY6" fmla="*/ 20335 h 40913"/>
              <a:gd name="connsiteX7" fmla="*/ 6918 w 25911"/>
              <a:gd name="connsiteY7" fmla="*/ 6842 h 40913"/>
              <a:gd name="connsiteX8" fmla="*/ 14584 w 25911"/>
              <a:gd name="connsiteY8" fmla="*/ 1396 h 40913"/>
              <a:gd name="connsiteX9" fmla="*/ 20716 w 25911"/>
              <a:gd name="connsiteY9" fmla="*/ 3795 h 40913"/>
              <a:gd name="connsiteX10" fmla="*/ 24492 w 25911"/>
              <a:gd name="connsiteY10" fmla="*/ 10751 h 40913"/>
              <a:gd name="connsiteX11" fmla="*/ 25911 w 25911"/>
              <a:gd name="connsiteY11" fmla="*/ 10282 h 40913"/>
              <a:gd name="connsiteX12" fmla="*/ 23694 w 25911"/>
              <a:gd name="connsiteY12" fmla="*/ 0 h 40913"/>
              <a:gd name="connsiteX13" fmla="*/ 22642 w 25911"/>
              <a:gd name="connsiteY13" fmla="*/ 926 h 40913"/>
              <a:gd name="connsiteX14" fmla="*/ 21134 w 25911"/>
              <a:gd name="connsiteY14" fmla="*/ 1155 h 40913"/>
              <a:gd name="connsiteX15" fmla="*/ 18347 w 25911"/>
              <a:gd name="connsiteY15" fmla="*/ 583 h 40913"/>
              <a:gd name="connsiteX16" fmla="*/ 15103 w 25911"/>
              <a:gd name="connsiteY16" fmla="*/ 0 h 40913"/>
              <a:gd name="connsiteX17" fmla="*/ 4067 w 25911"/>
              <a:gd name="connsiteY17" fmla="*/ 5839 h 40913"/>
              <a:gd name="connsiteX18" fmla="*/ 0 w 25911"/>
              <a:gd name="connsiteY18" fmla="*/ 20564 h 40913"/>
              <a:gd name="connsiteX19" fmla="*/ 3851 w 25911"/>
              <a:gd name="connsiteY19" fmla="*/ 36000 h 40913"/>
              <a:gd name="connsiteX20" fmla="*/ 14241 w 25911"/>
              <a:gd name="connsiteY20" fmla="*/ 40913 h 40913"/>
              <a:gd name="connsiteX21" fmla="*/ 21591 w 25911"/>
              <a:gd name="connsiteY21" fmla="*/ 37752 h 409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25911" h="40913">
                <a:moveTo>
                  <a:pt x="21591" y="37752"/>
                </a:moveTo>
                <a:cubicBezTo>
                  <a:pt x="23694" y="35645"/>
                  <a:pt x="25126" y="32953"/>
                  <a:pt x="25911" y="29691"/>
                </a:cubicBezTo>
                <a:lnTo>
                  <a:pt x="24492" y="28993"/>
                </a:lnTo>
                <a:cubicBezTo>
                  <a:pt x="23859" y="32014"/>
                  <a:pt x="22642" y="34451"/>
                  <a:pt x="20830" y="36292"/>
                </a:cubicBezTo>
                <a:cubicBezTo>
                  <a:pt x="19031" y="38120"/>
                  <a:pt x="16864" y="39034"/>
                  <a:pt x="14356" y="39034"/>
                </a:cubicBezTo>
                <a:cubicBezTo>
                  <a:pt x="10732" y="39034"/>
                  <a:pt x="8134" y="37384"/>
                  <a:pt x="6563" y="34070"/>
                </a:cubicBezTo>
                <a:cubicBezTo>
                  <a:pt x="4992" y="30757"/>
                  <a:pt x="4206" y="26175"/>
                  <a:pt x="4206" y="20335"/>
                </a:cubicBezTo>
                <a:cubicBezTo>
                  <a:pt x="4206" y="14966"/>
                  <a:pt x="5106" y="10472"/>
                  <a:pt x="6918" y="6842"/>
                </a:cubicBezTo>
                <a:cubicBezTo>
                  <a:pt x="8730" y="3211"/>
                  <a:pt x="11277" y="1396"/>
                  <a:pt x="14584" y="1396"/>
                </a:cubicBezTo>
                <a:cubicBezTo>
                  <a:pt x="17105" y="1396"/>
                  <a:pt x="19145" y="2196"/>
                  <a:pt x="20716" y="3795"/>
                </a:cubicBezTo>
                <a:cubicBezTo>
                  <a:pt x="22287" y="5395"/>
                  <a:pt x="23554" y="7705"/>
                  <a:pt x="24492" y="10751"/>
                </a:cubicBezTo>
                <a:lnTo>
                  <a:pt x="25911" y="10282"/>
                </a:lnTo>
                <a:lnTo>
                  <a:pt x="23694" y="0"/>
                </a:lnTo>
                <a:cubicBezTo>
                  <a:pt x="23377" y="456"/>
                  <a:pt x="23035" y="774"/>
                  <a:pt x="22642" y="926"/>
                </a:cubicBezTo>
                <a:cubicBezTo>
                  <a:pt x="22249" y="1091"/>
                  <a:pt x="21755" y="1155"/>
                  <a:pt x="21134" y="1155"/>
                </a:cubicBezTo>
                <a:cubicBezTo>
                  <a:pt x="20361" y="1155"/>
                  <a:pt x="19436" y="977"/>
                  <a:pt x="18347" y="583"/>
                </a:cubicBezTo>
                <a:cubicBezTo>
                  <a:pt x="17257" y="190"/>
                  <a:pt x="16180" y="0"/>
                  <a:pt x="15103" y="0"/>
                </a:cubicBezTo>
                <a:cubicBezTo>
                  <a:pt x="10453" y="0"/>
                  <a:pt x="6778" y="1942"/>
                  <a:pt x="4067" y="5839"/>
                </a:cubicBezTo>
                <a:cubicBezTo>
                  <a:pt x="1355" y="9736"/>
                  <a:pt x="0" y="14649"/>
                  <a:pt x="0" y="20564"/>
                </a:cubicBezTo>
                <a:cubicBezTo>
                  <a:pt x="0" y="27584"/>
                  <a:pt x="1292" y="32725"/>
                  <a:pt x="3851" y="36000"/>
                </a:cubicBezTo>
                <a:cubicBezTo>
                  <a:pt x="6424" y="39275"/>
                  <a:pt x="9883" y="40913"/>
                  <a:pt x="14241" y="40913"/>
                </a:cubicBezTo>
                <a:cubicBezTo>
                  <a:pt x="17042" y="40913"/>
                  <a:pt x="19487" y="39859"/>
                  <a:pt x="21591" y="37752"/>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
          <p:cNvSpPr/>
          <p:nvPr/>
        </p:nvSpPr>
        <p:spPr>
          <a:xfrm>
            <a:off x="1277136" y="3215426"/>
            <a:ext cx="25936" cy="40951"/>
          </a:xfrm>
          <a:custGeom>
            <a:avLst/>
            <a:gdLst>
              <a:gd name="connsiteX0" fmla="*/ 21603 w 25936"/>
              <a:gd name="connsiteY0" fmla="*/ 37777 h 40951"/>
              <a:gd name="connsiteX1" fmla="*/ 21590 w 25936"/>
              <a:gd name="connsiteY1" fmla="*/ 37764 h 40951"/>
              <a:gd name="connsiteX2" fmla="*/ 25911 w 25936"/>
              <a:gd name="connsiteY2" fmla="*/ 29704 h 40951"/>
              <a:gd name="connsiteX3" fmla="*/ 25924 w 25936"/>
              <a:gd name="connsiteY3" fmla="*/ 29716 h 40951"/>
              <a:gd name="connsiteX4" fmla="*/ 25911 w 25936"/>
              <a:gd name="connsiteY4" fmla="*/ 29716 h 40951"/>
              <a:gd name="connsiteX5" fmla="*/ 24505 w 25936"/>
              <a:gd name="connsiteY5" fmla="*/ 29018 h 40951"/>
              <a:gd name="connsiteX6" fmla="*/ 24505 w 25936"/>
              <a:gd name="connsiteY6" fmla="*/ 29018 h 40951"/>
              <a:gd name="connsiteX7" fmla="*/ 24517 w 25936"/>
              <a:gd name="connsiteY7" fmla="*/ 29018 h 40951"/>
              <a:gd name="connsiteX8" fmla="*/ 20856 w 25936"/>
              <a:gd name="connsiteY8" fmla="*/ 36317 h 40951"/>
              <a:gd name="connsiteX9" fmla="*/ 14368 w 25936"/>
              <a:gd name="connsiteY9" fmla="*/ 39072 h 40951"/>
              <a:gd name="connsiteX10" fmla="*/ 6563 w 25936"/>
              <a:gd name="connsiteY10" fmla="*/ 34096 h 40951"/>
              <a:gd name="connsiteX11" fmla="*/ 4206 w 25936"/>
              <a:gd name="connsiteY11" fmla="*/ 20361 h 40951"/>
              <a:gd name="connsiteX12" fmla="*/ 6918 w 25936"/>
              <a:gd name="connsiteY12" fmla="*/ 6854 h 40951"/>
              <a:gd name="connsiteX13" fmla="*/ 14596 w 25936"/>
              <a:gd name="connsiteY13" fmla="*/ 1409 h 40951"/>
              <a:gd name="connsiteX14" fmla="*/ 20742 w 25936"/>
              <a:gd name="connsiteY14" fmla="*/ 3820 h 40951"/>
              <a:gd name="connsiteX15" fmla="*/ 24517 w 25936"/>
              <a:gd name="connsiteY15" fmla="*/ 10764 h 40951"/>
              <a:gd name="connsiteX16" fmla="*/ 24505 w 25936"/>
              <a:gd name="connsiteY16" fmla="*/ 10777 h 40951"/>
              <a:gd name="connsiteX17" fmla="*/ 24505 w 25936"/>
              <a:gd name="connsiteY17" fmla="*/ 10764 h 40951"/>
              <a:gd name="connsiteX18" fmla="*/ 25911 w 25936"/>
              <a:gd name="connsiteY18" fmla="*/ 10294 h 40951"/>
              <a:gd name="connsiteX19" fmla="*/ 23694 w 25936"/>
              <a:gd name="connsiteY19" fmla="*/ 25 h 40951"/>
              <a:gd name="connsiteX20" fmla="*/ 23706 w 25936"/>
              <a:gd name="connsiteY20" fmla="*/ 25 h 40951"/>
              <a:gd name="connsiteX21" fmla="*/ 23719 w 25936"/>
              <a:gd name="connsiteY21" fmla="*/ 25 h 40951"/>
              <a:gd name="connsiteX22" fmla="*/ 22655 w 25936"/>
              <a:gd name="connsiteY22" fmla="*/ 964 h 40951"/>
              <a:gd name="connsiteX23" fmla="*/ 21147 w 25936"/>
              <a:gd name="connsiteY23" fmla="*/ 1205 h 40951"/>
              <a:gd name="connsiteX24" fmla="*/ 18359 w 25936"/>
              <a:gd name="connsiteY24" fmla="*/ 609 h 40951"/>
              <a:gd name="connsiteX25" fmla="*/ 15116 w 25936"/>
              <a:gd name="connsiteY25" fmla="*/ 25 h 40951"/>
              <a:gd name="connsiteX26" fmla="*/ 4092 w 25936"/>
              <a:gd name="connsiteY26" fmla="*/ 5864 h 40951"/>
              <a:gd name="connsiteX27" fmla="*/ 25 w 25936"/>
              <a:gd name="connsiteY27" fmla="*/ 20589 h 40951"/>
              <a:gd name="connsiteX28" fmla="*/ 3877 w 25936"/>
              <a:gd name="connsiteY28" fmla="*/ 36013 h 40951"/>
              <a:gd name="connsiteX29" fmla="*/ 14254 w 25936"/>
              <a:gd name="connsiteY29" fmla="*/ 40925 h 40951"/>
              <a:gd name="connsiteX30" fmla="*/ 21590 w 25936"/>
              <a:gd name="connsiteY30" fmla="*/ 37764 h 40951"/>
              <a:gd name="connsiteX31" fmla="*/ 21603 w 25936"/>
              <a:gd name="connsiteY31" fmla="*/ 37777 h 40951"/>
              <a:gd name="connsiteX32" fmla="*/ 21616 w 25936"/>
              <a:gd name="connsiteY32" fmla="*/ 37790 h 40951"/>
              <a:gd name="connsiteX33" fmla="*/ 14254 w 25936"/>
              <a:gd name="connsiteY33" fmla="*/ 40951 h 40951"/>
              <a:gd name="connsiteX34" fmla="*/ 3851 w 25936"/>
              <a:gd name="connsiteY34" fmla="*/ 36025 h 40951"/>
              <a:gd name="connsiteX35" fmla="*/ 0 w 25936"/>
              <a:gd name="connsiteY35" fmla="*/ 20589 h 40951"/>
              <a:gd name="connsiteX36" fmla="*/ 4067 w 25936"/>
              <a:gd name="connsiteY36" fmla="*/ 5851 h 40951"/>
              <a:gd name="connsiteX37" fmla="*/ 15116 w 25936"/>
              <a:gd name="connsiteY37" fmla="*/ 0 h 40951"/>
              <a:gd name="connsiteX38" fmla="*/ 18359 w 25936"/>
              <a:gd name="connsiteY38" fmla="*/ 596 h 40951"/>
              <a:gd name="connsiteX39" fmla="*/ 21147 w 25936"/>
              <a:gd name="connsiteY39" fmla="*/ 1180 h 40951"/>
              <a:gd name="connsiteX40" fmla="*/ 22655 w 25936"/>
              <a:gd name="connsiteY40" fmla="*/ 939 h 40951"/>
              <a:gd name="connsiteX41" fmla="*/ 23694 w 25936"/>
              <a:gd name="connsiteY41" fmla="*/ 12 h 40951"/>
              <a:gd name="connsiteX42" fmla="*/ 23706 w 25936"/>
              <a:gd name="connsiteY42" fmla="*/ 0 h 40951"/>
              <a:gd name="connsiteX43" fmla="*/ 23719 w 25936"/>
              <a:gd name="connsiteY43" fmla="*/ 12 h 40951"/>
              <a:gd name="connsiteX44" fmla="*/ 25936 w 25936"/>
              <a:gd name="connsiteY44" fmla="*/ 10307 h 40951"/>
              <a:gd name="connsiteX45" fmla="*/ 25924 w 25936"/>
              <a:gd name="connsiteY45" fmla="*/ 10320 h 40951"/>
              <a:gd name="connsiteX46" fmla="*/ 24505 w 25936"/>
              <a:gd name="connsiteY46" fmla="*/ 10790 h 40951"/>
              <a:gd name="connsiteX47" fmla="*/ 24505 w 25936"/>
              <a:gd name="connsiteY47" fmla="*/ 10790 h 40951"/>
              <a:gd name="connsiteX48" fmla="*/ 24492 w 25936"/>
              <a:gd name="connsiteY48" fmla="*/ 10777 h 40951"/>
              <a:gd name="connsiteX49" fmla="*/ 20729 w 25936"/>
              <a:gd name="connsiteY49" fmla="*/ 3833 h 40951"/>
              <a:gd name="connsiteX50" fmla="*/ 14596 w 25936"/>
              <a:gd name="connsiteY50" fmla="*/ 1434 h 40951"/>
              <a:gd name="connsiteX51" fmla="*/ 6943 w 25936"/>
              <a:gd name="connsiteY51" fmla="*/ 6880 h 40951"/>
              <a:gd name="connsiteX52" fmla="*/ 4232 w 25936"/>
              <a:gd name="connsiteY52" fmla="*/ 20361 h 40951"/>
              <a:gd name="connsiteX53" fmla="*/ 6588 w 25936"/>
              <a:gd name="connsiteY53" fmla="*/ 34083 h 40951"/>
              <a:gd name="connsiteX54" fmla="*/ 14368 w 25936"/>
              <a:gd name="connsiteY54" fmla="*/ 39047 h 40951"/>
              <a:gd name="connsiteX55" fmla="*/ 20830 w 25936"/>
              <a:gd name="connsiteY55" fmla="*/ 36305 h 40951"/>
              <a:gd name="connsiteX56" fmla="*/ 24492 w 25936"/>
              <a:gd name="connsiteY56" fmla="*/ 29006 h 40951"/>
              <a:gd name="connsiteX57" fmla="*/ 24505 w 25936"/>
              <a:gd name="connsiteY57" fmla="*/ 28993 h 40951"/>
              <a:gd name="connsiteX58" fmla="*/ 24505 w 25936"/>
              <a:gd name="connsiteY58" fmla="*/ 28993 h 40951"/>
              <a:gd name="connsiteX59" fmla="*/ 25924 w 25936"/>
              <a:gd name="connsiteY59" fmla="*/ 29704 h 40951"/>
              <a:gd name="connsiteX60" fmla="*/ 25936 w 25936"/>
              <a:gd name="connsiteY60" fmla="*/ 29716 h 40951"/>
              <a:gd name="connsiteX61" fmla="*/ 21616 w 25936"/>
              <a:gd name="connsiteY61" fmla="*/ 37790 h 40951"/>
              <a:gd name="connsiteX62" fmla="*/ 21603 w 25936"/>
              <a:gd name="connsiteY62" fmla="*/ 37777 h 409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Lst>
            <a:rect l="l" t="t" r="r" b="b"/>
            <a:pathLst>
              <a:path w="25936" h="40951">
                <a:moveTo>
                  <a:pt x="21603" y="37777"/>
                </a:moveTo>
                <a:lnTo>
                  <a:pt x="21590" y="37764"/>
                </a:lnTo>
                <a:cubicBezTo>
                  <a:pt x="23694" y="35670"/>
                  <a:pt x="25126" y="32979"/>
                  <a:pt x="25911" y="29704"/>
                </a:cubicBezTo>
                <a:lnTo>
                  <a:pt x="25924" y="29716"/>
                </a:lnTo>
                <a:lnTo>
                  <a:pt x="25911" y="29716"/>
                </a:lnTo>
                <a:lnTo>
                  <a:pt x="24505" y="29018"/>
                </a:lnTo>
                <a:lnTo>
                  <a:pt x="24505" y="29018"/>
                </a:lnTo>
                <a:lnTo>
                  <a:pt x="24517" y="29018"/>
                </a:lnTo>
                <a:cubicBezTo>
                  <a:pt x="23884" y="32052"/>
                  <a:pt x="22667" y="34489"/>
                  <a:pt x="20856" y="36317"/>
                </a:cubicBezTo>
                <a:cubicBezTo>
                  <a:pt x="19044" y="38158"/>
                  <a:pt x="16877" y="39072"/>
                  <a:pt x="14368" y="39072"/>
                </a:cubicBezTo>
                <a:cubicBezTo>
                  <a:pt x="10744" y="39072"/>
                  <a:pt x="8134" y="37422"/>
                  <a:pt x="6563" y="34096"/>
                </a:cubicBezTo>
                <a:cubicBezTo>
                  <a:pt x="4992" y="30783"/>
                  <a:pt x="4206" y="26200"/>
                  <a:pt x="4206" y="20361"/>
                </a:cubicBezTo>
                <a:cubicBezTo>
                  <a:pt x="4206" y="14991"/>
                  <a:pt x="5106" y="10498"/>
                  <a:pt x="6918" y="6854"/>
                </a:cubicBezTo>
                <a:cubicBezTo>
                  <a:pt x="8730" y="3224"/>
                  <a:pt x="11289" y="1409"/>
                  <a:pt x="14596" y="1409"/>
                </a:cubicBezTo>
                <a:cubicBezTo>
                  <a:pt x="17118" y="1409"/>
                  <a:pt x="19158" y="2208"/>
                  <a:pt x="20742" y="3820"/>
                </a:cubicBezTo>
                <a:cubicBezTo>
                  <a:pt x="22313" y="5420"/>
                  <a:pt x="23567" y="7730"/>
                  <a:pt x="24517" y="10764"/>
                </a:cubicBezTo>
                <a:lnTo>
                  <a:pt x="24505" y="10777"/>
                </a:lnTo>
                <a:lnTo>
                  <a:pt x="24505" y="10764"/>
                </a:lnTo>
                <a:lnTo>
                  <a:pt x="25911" y="10294"/>
                </a:lnTo>
                <a:lnTo>
                  <a:pt x="23694" y="25"/>
                </a:lnTo>
                <a:lnTo>
                  <a:pt x="23706" y="25"/>
                </a:lnTo>
                <a:lnTo>
                  <a:pt x="23719" y="25"/>
                </a:lnTo>
                <a:cubicBezTo>
                  <a:pt x="23402" y="495"/>
                  <a:pt x="23048" y="812"/>
                  <a:pt x="22655" y="964"/>
                </a:cubicBezTo>
                <a:cubicBezTo>
                  <a:pt x="22275" y="1129"/>
                  <a:pt x="21768" y="1205"/>
                  <a:pt x="21147" y="1205"/>
                </a:cubicBezTo>
                <a:cubicBezTo>
                  <a:pt x="20374" y="1205"/>
                  <a:pt x="19436" y="1002"/>
                  <a:pt x="18359" y="609"/>
                </a:cubicBezTo>
                <a:cubicBezTo>
                  <a:pt x="17270" y="228"/>
                  <a:pt x="16193" y="25"/>
                  <a:pt x="15116" y="25"/>
                </a:cubicBezTo>
                <a:cubicBezTo>
                  <a:pt x="10466" y="25"/>
                  <a:pt x="6791" y="1980"/>
                  <a:pt x="4092" y="5864"/>
                </a:cubicBezTo>
                <a:cubicBezTo>
                  <a:pt x="1381" y="9761"/>
                  <a:pt x="25" y="14674"/>
                  <a:pt x="25" y="20589"/>
                </a:cubicBezTo>
                <a:cubicBezTo>
                  <a:pt x="25" y="27609"/>
                  <a:pt x="1317" y="32750"/>
                  <a:pt x="3877" y="36013"/>
                </a:cubicBezTo>
                <a:cubicBezTo>
                  <a:pt x="6449" y="39288"/>
                  <a:pt x="9895" y="40925"/>
                  <a:pt x="14254" y="40925"/>
                </a:cubicBezTo>
                <a:cubicBezTo>
                  <a:pt x="17042" y="40925"/>
                  <a:pt x="19500" y="39872"/>
                  <a:pt x="21590" y="37764"/>
                </a:cubicBezTo>
                <a:lnTo>
                  <a:pt x="21603" y="37777"/>
                </a:lnTo>
                <a:lnTo>
                  <a:pt x="21616" y="37790"/>
                </a:lnTo>
                <a:cubicBezTo>
                  <a:pt x="19512" y="39897"/>
                  <a:pt x="17054" y="40951"/>
                  <a:pt x="14254" y="40951"/>
                </a:cubicBezTo>
                <a:cubicBezTo>
                  <a:pt x="9895" y="40951"/>
                  <a:pt x="6424" y="39300"/>
                  <a:pt x="3851" y="36025"/>
                </a:cubicBezTo>
                <a:cubicBezTo>
                  <a:pt x="1279" y="32750"/>
                  <a:pt x="0" y="27609"/>
                  <a:pt x="0" y="20589"/>
                </a:cubicBezTo>
                <a:cubicBezTo>
                  <a:pt x="0" y="14674"/>
                  <a:pt x="1355" y="9761"/>
                  <a:pt x="4067" y="5851"/>
                </a:cubicBezTo>
                <a:cubicBezTo>
                  <a:pt x="6778" y="1954"/>
                  <a:pt x="10466" y="0"/>
                  <a:pt x="15116" y="0"/>
                </a:cubicBezTo>
                <a:cubicBezTo>
                  <a:pt x="16193" y="0"/>
                  <a:pt x="17270" y="203"/>
                  <a:pt x="18359" y="596"/>
                </a:cubicBezTo>
                <a:cubicBezTo>
                  <a:pt x="19449" y="977"/>
                  <a:pt x="20374" y="1180"/>
                  <a:pt x="21147" y="1180"/>
                </a:cubicBezTo>
                <a:cubicBezTo>
                  <a:pt x="21768" y="1180"/>
                  <a:pt x="22262" y="1104"/>
                  <a:pt x="22655" y="939"/>
                </a:cubicBezTo>
                <a:cubicBezTo>
                  <a:pt x="23035" y="799"/>
                  <a:pt x="23377" y="482"/>
                  <a:pt x="23694" y="12"/>
                </a:cubicBezTo>
                <a:lnTo>
                  <a:pt x="23706" y="0"/>
                </a:lnTo>
                <a:lnTo>
                  <a:pt x="23719" y="12"/>
                </a:lnTo>
                <a:lnTo>
                  <a:pt x="25936" y="10307"/>
                </a:lnTo>
                <a:lnTo>
                  <a:pt x="25924" y="10320"/>
                </a:lnTo>
                <a:lnTo>
                  <a:pt x="24505" y="10790"/>
                </a:lnTo>
                <a:lnTo>
                  <a:pt x="24505" y="10790"/>
                </a:lnTo>
                <a:lnTo>
                  <a:pt x="24492" y="10777"/>
                </a:lnTo>
                <a:cubicBezTo>
                  <a:pt x="23554" y="7743"/>
                  <a:pt x="22287" y="5433"/>
                  <a:pt x="20729" y="3833"/>
                </a:cubicBezTo>
                <a:cubicBezTo>
                  <a:pt x="19145" y="2234"/>
                  <a:pt x="17105" y="1434"/>
                  <a:pt x="14596" y="1434"/>
                </a:cubicBezTo>
                <a:cubicBezTo>
                  <a:pt x="11302" y="1434"/>
                  <a:pt x="8755" y="3249"/>
                  <a:pt x="6943" y="6880"/>
                </a:cubicBezTo>
                <a:cubicBezTo>
                  <a:pt x="5131" y="10498"/>
                  <a:pt x="4232" y="15004"/>
                  <a:pt x="4232" y="20361"/>
                </a:cubicBezTo>
                <a:cubicBezTo>
                  <a:pt x="4232" y="26200"/>
                  <a:pt x="5017" y="30770"/>
                  <a:pt x="6588" y="34083"/>
                </a:cubicBezTo>
                <a:cubicBezTo>
                  <a:pt x="8159" y="37396"/>
                  <a:pt x="10744" y="39047"/>
                  <a:pt x="14368" y="39047"/>
                </a:cubicBezTo>
                <a:cubicBezTo>
                  <a:pt x="16877" y="39047"/>
                  <a:pt x="19031" y="38133"/>
                  <a:pt x="20830" y="36305"/>
                </a:cubicBezTo>
                <a:cubicBezTo>
                  <a:pt x="22642" y="34477"/>
                  <a:pt x="23859" y="32039"/>
                  <a:pt x="24492" y="29006"/>
                </a:cubicBezTo>
                <a:lnTo>
                  <a:pt x="24505" y="28993"/>
                </a:lnTo>
                <a:lnTo>
                  <a:pt x="24505" y="28993"/>
                </a:lnTo>
                <a:lnTo>
                  <a:pt x="25924" y="29704"/>
                </a:lnTo>
                <a:lnTo>
                  <a:pt x="25936" y="29716"/>
                </a:lnTo>
                <a:cubicBezTo>
                  <a:pt x="25151" y="32991"/>
                  <a:pt x="23719" y="35683"/>
                  <a:pt x="21616" y="37790"/>
                </a:cubicBezTo>
                <a:lnTo>
                  <a:pt x="21603" y="3777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3"/>
          <p:cNvSpPr/>
          <p:nvPr/>
        </p:nvSpPr>
        <p:spPr>
          <a:xfrm>
            <a:off x="1946132" y="2973639"/>
            <a:ext cx="26139" cy="39973"/>
          </a:xfrm>
          <a:custGeom>
            <a:avLst/>
            <a:gdLst>
              <a:gd name="connsiteX0" fmla="*/ 1165 w 26139"/>
              <a:gd name="connsiteY0" fmla="*/ 1396 h 39973"/>
              <a:gd name="connsiteX1" fmla="*/ 2800 w 26139"/>
              <a:gd name="connsiteY1" fmla="*/ 1866 h 39973"/>
              <a:gd name="connsiteX2" fmla="*/ 3268 w 26139"/>
              <a:gd name="connsiteY2" fmla="*/ 3262 h 39973"/>
              <a:gd name="connsiteX3" fmla="*/ 3268 w 26139"/>
              <a:gd name="connsiteY3" fmla="*/ 36698 h 39973"/>
              <a:gd name="connsiteX4" fmla="*/ 2825 w 26139"/>
              <a:gd name="connsiteY4" fmla="*/ 38107 h 39973"/>
              <a:gd name="connsiteX5" fmla="*/ 1304 w 26139"/>
              <a:gd name="connsiteY5" fmla="*/ 38577 h 39973"/>
              <a:gd name="connsiteX6" fmla="*/ 0 w 26139"/>
              <a:gd name="connsiteY6" fmla="*/ 38577 h 39973"/>
              <a:gd name="connsiteX7" fmla="*/ 0 w 26139"/>
              <a:gd name="connsiteY7" fmla="*/ 39973 h 39973"/>
              <a:gd name="connsiteX8" fmla="*/ 23592 w 26139"/>
              <a:gd name="connsiteY8" fmla="*/ 39973 h 39973"/>
              <a:gd name="connsiteX9" fmla="*/ 26139 w 26139"/>
              <a:gd name="connsiteY9" fmla="*/ 30859 h 39973"/>
              <a:gd name="connsiteX10" fmla="*/ 24974 w 26139"/>
              <a:gd name="connsiteY10" fmla="*/ 30389 h 39973"/>
              <a:gd name="connsiteX11" fmla="*/ 21122 w 26139"/>
              <a:gd name="connsiteY11" fmla="*/ 36584 h 39973"/>
              <a:gd name="connsiteX12" fmla="*/ 15166 w 26139"/>
              <a:gd name="connsiteY12" fmla="*/ 38577 h 39973"/>
              <a:gd name="connsiteX13" fmla="*/ 9097 w 26139"/>
              <a:gd name="connsiteY13" fmla="*/ 38577 h 39973"/>
              <a:gd name="connsiteX14" fmla="*/ 7589 w 26139"/>
              <a:gd name="connsiteY14" fmla="*/ 38107 h 39973"/>
              <a:gd name="connsiteX15" fmla="*/ 6994 w 26139"/>
              <a:gd name="connsiteY15" fmla="*/ 36698 h 39973"/>
              <a:gd name="connsiteX16" fmla="*/ 6994 w 26139"/>
              <a:gd name="connsiteY16" fmla="*/ 19168 h 39973"/>
              <a:gd name="connsiteX17" fmla="*/ 13760 w 26139"/>
              <a:gd name="connsiteY17" fmla="*/ 19168 h 39973"/>
              <a:gd name="connsiteX18" fmla="*/ 17143 w 26139"/>
              <a:gd name="connsiteY18" fmla="*/ 20513 h 39973"/>
              <a:gd name="connsiteX19" fmla="*/ 18207 w 26139"/>
              <a:gd name="connsiteY19" fmla="*/ 24347 h 39973"/>
              <a:gd name="connsiteX20" fmla="*/ 18207 w 26139"/>
              <a:gd name="connsiteY20" fmla="*/ 25248 h 39973"/>
              <a:gd name="connsiteX21" fmla="*/ 19601 w 26139"/>
              <a:gd name="connsiteY21" fmla="*/ 25248 h 39973"/>
              <a:gd name="connsiteX22" fmla="*/ 19601 w 26139"/>
              <a:gd name="connsiteY22" fmla="*/ 11691 h 39973"/>
              <a:gd name="connsiteX23" fmla="*/ 18207 w 26139"/>
              <a:gd name="connsiteY23" fmla="*/ 11691 h 39973"/>
              <a:gd name="connsiteX24" fmla="*/ 18207 w 26139"/>
              <a:gd name="connsiteY24" fmla="*/ 13087 h 39973"/>
              <a:gd name="connsiteX25" fmla="*/ 17143 w 26139"/>
              <a:gd name="connsiteY25" fmla="*/ 16591 h 39973"/>
              <a:gd name="connsiteX26" fmla="*/ 13760 w 26139"/>
              <a:gd name="connsiteY26" fmla="*/ 17759 h 39973"/>
              <a:gd name="connsiteX27" fmla="*/ 6994 w 26139"/>
              <a:gd name="connsiteY27" fmla="*/ 17759 h 39973"/>
              <a:gd name="connsiteX28" fmla="*/ 6994 w 26139"/>
              <a:gd name="connsiteY28" fmla="*/ 3262 h 39973"/>
              <a:gd name="connsiteX29" fmla="*/ 7589 w 26139"/>
              <a:gd name="connsiteY29" fmla="*/ 1866 h 39973"/>
              <a:gd name="connsiteX30" fmla="*/ 9097 w 26139"/>
              <a:gd name="connsiteY30" fmla="*/ 1396 h 39973"/>
              <a:gd name="connsiteX31" fmla="*/ 15635 w 26139"/>
              <a:gd name="connsiteY31" fmla="*/ 1396 h 39973"/>
              <a:gd name="connsiteX32" fmla="*/ 20298 w 26139"/>
              <a:gd name="connsiteY32" fmla="*/ 3148 h 39973"/>
              <a:gd name="connsiteX33" fmla="*/ 24264 w 26139"/>
              <a:gd name="connsiteY33" fmla="*/ 8416 h 39973"/>
              <a:gd name="connsiteX34" fmla="*/ 25430 w 26139"/>
              <a:gd name="connsiteY34" fmla="*/ 7946 h 39973"/>
              <a:gd name="connsiteX35" fmla="*/ 22870 w 26139"/>
              <a:gd name="connsiteY35" fmla="*/ 0 h 39973"/>
              <a:gd name="connsiteX36" fmla="*/ 0 w 26139"/>
              <a:gd name="connsiteY36" fmla="*/ 0 h 39973"/>
              <a:gd name="connsiteX37" fmla="*/ 0 w 26139"/>
              <a:gd name="connsiteY37" fmla="*/ 1396 h 39973"/>
              <a:gd name="connsiteX38" fmla="*/ 1165 w 26139"/>
              <a:gd name="connsiteY38" fmla="*/ 1396 h 39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Lst>
            <a:rect l="l" t="t" r="r" b="b"/>
            <a:pathLst>
              <a:path w="26139" h="39973">
                <a:moveTo>
                  <a:pt x="1165" y="1396"/>
                </a:moveTo>
                <a:cubicBezTo>
                  <a:pt x="1938" y="1396"/>
                  <a:pt x="2483" y="1561"/>
                  <a:pt x="2800" y="1866"/>
                </a:cubicBezTo>
                <a:cubicBezTo>
                  <a:pt x="3104" y="2183"/>
                  <a:pt x="3268" y="2640"/>
                  <a:pt x="3268" y="3262"/>
                </a:cubicBezTo>
                <a:lnTo>
                  <a:pt x="3268" y="36698"/>
                </a:lnTo>
                <a:cubicBezTo>
                  <a:pt x="3268" y="37333"/>
                  <a:pt x="3116" y="37790"/>
                  <a:pt x="2825" y="38107"/>
                </a:cubicBezTo>
                <a:cubicBezTo>
                  <a:pt x="2534" y="38412"/>
                  <a:pt x="2027" y="38577"/>
                  <a:pt x="1304" y="38577"/>
                </a:cubicBezTo>
                <a:lnTo>
                  <a:pt x="0" y="38577"/>
                </a:lnTo>
                <a:lnTo>
                  <a:pt x="0" y="39973"/>
                </a:lnTo>
                <a:lnTo>
                  <a:pt x="23592" y="39973"/>
                </a:lnTo>
                <a:lnTo>
                  <a:pt x="26139" y="30859"/>
                </a:lnTo>
                <a:lnTo>
                  <a:pt x="24974" y="30389"/>
                </a:lnTo>
                <a:cubicBezTo>
                  <a:pt x="24036" y="33195"/>
                  <a:pt x="22756" y="35264"/>
                  <a:pt x="21122" y="36584"/>
                </a:cubicBezTo>
                <a:cubicBezTo>
                  <a:pt x="19487" y="37904"/>
                  <a:pt x="17498" y="38577"/>
                  <a:pt x="15166" y="38577"/>
                </a:cubicBezTo>
                <a:lnTo>
                  <a:pt x="9097" y="38577"/>
                </a:lnTo>
                <a:cubicBezTo>
                  <a:pt x="8476" y="38577"/>
                  <a:pt x="7969" y="38412"/>
                  <a:pt x="7589" y="38107"/>
                </a:cubicBezTo>
                <a:cubicBezTo>
                  <a:pt x="7196" y="37790"/>
                  <a:pt x="6994" y="37333"/>
                  <a:pt x="6994" y="36698"/>
                </a:cubicBezTo>
                <a:lnTo>
                  <a:pt x="6994" y="19168"/>
                </a:lnTo>
                <a:lnTo>
                  <a:pt x="13760" y="19168"/>
                </a:lnTo>
                <a:cubicBezTo>
                  <a:pt x="15318" y="19168"/>
                  <a:pt x="16446" y="19625"/>
                  <a:pt x="17143" y="20513"/>
                </a:cubicBezTo>
                <a:cubicBezTo>
                  <a:pt x="17852" y="21414"/>
                  <a:pt x="18207" y="22697"/>
                  <a:pt x="18207" y="24347"/>
                </a:cubicBezTo>
                <a:lnTo>
                  <a:pt x="18207" y="25248"/>
                </a:lnTo>
                <a:lnTo>
                  <a:pt x="19601" y="25248"/>
                </a:lnTo>
                <a:lnTo>
                  <a:pt x="19601" y="11691"/>
                </a:lnTo>
                <a:lnTo>
                  <a:pt x="18207" y="11691"/>
                </a:lnTo>
                <a:lnTo>
                  <a:pt x="18207" y="13087"/>
                </a:lnTo>
                <a:cubicBezTo>
                  <a:pt x="18207" y="14649"/>
                  <a:pt x="17852" y="15816"/>
                  <a:pt x="17143" y="16591"/>
                </a:cubicBezTo>
                <a:cubicBezTo>
                  <a:pt x="16446" y="17378"/>
                  <a:pt x="15318" y="17759"/>
                  <a:pt x="13760" y="17759"/>
                </a:cubicBezTo>
                <a:lnTo>
                  <a:pt x="6994" y="17759"/>
                </a:lnTo>
                <a:lnTo>
                  <a:pt x="6994" y="3262"/>
                </a:lnTo>
                <a:cubicBezTo>
                  <a:pt x="6994" y="2640"/>
                  <a:pt x="7196" y="2183"/>
                  <a:pt x="7589" y="1866"/>
                </a:cubicBezTo>
                <a:cubicBezTo>
                  <a:pt x="7969" y="1561"/>
                  <a:pt x="8476" y="1396"/>
                  <a:pt x="9097" y="1396"/>
                </a:cubicBezTo>
                <a:lnTo>
                  <a:pt x="15635" y="1396"/>
                </a:lnTo>
                <a:cubicBezTo>
                  <a:pt x="17346" y="1396"/>
                  <a:pt x="18904" y="1980"/>
                  <a:pt x="20298" y="3148"/>
                </a:cubicBezTo>
                <a:cubicBezTo>
                  <a:pt x="21704" y="4316"/>
                  <a:pt x="23022" y="6067"/>
                  <a:pt x="24264" y="8416"/>
                </a:cubicBezTo>
                <a:lnTo>
                  <a:pt x="25430" y="7946"/>
                </a:lnTo>
                <a:lnTo>
                  <a:pt x="22870" y="0"/>
                </a:lnTo>
                <a:lnTo>
                  <a:pt x="0" y="0"/>
                </a:lnTo>
                <a:lnTo>
                  <a:pt x="0" y="1396"/>
                </a:lnTo>
                <a:lnTo>
                  <a:pt x="1165" y="1396"/>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3"/>
          <p:cNvSpPr/>
          <p:nvPr/>
        </p:nvSpPr>
        <p:spPr>
          <a:xfrm>
            <a:off x="1946119" y="2973626"/>
            <a:ext cx="26165" cy="39999"/>
          </a:xfrm>
          <a:custGeom>
            <a:avLst/>
            <a:gdLst>
              <a:gd name="connsiteX0" fmla="*/ 1178 w 26165"/>
              <a:gd name="connsiteY0" fmla="*/ 1409 h 39999"/>
              <a:gd name="connsiteX1" fmla="*/ 1178 w 26165"/>
              <a:gd name="connsiteY1" fmla="*/ 1396 h 39999"/>
              <a:gd name="connsiteX2" fmla="*/ 2825 w 26165"/>
              <a:gd name="connsiteY2" fmla="*/ 1865 h 39999"/>
              <a:gd name="connsiteX3" fmla="*/ 3294 w 26165"/>
              <a:gd name="connsiteY3" fmla="*/ 3274 h 39999"/>
              <a:gd name="connsiteX4" fmla="*/ 3294 w 26165"/>
              <a:gd name="connsiteY4" fmla="*/ 36711 h 39999"/>
              <a:gd name="connsiteX5" fmla="*/ 2850 w 26165"/>
              <a:gd name="connsiteY5" fmla="*/ 38120 h 39999"/>
              <a:gd name="connsiteX6" fmla="*/ 1317 w 26165"/>
              <a:gd name="connsiteY6" fmla="*/ 38602 h 39999"/>
              <a:gd name="connsiteX7" fmla="*/ 25 w 26165"/>
              <a:gd name="connsiteY7" fmla="*/ 38602 h 39999"/>
              <a:gd name="connsiteX8" fmla="*/ 25 w 26165"/>
              <a:gd name="connsiteY8" fmla="*/ 39973 h 39999"/>
              <a:gd name="connsiteX9" fmla="*/ 23592 w 26165"/>
              <a:gd name="connsiteY9" fmla="*/ 39973 h 39999"/>
              <a:gd name="connsiteX10" fmla="*/ 26139 w 26165"/>
              <a:gd name="connsiteY10" fmla="*/ 30884 h 39999"/>
              <a:gd name="connsiteX11" fmla="*/ 24974 w 26165"/>
              <a:gd name="connsiteY11" fmla="*/ 30415 h 39999"/>
              <a:gd name="connsiteX12" fmla="*/ 24986 w 26165"/>
              <a:gd name="connsiteY12" fmla="*/ 30402 h 39999"/>
              <a:gd name="connsiteX13" fmla="*/ 24986 w 26165"/>
              <a:gd name="connsiteY13" fmla="*/ 30402 h 39999"/>
              <a:gd name="connsiteX14" fmla="*/ 21134 w 26165"/>
              <a:gd name="connsiteY14" fmla="*/ 36609 h 39999"/>
              <a:gd name="connsiteX15" fmla="*/ 15179 w 26165"/>
              <a:gd name="connsiteY15" fmla="*/ 38602 h 39999"/>
              <a:gd name="connsiteX16" fmla="*/ 9110 w 26165"/>
              <a:gd name="connsiteY16" fmla="*/ 38602 h 39999"/>
              <a:gd name="connsiteX17" fmla="*/ 7589 w 26165"/>
              <a:gd name="connsiteY17" fmla="*/ 38120 h 39999"/>
              <a:gd name="connsiteX18" fmla="*/ 7006 w 26165"/>
              <a:gd name="connsiteY18" fmla="*/ 36711 h 39999"/>
              <a:gd name="connsiteX19" fmla="*/ 7006 w 26165"/>
              <a:gd name="connsiteY19" fmla="*/ 19180 h 39999"/>
              <a:gd name="connsiteX20" fmla="*/ 7006 w 26165"/>
              <a:gd name="connsiteY20" fmla="*/ 19168 h 39999"/>
              <a:gd name="connsiteX21" fmla="*/ 7006 w 26165"/>
              <a:gd name="connsiteY21" fmla="*/ 19168 h 39999"/>
              <a:gd name="connsiteX22" fmla="*/ 13773 w 26165"/>
              <a:gd name="connsiteY22" fmla="*/ 19168 h 39999"/>
              <a:gd name="connsiteX23" fmla="*/ 17168 w 26165"/>
              <a:gd name="connsiteY23" fmla="*/ 20526 h 39999"/>
              <a:gd name="connsiteX24" fmla="*/ 18220 w 26165"/>
              <a:gd name="connsiteY24" fmla="*/ 24359 h 39999"/>
              <a:gd name="connsiteX25" fmla="*/ 18220 w 26165"/>
              <a:gd name="connsiteY25" fmla="*/ 25248 h 39999"/>
              <a:gd name="connsiteX26" fmla="*/ 19601 w 26165"/>
              <a:gd name="connsiteY26" fmla="*/ 25248 h 39999"/>
              <a:gd name="connsiteX27" fmla="*/ 19601 w 26165"/>
              <a:gd name="connsiteY27" fmla="*/ 11703 h 39999"/>
              <a:gd name="connsiteX28" fmla="*/ 18220 w 26165"/>
              <a:gd name="connsiteY28" fmla="*/ 11703 h 39999"/>
              <a:gd name="connsiteX29" fmla="*/ 18220 w 26165"/>
              <a:gd name="connsiteY29" fmla="*/ 13100 h 39999"/>
              <a:gd name="connsiteX30" fmla="*/ 17168 w 26165"/>
              <a:gd name="connsiteY30" fmla="*/ 16616 h 39999"/>
              <a:gd name="connsiteX31" fmla="*/ 13773 w 26165"/>
              <a:gd name="connsiteY31" fmla="*/ 17784 h 39999"/>
              <a:gd name="connsiteX32" fmla="*/ 7006 w 26165"/>
              <a:gd name="connsiteY32" fmla="*/ 17784 h 39999"/>
              <a:gd name="connsiteX33" fmla="*/ 7006 w 26165"/>
              <a:gd name="connsiteY33" fmla="*/ 17784 h 39999"/>
              <a:gd name="connsiteX34" fmla="*/ 7006 w 26165"/>
              <a:gd name="connsiteY34" fmla="*/ 17771 h 39999"/>
              <a:gd name="connsiteX35" fmla="*/ 7006 w 26165"/>
              <a:gd name="connsiteY35" fmla="*/ 3274 h 39999"/>
              <a:gd name="connsiteX36" fmla="*/ 7589 w 26165"/>
              <a:gd name="connsiteY36" fmla="*/ 1865 h 39999"/>
              <a:gd name="connsiteX37" fmla="*/ 9110 w 26165"/>
              <a:gd name="connsiteY37" fmla="*/ 1396 h 39999"/>
              <a:gd name="connsiteX38" fmla="*/ 15648 w 26165"/>
              <a:gd name="connsiteY38" fmla="*/ 1396 h 39999"/>
              <a:gd name="connsiteX39" fmla="*/ 20323 w 26165"/>
              <a:gd name="connsiteY39" fmla="*/ 3148 h 39999"/>
              <a:gd name="connsiteX40" fmla="*/ 24289 w 26165"/>
              <a:gd name="connsiteY40" fmla="*/ 8416 h 39999"/>
              <a:gd name="connsiteX41" fmla="*/ 24277 w 26165"/>
              <a:gd name="connsiteY41" fmla="*/ 8428 h 39999"/>
              <a:gd name="connsiteX42" fmla="*/ 24277 w 26165"/>
              <a:gd name="connsiteY42" fmla="*/ 8416 h 39999"/>
              <a:gd name="connsiteX43" fmla="*/ 25430 w 26165"/>
              <a:gd name="connsiteY43" fmla="*/ 7946 h 39999"/>
              <a:gd name="connsiteX44" fmla="*/ 22870 w 26165"/>
              <a:gd name="connsiteY44" fmla="*/ 25 h 39999"/>
              <a:gd name="connsiteX45" fmla="*/ 25 w 26165"/>
              <a:gd name="connsiteY45" fmla="*/ 25 h 39999"/>
              <a:gd name="connsiteX46" fmla="*/ 25 w 26165"/>
              <a:gd name="connsiteY46" fmla="*/ 1396 h 39999"/>
              <a:gd name="connsiteX47" fmla="*/ 1178 w 26165"/>
              <a:gd name="connsiteY47" fmla="*/ 1396 h 39999"/>
              <a:gd name="connsiteX48" fmla="*/ 1178 w 26165"/>
              <a:gd name="connsiteY48" fmla="*/ 1409 h 39999"/>
              <a:gd name="connsiteX49" fmla="*/ 1178 w 26165"/>
              <a:gd name="connsiteY49" fmla="*/ 1421 h 39999"/>
              <a:gd name="connsiteX50" fmla="*/ 12 w 26165"/>
              <a:gd name="connsiteY50" fmla="*/ 1421 h 39999"/>
              <a:gd name="connsiteX51" fmla="*/ 0 w 26165"/>
              <a:gd name="connsiteY51" fmla="*/ 1421 h 39999"/>
              <a:gd name="connsiteX52" fmla="*/ 0 w 26165"/>
              <a:gd name="connsiteY52" fmla="*/ 1409 h 39999"/>
              <a:gd name="connsiteX53" fmla="*/ 0 w 26165"/>
              <a:gd name="connsiteY53" fmla="*/ 12 h 39999"/>
              <a:gd name="connsiteX54" fmla="*/ 0 w 26165"/>
              <a:gd name="connsiteY54" fmla="*/ 0 h 39999"/>
              <a:gd name="connsiteX55" fmla="*/ 12 w 26165"/>
              <a:gd name="connsiteY55" fmla="*/ 0 h 39999"/>
              <a:gd name="connsiteX56" fmla="*/ 22883 w 26165"/>
              <a:gd name="connsiteY56" fmla="*/ 0 h 39999"/>
              <a:gd name="connsiteX57" fmla="*/ 22896 w 26165"/>
              <a:gd name="connsiteY57" fmla="*/ 0 h 39999"/>
              <a:gd name="connsiteX58" fmla="*/ 25455 w 26165"/>
              <a:gd name="connsiteY58" fmla="*/ 7946 h 39999"/>
              <a:gd name="connsiteX59" fmla="*/ 25455 w 26165"/>
              <a:gd name="connsiteY59" fmla="*/ 7971 h 39999"/>
              <a:gd name="connsiteX60" fmla="*/ 24289 w 26165"/>
              <a:gd name="connsiteY60" fmla="*/ 8428 h 39999"/>
              <a:gd name="connsiteX61" fmla="*/ 24277 w 26165"/>
              <a:gd name="connsiteY61" fmla="*/ 8428 h 39999"/>
              <a:gd name="connsiteX62" fmla="*/ 20311 w 26165"/>
              <a:gd name="connsiteY62" fmla="*/ 3173 h 39999"/>
              <a:gd name="connsiteX63" fmla="*/ 15648 w 26165"/>
              <a:gd name="connsiteY63" fmla="*/ 1421 h 39999"/>
              <a:gd name="connsiteX64" fmla="*/ 9110 w 26165"/>
              <a:gd name="connsiteY64" fmla="*/ 1421 h 39999"/>
              <a:gd name="connsiteX65" fmla="*/ 7602 w 26165"/>
              <a:gd name="connsiteY65" fmla="*/ 1891 h 39999"/>
              <a:gd name="connsiteX66" fmla="*/ 7019 w 26165"/>
              <a:gd name="connsiteY66" fmla="*/ 3274 h 39999"/>
              <a:gd name="connsiteX67" fmla="*/ 7019 w 26165"/>
              <a:gd name="connsiteY67" fmla="*/ 17758 h 39999"/>
              <a:gd name="connsiteX68" fmla="*/ 13773 w 26165"/>
              <a:gd name="connsiteY68" fmla="*/ 17758 h 39999"/>
              <a:gd name="connsiteX69" fmla="*/ 17156 w 26165"/>
              <a:gd name="connsiteY69" fmla="*/ 16603 h 39999"/>
              <a:gd name="connsiteX70" fmla="*/ 18195 w 26165"/>
              <a:gd name="connsiteY70" fmla="*/ 13100 h 39999"/>
              <a:gd name="connsiteX71" fmla="*/ 18195 w 26165"/>
              <a:gd name="connsiteY71" fmla="*/ 11703 h 39999"/>
              <a:gd name="connsiteX72" fmla="*/ 18207 w 26165"/>
              <a:gd name="connsiteY72" fmla="*/ 11691 h 39999"/>
              <a:gd name="connsiteX73" fmla="*/ 18220 w 26165"/>
              <a:gd name="connsiteY73" fmla="*/ 11691 h 39999"/>
              <a:gd name="connsiteX74" fmla="*/ 19614 w 26165"/>
              <a:gd name="connsiteY74" fmla="*/ 11691 h 39999"/>
              <a:gd name="connsiteX75" fmla="*/ 19627 w 26165"/>
              <a:gd name="connsiteY75" fmla="*/ 11691 h 39999"/>
              <a:gd name="connsiteX76" fmla="*/ 19627 w 26165"/>
              <a:gd name="connsiteY76" fmla="*/ 11703 h 39999"/>
              <a:gd name="connsiteX77" fmla="*/ 19627 w 26165"/>
              <a:gd name="connsiteY77" fmla="*/ 25261 h 39999"/>
              <a:gd name="connsiteX78" fmla="*/ 19627 w 26165"/>
              <a:gd name="connsiteY78" fmla="*/ 25274 h 39999"/>
              <a:gd name="connsiteX79" fmla="*/ 19614 w 26165"/>
              <a:gd name="connsiteY79" fmla="*/ 25274 h 39999"/>
              <a:gd name="connsiteX80" fmla="*/ 18220 w 26165"/>
              <a:gd name="connsiteY80" fmla="*/ 25274 h 39999"/>
              <a:gd name="connsiteX81" fmla="*/ 18207 w 26165"/>
              <a:gd name="connsiteY81" fmla="*/ 25274 h 39999"/>
              <a:gd name="connsiteX82" fmla="*/ 18195 w 26165"/>
              <a:gd name="connsiteY82" fmla="*/ 25261 h 39999"/>
              <a:gd name="connsiteX83" fmla="*/ 18195 w 26165"/>
              <a:gd name="connsiteY83" fmla="*/ 24359 h 39999"/>
              <a:gd name="connsiteX84" fmla="*/ 17156 w 26165"/>
              <a:gd name="connsiteY84" fmla="*/ 20539 h 39999"/>
              <a:gd name="connsiteX85" fmla="*/ 13773 w 26165"/>
              <a:gd name="connsiteY85" fmla="*/ 19193 h 39999"/>
              <a:gd name="connsiteX86" fmla="*/ 7019 w 26165"/>
              <a:gd name="connsiteY86" fmla="*/ 19193 h 39999"/>
              <a:gd name="connsiteX87" fmla="*/ 7019 w 26165"/>
              <a:gd name="connsiteY87" fmla="*/ 36711 h 39999"/>
              <a:gd name="connsiteX88" fmla="*/ 7602 w 26165"/>
              <a:gd name="connsiteY88" fmla="*/ 38107 h 39999"/>
              <a:gd name="connsiteX89" fmla="*/ 9110 w 26165"/>
              <a:gd name="connsiteY89" fmla="*/ 38577 h 39999"/>
              <a:gd name="connsiteX90" fmla="*/ 15179 w 26165"/>
              <a:gd name="connsiteY90" fmla="*/ 38577 h 39999"/>
              <a:gd name="connsiteX91" fmla="*/ 21122 w 26165"/>
              <a:gd name="connsiteY91" fmla="*/ 36584 h 39999"/>
              <a:gd name="connsiteX92" fmla="*/ 24974 w 26165"/>
              <a:gd name="connsiteY92" fmla="*/ 30389 h 39999"/>
              <a:gd name="connsiteX93" fmla="*/ 24974 w 26165"/>
              <a:gd name="connsiteY93" fmla="*/ 30389 h 39999"/>
              <a:gd name="connsiteX94" fmla="*/ 24986 w 26165"/>
              <a:gd name="connsiteY94" fmla="*/ 30389 h 39999"/>
              <a:gd name="connsiteX95" fmla="*/ 26152 w 26165"/>
              <a:gd name="connsiteY95" fmla="*/ 30859 h 39999"/>
              <a:gd name="connsiteX96" fmla="*/ 26165 w 26165"/>
              <a:gd name="connsiteY96" fmla="*/ 30872 h 39999"/>
              <a:gd name="connsiteX97" fmla="*/ 23618 w 26165"/>
              <a:gd name="connsiteY97" fmla="*/ 39986 h 39999"/>
              <a:gd name="connsiteX98" fmla="*/ 23605 w 26165"/>
              <a:gd name="connsiteY98" fmla="*/ 39999 h 39999"/>
              <a:gd name="connsiteX99" fmla="*/ 12 w 26165"/>
              <a:gd name="connsiteY99" fmla="*/ 39999 h 39999"/>
              <a:gd name="connsiteX100" fmla="*/ 0 w 26165"/>
              <a:gd name="connsiteY100" fmla="*/ 39999 h 39999"/>
              <a:gd name="connsiteX101" fmla="*/ 0 w 26165"/>
              <a:gd name="connsiteY101" fmla="*/ 39986 h 39999"/>
              <a:gd name="connsiteX102" fmla="*/ 0 w 26165"/>
              <a:gd name="connsiteY102" fmla="*/ 38590 h 39999"/>
              <a:gd name="connsiteX103" fmla="*/ 0 w 26165"/>
              <a:gd name="connsiteY103" fmla="*/ 38577 h 39999"/>
              <a:gd name="connsiteX104" fmla="*/ 12 w 26165"/>
              <a:gd name="connsiteY104" fmla="*/ 38577 h 39999"/>
              <a:gd name="connsiteX105" fmla="*/ 1317 w 26165"/>
              <a:gd name="connsiteY105" fmla="*/ 38577 h 39999"/>
              <a:gd name="connsiteX106" fmla="*/ 2838 w 26165"/>
              <a:gd name="connsiteY106" fmla="*/ 38107 h 39999"/>
              <a:gd name="connsiteX107" fmla="*/ 3269 w 26165"/>
              <a:gd name="connsiteY107" fmla="*/ 36711 h 39999"/>
              <a:gd name="connsiteX108" fmla="*/ 3269 w 26165"/>
              <a:gd name="connsiteY108" fmla="*/ 3274 h 39999"/>
              <a:gd name="connsiteX109" fmla="*/ 2800 w 26165"/>
              <a:gd name="connsiteY109" fmla="*/ 1891 h 39999"/>
              <a:gd name="connsiteX110" fmla="*/ 1178 w 26165"/>
              <a:gd name="connsiteY110" fmla="*/ 1421 h 39999"/>
              <a:gd name="connsiteX111" fmla="*/ 1178 w 26165"/>
              <a:gd name="connsiteY111" fmla="*/ 1409 h 399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 ang="96">
                <a:pos x="connsiteX96" y="connsiteY96"/>
              </a:cxn>
              <a:cxn ang="97">
                <a:pos x="connsiteX97" y="connsiteY97"/>
              </a:cxn>
              <a:cxn ang="98">
                <a:pos x="connsiteX98" y="connsiteY98"/>
              </a:cxn>
              <a:cxn ang="99">
                <a:pos x="connsiteX99" y="connsiteY99"/>
              </a:cxn>
              <a:cxn ang="100">
                <a:pos x="connsiteX100" y="connsiteY100"/>
              </a:cxn>
              <a:cxn ang="101">
                <a:pos x="connsiteX101" y="connsiteY101"/>
              </a:cxn>
              <a:cxn ang="102">
                <a:pos x="connsiteX102" y="connsiteY102"/>
              </a:cxn>
              <a:cxn ang="103">
                <a:pos x="connsiteX103" y="connsiteY103"/>
              </a:cxn>
              <a:cxn ang="104">
                <a:pos x="connsiteX104" y="connsiteY104"/>
              </a:cxn>
              <a:cxn ang="105">
                <a:pos x="connsiteX105" y="connsiteY105"/>
              </a:cxn>
              <a:cxn ang="106">
                <a:pos x="connsiteX106" y="connsiteY106"/>
              </a:cxn>
              <a:cxn ang="107">
                <a:pos x="connsiteX107" y="connsiteY107"/>
              </a:cxn>
              <a:cxn ang="108">
                <a:pos x="connsiteX108" y="connsiteY108"/>
              </a:cxn>
              <a:cxn ang="109">
                <a:pos x="connsiteX109" y="connsiteY109"/>
              </a:cxn>
              <a:cxn ang="110">
                <a:pos x="connsiteX110" y="connsiteY110"/>
              </a:cxn>
              <a:cxn ang="111">
                <a:pos x="connsiteX111" y="connsiteY111"/>
              </a:cxn>
            </a:cxnLst>
            <a:rect l="l" t="t" r="r" b="b"/>
            <a:pathLst>
              <a:path w="26165" h="39999">
                <a:moveTo>
                  <a:pt x="1178" y="1409"/>
                </a:moveTo>
                <a:lnTo>
                  <a:pt x="1178" y="1396"/>
                </a:lnTo>
                <a:cubicBezTo>
                  <a:pt x="1951" y="1396"/>
                  <a:pt x="2508" y="1561"/>
                  <a:pt x="2825" y="1865"/>
                </a:cubicBezTo>
                <a:cubicBezTo>
                  <a:pt x="3142" y="2183"/>
                  <a:pt x="3294" y="2653"/>
                  <a:pt x="3294" y="3274"/>
                </a:cubicBezTo>
                <a:lnTo>
                  <a:pt x="3294" y="36711"/>
                </a:lnTo>
                <a:cubicBezTo>
                  <a:pt x="3294" y="37346"/>
                  <a:pt x="3142" y="37815"/>
                  <a:pt x="2850" y="38120"/>
                </a:cubicBezTo>
                <a:cubicBezTo>
                  <a:pt x="2559" y="38450"/>
                  <a:pt x="2039" y="38602"/>
                  <a:pt x="1317" y="38602"/>
                </a:cubicBezTo>
                <a:lnTo>
                  <a:pt x="25" y="38602"/>
                </a:lnTo>
                <a:lnTo>
                  <a:pt x="25" y="39973"/>
                </a:lnTo>
                <a:lnTo>
                  <a:pt x="23592" y="39973"/>
                </a:lnTo>
                <a:lnTo>
                  <a:pt x="26139" y="30884"/>
                </a:lnTo>
                <a:lnTo>
                  <a:pt x="24974" y="30415"/>
                </a:lnTo>
                <a:lnTo>
                  <a:pt x="24986" y="30402"/>
                </a:lnTo>
                <a:lnTo>
                  <a:pt x="24986" y="30402"/>
                </a:lnTo>
                <a:cubicBezTo>
                  <a:pt x="24061" y="33207"/>
                  <a:pt x="22769" y="35289"/>
                  <a:pt x="21134" y="36609"/>
                </a:cubicBezTo>
                <a:cubicBezTo>
                  <a:pt x="19500" y="37942"/>
                  <a:pt x="17511" y="38602"/>
                  <a:pt x="15179" y="38602"/>
                </a:cubicBezTo>
                <a:lnTo>
                  <a:pt x="9110" y="38602"/>
                </a:lnTo>
                <a:cubicBezTo>
                  <a:pt x="8489" y="38602"/>
                  <a:pt x="7969" y="38450"/>
                  <a:pt x="7589" y="38120"/>
                </a:cubicBezTo>
                <a:cubicBezTo>
                  <a:pt x="7197" y="37815"/>
                  <a:pt x="7006" y="37346"/>
                  <a:pt x="7006" y="36711"/>
                </a:cubicBezTo>
                <a:lnTo>
                  <a:pt x="7006" y="19180"/>
                </a:lnTo>
                <a:lnTo>
                  <a:pt x="7006" y="19168"/>
                </a:lnTo>
                <a:lnTo>
                  <a:pt x="7006" y="19168"/>
                </a:lnTo>
                <a:lnTo>
                  <a:pt x="13773" y="19168"/>
                </a:lnTo>
                <a:cubicBezTo>
                  <a:pt x="15331" y="19168"/>
                  <a:pt x="16472" y="19625"/>
                  <a:pt x="17168" y="20526"/>
                </a:cubicBezTo>
                <a:cubicBezTo>
                  <a:pt x="17878" y="21427"/>
                  <a:pt x="18220" y="22709"/>
                  <a:pt x="18220" y="24359"/>
                </a:cubicBezTo>
                <a:lnTo>
                  <a:pt x="18220" y="25248"/>
                </a:lnTo>
                <a:lnTo>
                  <a:pt x="19601" y="25248"/>
                </a:lnTo>
                <a:lnTo>
                  <a:pt x="19601" y="11703"/>
                </a:lnTo>
                <a:lnTo>
                  <a:pt x="18220" y="11703"/>
                </a:lnTo>
                <a:lnTo>
                  <a:pt x="18220" y="13100"/>
                </a:lnTo>
                <a:cubicBezTo>
                  <a:pt x="18220" y="14661"/>
                  <a:pt x="17878" y="15842"/>
                  <a:pt x="17168" y="16616"/>
                </a:cubicBezTo>
                <a:cubicBezTo>
                  <a:pt x="16472" y="17403"/>
                  <a:pt x="15331" y="17784"/>
                  <a:pt x="13773" y="17784"/>
                </a:cubicBezTo>
                <a:lnTo>
                  <a:pt x="7006" y="17784"/>
                </a:lnTo>
                <a:lnTo>
                  <a:pt x="7006" y="17784"/>
                </a:lnTo>
                <a:lnTo>
                  <a:pt x="7006" y="17771"/>
                </a:lnTo>
                <a:lnTo>
                  <a:pt x="7006" y="3274"/>
                </a:lnTo>
                <a:cubicBezTo>
                  <a:pt x="7006" y="2653"/>
                  <a:pt x="7197" y="2183"/>
                  <a:pt x="7589" y="1865"/>
                </a:cubicBezTo>
                <a:cubicBezTo>
                  <a:pt x="7969" y="1561"/>
                  <a:pt x="8489" y="1396"/>
                  <a:pt x="9110" y="1396"/>
                </a:cubicBezTo>
                <a:lnTo>
                  <a:pt x="15648" y="1396"/>
                </a:lnTo>
                <a:cubicBezTo>
                  <a:pt x="17359" y="1396"/>
                  <a:pt x="18917" y="1980"/>
                  <a:pt x="20323" y="3148"/>
                </a:cubicBezTo>
                <a:cubicBezTo>
                  <a:pt x="21717" y="4328"/>
                  <a:pt x="23048" y="6080"/>
                  <a:pt x="24289" y="8416"/>
                </a:cubicBezTo>
                <a:lnTo>
                  <a:pt x="24277" y="8428"/>
                </a:lnTo>
                <a:lnTo>
                  <a:pt x="24277" y="8416"/>
                </a:lnTo>
                <a:lnTo>
                  <a:pt x="25430" y="7946"/>
                </a:lnTo>
                <a:lnTo>
                  <a:pt x="22870" y="25"/>
                </a:lnTo>
                <a:lnTo>
                  <a:pt x="25" y="25"/>
                </a:lnTo>
                <a:lnTo>
                  <a:pt x="25" y="1396"/>
                </a:lnTo>
                <a:lnTo>
                  <a:pt x="1178" y="1396"/>
                </a:lnTo>
                <a:lnTo>
                  <a:pt x="1178" y="1409"/>
                </a:lnTo>
                <a:lnTo>
                  <a:pt x="1178" y="1421"/>
                </a:lnTo>
                <a:lnTo>
                  <a:pt x="12" y="1421"/>
                </a:lnTo>
                <a:lnTo>
                  <a:pt x="0" y="1421"/>
                </a:lnTo>
                <a:lnTo>
                  <a:pt x="0" y="1409"/>
                </a:lnTo>
                <a:lnTo>
                  <a:pt x="0" y="12"/>
                </a:lnTo>
                <a:lnTo>
                  <a:pt x="0" y="0"/>
                </a:lnTo>
                <a:lnTo>
                  <a:pt x="12" y="0"/>
                </a:lnTo>
                <a:lnTo>
                  <a:pt x="22883" y="0"/>
                </a:lnTo>
                <a:lnTo>
                  <a:pt x="22896" y="0"/>
                </a:lnTo>
                <a:lnTo>
                  <a:pt x="25455" y="7946"/>
                </a:lnTo>
                <a:lnTo>
                  <a:pt x="25455" y="7971"/>
                </a:lnTo>
                <a:lnTo>
                  <a:pt x="24289" y="8428"/>
                </a:lnTo>
                <a:lnTo>
                  <a:pt x="24277" y="8428"/>
                </a:lnTo>
                <a:cubicBezTo>
                  <a:pt x="23022" y="6093"/>
                  <a:pt x="21705" y="4341"/>
                  <a:pt x="20311" y="3173"/>
                </a:cubicBezTo>
                <a:cubicBezTo>
                  <a:pt x="18904" y="2005"/>
                  <a:pt x="17359" y="1421"/>
                  <a:pt x="15648" y="1421"/>
                </a:cubicBezTo>
                <a:lnTo>
                  <a:pt x="9110" y="1421"/>
                </a:lnTo>
                <a:cubicBezTo>
                  <a:pt x="8489" y="1421"/>
                  <a:pt x="7982" y="1574"/>
                  <a:pt x="7602" y="1891"/>
                </a:cubicBezTo>
                <a:cubicBezTo>
                  <a:pt x="7209" y="2195"/>
                  <a:pt x="7019" y="2653"/>
                  <a:pt x="7019" y="3274"/>
                </a:cubicBezTo>
                <a:lnTo>
                  <a:pt x="7019" y="17758"/>
                </a:lnTo>
                <a:lnTo>
                  <a:pt x="13773" y="17758"/>
                </a:lnTo>
                <a:cubicBezTo>
                  <a:pt x="15331" y="17758"/>
                  <a:pt x="16459" y="17378"/>
                  <a:pt x="17156" y="16603"/>
                </a:cubicBezTo>
                <a:cubicBezTo>
                  <a:pt x="17853" y="15829"/>
                  <a:pt x="18195" y="14661"/>
                  <a:pt x="18195" y="13100"/>
                </a:cubicBezTo>
                <a:lnTo>
                  <a:pt x="18195" y="11703"/>
                </a:lnTo>
                <a:lnTo>
                  <a:pt x="18207" y="11691"/>
                </a:lnTo>
                <a:lnTo>
                  <a:pt x="18220" y="11691"/>
                </a:lnTo>
                <a:lnTo>
                  <a:pt x="19614" y="11691"/>
                </a:lnTo>
                <a:lnTo>
                  <a:pt x="19627" y="11691"/>
                </a:lnTo>
                <a:lnTo>
                  <a:pt x="19627" y="11703"/>
                </a:lnTo>
                <a:lnTo>
                  <a:pt x="19627" y="25261"/>
                </a:lnTo>
                <a:lnTo>
                  <a:pt x="19627" y="25274"/>
                </a:lnTo>
                <a:lnTo>
                  <a:pt x="19614" y="25274"/>
                </a:lnTo>
                <a:lnTo>
                  <a:pt x="18220" y="25274"/>
                </a:lnTo>
                <a:lnTo>
                  <a:pt x="18207" y="25274"/>
                </a:lnTo>
                <a:lnTo>
                  <a:pt x="18195" y="25261"/>
                </a:lnTo>
                <a:lnTo>
                  <a:pt x="18195" y="24359"/>
                </a:lnTo>
                <a:cubicBezTo>
                  <a:pt x="18195" y="22709"/>
                  <a:pt x="17853" y="21440"/>
                  <a:pt x="17156" y="20539"/>
                </a:cubicBezTo>
                <a:cubicBezTo>
                  <a:pt x="16459" y="19637"/>
                  <a:pt x="15331" y="19193"/>
                  <a:pt x="13773" y="19193"/>
                </a:cubicBezTo>
                <a:lnTo>
                  <a:pt x="7019" y="19193"/>
                </a:lnTo>
                <a:lnTo>
                  <a:pt x="7019" y="36711"/>
                </a:lnTo>
                <a:cubicBezTo>
                  <a:pt x="7019" y="37333"/>
                  <a:pt x="7209" y="37803"/>
                  <a:pt x="7602" y="38107"/>
                </a:cubicBezTo>
                <a:cubicBezTo>
                  <a:pt x="7982" y="38425"/>
                  <a:pt x="8489" y="38577"/>
                  <a:pt x="9110" y="38577"/>
                </a:cubicBezTo>
                <a:lnTo>
                  <a:pt x="15179" y="38577"/>
                </a:lnTo>
                <a:cubicBezTo>
                  <a:pt x="17511" y="38577"/>
                  <a:pt x="19487" y="37917"/>
                  <a:pt x="21122" y="36584"/>
                </a:cubicBezTo>
                <a:cubicBezTo>
                  <a:pt x="22756" y="35264"/>
                  <a:pt x="24036" y="33207"/>
                  <a:pt x="24974" y="30389"/>
                </a:cubicBezTo>
                <a:lnTo>
                  <a:pt x="24974" y="30389"/>
                </a:lnTo>
                <a:lnTo>
                  <a:pt x="24986" y="30389"/>
                </a:lnTo>
                <a:lnTo>
                  <a:pt x="26152" y="30859"/>
                </a:lnTo>
                <a:lnTo>
                  <a:pt x="26165" y="30872"/>
                </a:lnTo>
                <a:lnTo>
                  <a:pt x="23618" y="39986"/>
                </a:lnTo>
                <a:lnTo>
                  <a:pt x="23605" y="39999"/>
                </a:lnTo>
                <a:lnTo>
                  <a:pt x="12" y="39999"/>
                </a:lnTo>
                <a:lnTo>
                  <a:pt x="0" y="39999"/>
                </a:lnTo>
                <a:lnTo>
                  <a:pt x="0" y="39986"/>
                </a:lnTo>
                <a:lnTo>
                  <a:pt x="0" y="38590"/>
                </a:lnTo>
                <a:lnTo>
                  <a:pt x="0" y="38577"/>
                </a:lnTo>
                <a:lnTo>
                  <a:pt x="12" y="38577"/>
                </a:lnTo>
                <a:lnTo>
                  <a:pt x="1317" y="38577"/>
                </a:lnTo>
                <a:cubicBezTo>
                  <a:pt x="2039" y="38577"/>
                  <a:pt x="2546" y="38425"/>
                  <a:pt x="2838" y="38107"/>
                </a:cubicBezTo>
                <a:cubicBezTo>
                  <a:pt x="3117" y="37803"/>
                  <a:pt x="3269" y="37333"/>
                  <a:pt x="3269" y="36711"/>
                </a:cubicBezTo>
                <a:lnTo>
                  <a:pt x="3269" y="3274"/>
                </a:lnTo>
                <a:cubicBezTo>
                  <a:pt x="3269" y="2653"/>
                  <a:pt x="3104" y="2195"/>
                  <a:pt x="2800" y="1891"/>
                </a:cubicBezTo>
                <a:cubicBezTo>
                  <a:pt x="2496" y="1574"/>
                  <a:pt x="1951" y="1421"/>
                  <a:pt x="1178" y="1421"/>
                </a:cubicBezTo>
                <a:lnTo>
                  <a:pt x="1178" y="1409"/>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
          <p:cNvSpPr/>
          <p:nvPr/>
        </p:nvSpPr>
        <p:spPr>
          <a:xfrm>
            <a:off x="1579337" y="4045972"/>
            <a:ext cx="27305" cy="39973"/>
          </a:xfrm>
          <a:custGeom>
            <a:avLst/>
            <a:gdLst>
              <a:gd name="connsiteX0" fmla="*/ 9566 w 27305"/>
              <a:gd name="connsiteY0" fmla="*/ 38577 h 39973"/>
              <a:gd name="connsiteX1" fmla="*/ 8058 w 27305"/>
              <a:gd name="connsiteY1" fmla="*/ 38107 h 39973"/>
              <a:gd name="connsiteX2" fmla="*/ 7463 w 27305"/>
              <a:gd name="connsiteY2" fmla="*/ 36711 h 39973"/>
              <a:gd name="connsiteX3" fmla="*/ 7463 w 27305"/>
              <a:gd name="connsiteY3" fmla="*/ 19637 h 39973"/>
              <a:gd name="connsiteX4" fmla="*/ 15167 w 27305"/>
              <a:gd name="connsiteY4" fmla="*/ 19637 h 39973"/>
              <a:gd name="connsiteX5" fmla="*/ 18550 w 27305"/>
              <a:gd name="connsiteY5" fmla="*/ 21034 h 39973"/>
              <a:gd name="connsiteX6" fmla="*/ 19601 w 27305"/>
              <a:gd name="connsiteY6" fmla="*/ 25248 h 39973"/>
              <a:gd name="connsiteX7" fmla="*/ 19601 w 27305"/>
              <a:gd name="connsiteY7" fmla="*/ 26187 h 39973"/>
              <a:gd name="connsiteX8" fmla="*/ 20995 w 27305"/>
              <a:gd name="connsiteY8" fmla="*/ 26187 h 39973"/>
              <a:gd name="connsiteX9" fmla="*/ 20995 w 27305"/>
              <a:gd name="connsiteY9" fmla="*/ 12617 h 39973"/>
              <a:gd name="connsiteX10" fmla="*/ 19601 w 27305"/>
              <a:gd name="connsiteY10" fmla="*/ 12617 h 39973"/>
              <a:gd name="connsiteX11" fmla="*/ 19601 w 27305"/>
              <a:gd name="connsiteY11" fmla="*/ 13785 h 39973"/>
              <a:gd name="connsiteX12" fmla="*/ 18550 w 27305"/>
              <a:gd name="connsiteY12" fmla="*/ 17175 h 39973"/>
              <a:gd name="connsiteX13" fmla="*/ 15167 w 27305"/>
              <a:gd name="connsiteY13" fmla="*/ 18241 h 39973"/>
              <a:gd name="connsiteX14" fmla="*/ 7463 w 27305"/>
              <a:gd name="connsiteY14" fmla="*/ 18241 h 39973"/>
              <a:gd name="connsiteX15" fmla="*/ 7463 w 27305"/>
              <a:gd name="connsiteY15" fmla="*/ 3274 h 39973"/>
              <a:gd name="connsiteX16" fmla="*/ 8058 w 27305"/>
              <a:gd name="connsiteY16" fmla="*/ 1866 h 39973"/>
              <a:gd name="connsiteX17" fmla="*/ 9566 w 27305"/>
              <a:gd name="connsiteY17" fmla="*/ 1396 h 39973"/>
              <a:gd name="connsiteX18" fmla="*/ 16104 w 27305"/>
              <a:gd name="connsiteY18" fmla="*/ 1396 h 39973"/>
              <a:gd name="connsiteX19" fmla="*/ 21705 w 27305"/>
              <a:gd name="connsiteY19" fmla="*/ 3274 h 39973"/>
              <a:gd name="connsiteX20" fmla="*/ 26139 w 27305"/>
              <a:gd name="connsiteY20" fmla="*/ 8885 h 39973"/>
              <a:gd name="connsiteX21" fmla="*/ 27305 w 27305"/>
              <a:gd name="connsiteY21" fmla="*/ 8416 h 39973"/>
              <a:gd name="connsiteX22" fmla="*/ 24479 w 27305"/>
              <a:gd name="connsiteY22" fmla="*/ 0 h 39973"/>
              <a:gd name="connsiteX23" fmla="*/ 0 w 27305"/>
              <a:gd name="connsiteY23" fmla="*/ 0 h 39973"/>
              <a:gd name="connsiteX24" fmla="*/ 0 w 27305"/>
              <a:gd name="connsiteY24" fmla="*/ 1396 h 39973"/>
              <a:gd name="connsiteX25" fmla="*/ 1495 w 27305"/>
              <a:gd name="connsiteY25" fmla="*/ 1396 h 39973"/>
              <a:gd name="connsiteX26" fmla="*/ 3231 w 27305"/>
              <a:gd name="connsiteY26" fmla="*/ 1866 h 39973"/>
              <a:gd name="connsiteX27" fmla="*/ 3737 w 27305"/>
              <a:gd name="connsiteY27" fmla="*/ 3274 h 39973"/>
              <a:gd name="connsiteX28" fmla="*/ 3737 w 27305"/>
              <a:gd name="connsiteY28" fmla="*/ 36711 h 39973"/>
              <a:gd name="connsiteX29" fmla="*/ 3269 w 27305"/>
              <a:gd name="connsiteY29" fmla="*/ 38107 h 39973"/>
              <a:gd name="connsiteX30" fmla="*/ 1634 w 27305"/>
              <a:gd name="connsiteY30" fmla="*/ 38577 h 39973"/>
              <a:gd name="connsiteX31" fmla="*/ 0 w 27305"/>
              <a:gd name="connsiteY31" fmla="*/ 38577 h 39973"/>
              <a:gd name="connsiteX32" fmla="*/ 0 w 27305"/>
              <a:gd name="connsiteY32" fmla="*/ 39973 h 39973"/>
              <a:gd name="connsiteX33" fmla="*/ 11200 w 27305"/>
              <a:gd name="connsiteY33" fmla="*/ 39973 h 39973"/>
              <a:gd name="connsiteX34" fmla="*/ 11200 w 27305"/>
              <a:gd name="connsiteY34" fmla="*/ 38577 h 39973"/>
              <a:gd name="connsiteX35" fmla="*/ 9566 w 27305"/>
              <a:gd name="connsiteY35" fmla="*/ 38577 h 39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27305" h="39973">
                <a:moveTo>
                  <a:pt x="9566" y="38577"/>
                </a:moveTo>
                <a:cubicBezTo>
                  <a:pt x="8945" y="38577"/>
                  <a:pt x="8438" y="38425"/>
                  <a:pt x="8058" y="38107"/>
                </a:cubicBezTo>
                <a:cubicBezTo>
                  <a:pt x="7665" y="37803"/>
                  <a:pt x="7463" y="37333"/>
                  <a:pt x="7463" y="36711"/>
                </a:cubicBezTo>
                <a:lnTo>
                  <a:pt x="7463" y="19637"/>
                </a:lnTo>
                <a:lnTo>
                  <a:pt x="15167" y="19637"/>
                </a:lnTo>
                <a:cubicBezTo>
                  <a:pt x="16725" y="19637"/>
                  <a:pt x="17853" y="20107"/>
                  <a:pt x="18550" y="21034"/>
                </a:cubicBezTo>
                <a:cubicBezTo>
                  <a:pt x="19246" y="21973"/>
                  <a:pt x="19601" y="23382"/>
                  <a:pt x="19601" y="25248"/>
                </a:cubicBezTo>
                <a:lnTo>
                  <a:pt x="19601" y="26187"/>
                </a:lnTo>
                <a:lnTo>
                  <a:pt x="20995" y="26187"/>
                </a:lnTo>
                <a:lnTo>
                  <a:pt x="20995" y="12617"/>
                </a:lnTo>
                <a:lnTo>
                  <a:pt x="19601" y="12617"/>
                </a:lnTo>
                <a:lnTo>
                  <a:pt x="19601" y="13785"/>
                </a:lnTo>
                <a:cubicBezTo>
                  <a:pt x="19601" y="15359"/>
                  <a:pt x="19246" y="16476"/>
                  <a:pt x="18550" y="17175"/>
                </a:cubicBezTo>
                <a:cubicBezTo>
                  <a:pt x="17853" y="17886"/>
                  <a:pt x="16725" y="18241"/>
                  <a:pt x="15167" y="18241"/>
                </a:cubicBezTo>
                <a:lnTo>
                  <a:pt x="7463" y="18241"/>
                </a:lnTo>
                <a:lnTo>
                  <a:pt x="7463" y="3274"/>
                </a:lnTo>
                <a:cubicBezTo>
                  <a:pt x="7463" y="2652"/>
                  <a:pt x="7665" y="2183"/>
                  <a:pt x="8058" y="1866"/>
                </a:cubicBezTo>
                <a:cubicBezTo>
                  <a:pt x="8438" y="1561"/>
                  <a:pt x="8945" y="1396"/>
                  <a:pt x="9566" y="1396"/>
                </a:cubicBezTo>
                <a:lnTo>
                  <a:pt x="16104" y="1396"/>
                </a:lnTo>
                <a:cubicBezTo>
                  <a:pt x="18119" y="1396"/>
                  <a:pt x="19981" y="2018"/>
                  <a:pt x="21705" y="3274"/>
                </a:cubicBezTo>
                <a:cubicBezTo>
                  <a:pt x="23415" y="4519"/>
                  <a:pt x="24885" y="6385"/>
                  <a:pt x="26139" y="8885"/>
                </a:cubicBezTo>
                <a:lnTo>
                  <a:pt x="27305" y="8416"/>
                </a:lnTo>
                <a:lnTo>
                  <a:pt x="24479" y="0"/>
                </a:lnTo>
                <a:lnTo>
                  <a:pt x="0" y="0"/>
                </a:lnTo>
                <a:lnTo>
                  <a:pt x="0" y="1396"/>
                </a:lnTo>
                <a:lnTo>
                  <a:pt x="1495" y="1396"/>
                </a:lnTo>
                <a:cubicBezTo>
                  <a:pt x="2318" y="1396"/>
                  <a:pt x="2901" y="1561"/>
                  <a:pt x="3231" y="1866"/>
                </a:cubicBezTo>
                <a:cubicBezTo>
                  <a:pt x="3560" y="2183"/>
                  <a:pt x="3737" y="2652"/>
                  <a:pt x="3737" y="3274"/>
                </a:cubicBezTo>
                <a:lnTo>
                  <a:pt x="3737" y="36711"/>
                </a:lnTo>
                <a:cubicBezTo>
                  <a:pt x="3737" y="37333"/>
                  <a:pt x="3573" y="37803"/>
                  <a:pt x="3269" y="38107"/>
                </a:cubicBezTo>
                <a:cubicBezTo>
                  <a:pt x="2952" y="38425"/>
                  <a:pt x="2407" y="38577"/>
                  <a:pt x="1634" y="38577"/>
                </a:cubicBezTo>
                <a:lnTo>
                  <a:pt x="0" y="38577"/>
                </a:lnTo>
                <a:lnTo>
                  <a:pt x="0" y="39973"/>
                </a:lnTo>
                <a:lnTo>
                  <a:pt x="11200" y="39973"/>
                </a:lnTo>
                <a:lnTo>
                  <a:pt x="11200" y="38577"/>
                </a:lnTo>
                <a:lnTo>
                  <a:pt x="9566" y="3857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3"/>
          <p:cNvSpPr/>
          <p:nvPr/>
        </p:nvSpPr>
        <p:spPr>
          <a:xfrm>
            <a:off x="1579324" y="4045959"/>
            <a:ext cx="27330" cy="39999"/>
          </a:xfrm>
          <a:custGeom>
            <a:avLst/>
            <a:gdLst>
              <a:gd name="connsiteX0" fmla="*/ 9579 w 27330"/>
              <a:gd name="connsiteY0" fmla="*/ 38590 h 39999"/>
              <a:gd name="connsiteX1" fmla="*/ 9579 w 27330"/>
              <a:gd name="connsiteY1" fmla="*/ 38603 h 39999"/>
              <a:gd name="connsiteX2" fmla="*/ 8058 w 27330"/>
              <a:gd name="connsiteY2" fmla="*/ 38133 h 39999"/>
              <a:gd name="connsiteX3" fmla="*/ 7463 w 27330"/>
              <a:gd name="connsiteY3" fmla="*/ 36724 h 39999"/>
              <a:gd name="connsiteX4" fmla="*/ 7463 w 27330"/>
              <a:gd name="connsiteY4" fmla="*/ 19650 h 39999"/>
              <a:gd name="connsiteX5" fmla="*/ 7475 w 27330"/>
              <a:gd name="connsiteY5" fmla="*/ 19637 h 39999"/>
              <a:gd name="connsiteX6" fmla="*/ 7475 w 27330"/>
              <a:gd name="connsiteY6" fmla="*/ 19637 h 39999"/>
              <a:gd name="connsiteX7" fmla="*/ 15179 w 27330"/>
              <a:gd name="connsiteY7" fmla="*/ 19637 h 39999"/>
              <a:gd name="connsiteX8" fmla="*/ 18575 w 27330"/>
              <a:gd name="connsiteY8" fmla="*/ 21047 h 39999"/>
              <a:gd name="connsiteX9" fmla="*/ 19627 w 27330"/>
              <a:gd name="connsiteY9" fmla="*/ 25261 h 39999"/>
              <a:gd name="connsiteX10" fmla="*/ 19627 w 27330"/>
              <a:gd name="connsiteY10" fmla="*/ 26187 h 39999"/>
              <a:gd name="connsiteX11" fmla="*/ 21008 w 27330"/>
              <a:gd name="connsiteY11" fmla="*/ 26187 h 39999"/>
              <a:gd name="connsiteX12" fmla="*/ 21008 w 27330"/>
              <a:gd name="connsiteY12" fmla="*/ 12656 h 39999"/>
              <a:gd name="connsiteX13" fmla="*/ 19627 w 27330"/>
              <a:gd name="connsiteY13" fmla="*/ 12656 h 39999"/>
              <a:gd name="connsiteX14" fmla="*/ 19627 w 27330"/>
              <a:gd name="connsiteY14" fmla="*/ 13798 h 39999"/>
              <a:gd name="connsiteX15" fmla="*/ 18575 w 27330"/>
              <a:gd name="connsiteY15" fmla="*/ 17200 h 39999"/>
              <a:gd name="connsiteX16" fmla="*/ 15179 w 27330"/>
              <a:gd name="connsiteY16" fmla="*/ 18267 h 39999"/>
              <a:gd name="connsiteX17" fmla="*/ 7475 w 27330"/>
              <a:gd name="connsiteY17" fmla="*/ 18267 h 39999"/>
              <a:gd name="connsiteX18" fmla="*/ 7475 w 27330"/>
              <a:gd name="connsiteY18" fmla="*/ 18254 h 39999"/>
              <a:gd name="connsiteX19" fmla="*/ 7463 w 27330"/>
              <a:gd name="connsiteY19" fmla="*/ 18254 h 39999"/>
              <a:gd name="connsiteX20" fmla="*/ 7463 w 27330"/>
              <a:gd name="connsiteY20" fmla="*/ 3287 h 39999"/>
              <a:gd name="connsiteX21" fmla="*/ 8058 w 27330"/>
              <a:gd name="connsiteY21" fmla="*/ 1878 h 39999"/>
              <a:gd name="connsiteX22" fmla="*/ 9579 w 27330"/>
              <a:gd name="connsiteY22" fmla="*/ 1396 h 39999"/>
              <a:gd name="connsiteX23" fmla="*/ 16117 w 27330"/>
              <a:gd name="connsiteY23" fmla="*/ 1396 h 39999"/>
              <a:gd name="connsiteX24" fmla="*/ 21717 w 27330"/>
              <a:gd name="connsiteY24" fmla="*/ 3275 h 39999"/>
              <a:gd name="connsiteX25" fmla="*/ 26165 w 27330"/>
              <a:gd name="connsiteY25" fmla="*/ 8885 h 39999"/>
              <a:gd name="connsiteX26" fmla="*/ 26152 w 27330"/>
              <a:gd name="connsiteY26" fmla="*/ 8898 h 39999"/>
              <a:gd name="connsiteX27" fmla="*/ 26139 w 27330"/>
              <a:gd name="connsiteY27" fmla="*/ 8885 h 39999"/>
              <a:gd name="connsiteX28" fmla="*/ 27292 w 27330"/>
              <a:gd name="connsiteY28" fmla="*/ 8416 h 39999"/>
              <a:gd name="connsiteX29" fmla="*/ 24479 w 27330"/>
              <a:gd name="connsiteY29" fmla="*/ 25 h 39999"/>
              <a:gd name="connsiteX30" fmla="*/ 25 w 27330"/>
              <a:gd name="connsiteY30" fmla="*/ 25 h 39999"/>
              <a:gd name="connsiteX31" fmla="*/ 25 w 27330"/>
              <a:gd name="connsiteY31" fmla="*/ 1396 h 39999"/>
              <a:gd name="connsiteX32" fmla="*/ 1507 w 27330"/>
              <a:gd name="connsiteY32" fmla="*/ 1396 h 39999"/>
              <a:gd name="connsiteX33" fmla="*/ 3256 w 27330"/>
              <a:gd name="connsiteY33" fmla="*/ 1878 h 39999"/>
              <a:gd name="connsiteX34" fmla="*/ 3750 w 27330"/>
              <a:gd name="connsiteY34" fmla="*/ 3287 h 39999"/>
              <a:gd name="connsiteX35" fmla="*/ 3750 w 27330"/>
              <a:gd name="connsiteY35" fmla="*/ 36724 h 39999"/>
              <a:gd name="connsiteX36" fmla="*/ 3294 w 27330"/>
              <a:gd name="connsiteY36" fmla="*/ 38133 h 39999"/>
              <a:gd name="connsiteX37" fmla="*/ 1647 w 27330"/>
              <a:gd name="connsiteY37" fmla="*/ 38603 h 39999"/>
              <a:gd name="connsiteX38" fmla="*/ 25 w 27330"/>
              <a:gd name="connsiteY38" fmla="*/ 38603 h 39999"/>
              <a:gd name="connsiteX39" fmla="*/ 25 w 27330"/>
              <a:gd name="connsiteY39" fmla="*/ 39973 h 39999"/>
              <a:gd name="connsiteX40" fmla="*/ 11200 w 27330"/>
              <a:gd name="connsiteY40" fmla="*/ 39973 h 39999"/>
              <a:gd name="connsiteX41" fmla="*/ 11200 w 27330"/>
              <a:gd name="connsiteY41" fmla="*/ 38603 h 39999"/>
              <a:gd name="connsiteX42" fmla="*/ 9579 w 27330"/>
              <a:gd name="connsiteY42" fmla="*/ 38603 h 39999"/>
              <a:gd name="connsiteX43" fmla="*/ 9579 w 27330"/>
              <a:gd name="connsiteY43" fmla="*/ 38590 h 39999"/>
              <a:gd name="connsiteX44" fmla="*/ 9579 w 27330"/>
              <a:gd name="connsiteY44" fmla="*/ 38577 h 39999"/>
              <a:gd name="connsiteX45" fmla="*/ 11213 w 27330"/>
              <a:gd name="connsiteY45" fmla="*/ 38577 h 39999"/>
              <a:gd name="connsiteX46" fmla="*/ 11226 w 27330"/>
              <a:gd name="connsiteY46" fmla="*/ 38577 h 39999"/>
              <a:gd name="connsiteX47" fmla="*/ 11226 w 27330"/>
              <a:gd name="connsiteY47" fmla="*/ 38590 h 39999"/>
              <a:gd name="connsiteX48" fmla="*/ 11226 w 27330"/>
              <a:gd name="connsiteY48" fmla="*/ 39986 h 39999"/>
              <a:gd name="connsiteX49" fmla="*/ 11226 w 27330"/>
              <a:gd name="connsiteY49" fmla="*/ 39999 h 39999"/>
              <a:gd name="connsiteX50" fmla="*/ 11213 w 27330"/>
              <a:gd name="connsiteY50" fmla="*/ 39999 h 39999"/>
              <a:gd name="connsiteX51" fmla="*/ 12 w 27330"/>
              <a:gd name="connsiteY51" fmla="*/ 39999 h 39999"/>
              <a:gd name="connsiteX52" fmla="*/ 0 w 27330"/>
              <a:gd name="connsiteY52" fmla="*/ 39999 h 39999"/>
              <a:gd name="connsiteX53" fmla="*/ 0 w 27330"/>
              <a:gd name="connsiteY53" fmla="*/ 39986 h 39999"/>
              <a:gd name="connsiteX54" fmla="*/ 0 w 27330"/>
              <a:gd name="connsiteY54" fmla="*/ 38590 h 39999"/>
              <a:gd name="connsiteX55" fmla="*/ 0 w 27330"/>
              <a:gd name="connsiteY55" fmla="*/ 38577 h 39999"/>
              <a:gd name="connsiteX56" fmla="*/ 12 w 27330"/>
              <a:gd name="connsiteY56" fmla="*/ 38577 h 39999"/>
              <a:gd name="connsiteX57" fmla="*/ 1647 w 27330"/>
              <a:gd name="connsiteY57" fmla="*/ 38577 h 39999"/>
              <a:gd name="connsiteX58" fmla="*/ 3268 w 27330"/>
              <a:gd name="connsiteY58" fmla="*/ 38107 h 39999"/>
              <a:gd name="connsiteX59" fmla="*/ 3737 w 27330"/>
              <a:gd name="connsiteY59" fmla="*/ 36724 h 39999"/>
              <a:gd name="connsiteX60" fmla="*/ 3737 w 27330"/>
              <a:gd name="connsiteY60" fmla="*/ 3287 h 39999"/>
              <a:gd name="connsiteX61" fmla="*/ 3243 w 27330"/>
              <a:gd name="connsiteY61" fmla="*/ 1891 h 39999"/>
              <a:gd name="connsiteX62" fmla="*/ 1507 w 27330"/>
              <a:gd name="connsiteY62" fmla="*/ 1422 h 39999"/>
              <a:gd name="connsiteX63" fmla="*/ 12 w 27330"/>
              <a:gd name="connsiteY63" fmla="*/ 1422 h 39999"/>
              <a:gd name="connsiteX64" fmla="*/ 0 w 27330"/>
              <a:gd name="connsiteY64" fmla="*/ 1422 h 39999"/>
              <a:gd name="connsiteX65" fmla="*/ 0 w 27330"/>
              <a:gd name="connsiteY65" fmla="*/ 1409 h 39999"/>
              <a:gd name="connsiteX66" fmla="*/ 0 w 27330"/>
              <a:gd name="connsiteY66" fmla="*/ 12 h 39999"/>
              <a:gd name="connsiteX67" fmla="*/ 0 w 27330"/>
              <a:gd name="connsiteY67" fmla="*/ 0 h 39999"/>
              <a:gd name="connsiteX68" fmla="*/ 12 w 27330"/>
              <a:gd name="connsiteY68" fmla="*/ 0 h 39999"/>
              <a:gd name="connsiteX69" fmla="*/ 24492 w 27330"/>
              <a:gd name="connsiteY69" fmla="*/ 0 h 39999"/>
              <a:gd name="connsiteX70" fmla="*/ 24505 w 27330"/>
              <a:gd name="connsiteY70" fmla="*/ 12 h 39999"/>
              <a:gd name="connsiteX71" fmla="*/ 27330 w 27330"/>
              <a:gd name="connsiteY71" fmla="*/ 8416 h 39999"/>
              <a:gd name="connsiteX72" fmla="*/ 27318 w 27330"/>
              <a:gd name="connsiteY72" fmla="*/ 8441 h 39999"/>
              <a:gd name="connsiteX73" fmla="*/ 26152 w 27330"/>
              <a:gd name="connsiteY73" fmla="*/ 8898 h 39999"/>
              <a:gd name="connsiteX74" fmla="*/ 26139 w 27330"/>
              <a:gd name="connsiteY74" fmla="*/ 8898 h 39999"/>
              <a:gd name="connsiteX75" fmla="*/ 21704 w 27330"/>
              <a:gd name="connsiteY75" fmla="*/ 3287 h 39999"/>
              <a:gd name="connsiteX76" fmla="*/ 16117 w 27330"/>
              <a:gd name="connsiteY76" fmla="*/ 1422 h 39999"/>
              <a:gd name="connsiteX77" fmla="*/ 9579 w 27330"/>
              <a:gd name="connsiteY77" fmla="*/ 1422 h 39999"/>
              <a:gd name="connsiteX78" fmla="*/ 8071 w 27330"/>
              <a:gd name="connsiteY78" fmla="*/ 1891 h 39999"/>
              <a:gd name="connsiteX79" fmla="*/ 7488 w 27330"/>
              <a:gd name="connsiteY79" fmla="*/ 3287 h 39999"/>
              <a:gd name="connsiteX80" fmla="*/ 7488 w 27330"/>
              <a:gd name="connsiteY80" fmla="*/ 18228 h 39999"/>
              <a:gd name="connsiteX81" fmla="*/ 15179 w 27330"/>
              <a:gd name="connsiteY81" fmla="*/ 18228 h 39999"/>
              <a:gd name="connsiteX82" fmla="*/ 18562 w 27330"/>
              <a:gd name="connsiteY82" fmla="*/ 17188 h 39999"/>
              <a:gd name="connsiteX83" fmla="*/ 19601 w 27330"/>
              <a:gd name="connsiteY83" fmla="*/ 13798 h 39999"/>
              <a:gd name="connsiteX84" fmla="*/ 19601 w 27330"/>
              <a:gd name="connsiteY84" fmla="*/ 12630 h 39999"/>
              <a:gd name="connsiteX85" fmla="*/ 19601 w 27330"/>
              <a:gd name="connsiteY85" fmla="*/ 12630 h 39999"/>
              <a:gd name="connsiteX86" fmla="*/ 19614 w 27330"/>
              <a:gd name="connsiteY86" fmla="*/ 12618 h 39999"/>
              <a:gd name="connsiteX87" fmla="*/ 21008 w 27330"/>
              <a:gd name="connsiteY87" fmla="*/ 12618 h 39999"/>
              <a:gd name="connsiteX88" fmla="*/ 21020 w 27330"/>
              <a:gd name="connsiteY88" fmla="*/ 12630 h 39999"/>
              <a:gd name="connsiteX89" fmla="*/ 21033 w 27330"/>
              <a:gd name="connsiteY89" fmla="*/ 12630 h 39999"/>
              <a:gd name="connsiteX90" fmla="*/ 21033 w 27330"/>
              <a:gd name="connsiteY90" fmla="*/ 26200 h 39999"/>
              <a:gd name="connsiteX91" fmla="*/ 21020 w 27330"/>
              <a:gd name="connsiteY91" fmla="*/ 26200 h 39999"/>
              <a:gd name="connsiteX92" fmla="*/ 21008 w 27330"/>
              <a:gd name="connsiteY92" fmla="*/ 26213 h 39999"/>
              <a:gd name="connsiteX93" fmla="*/ 19614 w 27330"/>
              <a:gd name="connsiteY93" fmla="*/ 26213 h 39999"/>
              <a:gd name="connsiteX94" fmla="*/ 19601 w 27330"/>
              <a:gd name="connsiteY94" fmla="*/ 26200 h 39999"/>
              <a:gd name="connsiteX95" fmla="*/ 19601 w 27330"/>
              <a:gd name="connsiteY95" fmla="*/ 26200 h 39999"/>
              <a:gd name="connsiteX96" fmla="*/ 19601 w 27330"/>
              <a:gd name="connsiteY96" fmla="*/ 25261 h 39999"/>
              <a:gd name="connsiteX97" fmla="*/ 18549 w 27330"/>
              <a:gd name="connsiteY97" fmla="*/ 21059 h 39999"/>
              <a:gd name="connsiteX98" fmla="*/ 15179 w 27330"/>
              <a:gd name="connsiteY98" fmla="*/ 19663 h 39999"/>
              <a:gd name="connsiteX99" fmla="*/ 7488 w 27330"/>
              <a:gd name="connsiteY99" fmla="*/ 19663 h 39999"/>
              <a:gd name="connsiteX100" fmla="*/ 7488 w 27330"/>
              <a:gd name="connsiteY100" fmla="*/ 36724 h 39999"/>
              <a:gd name="connsiteX101" fmla="*/ 8071 w 27330"/>
              <a:gd name="connsiteY101" fmla="*/ 38107 h 39999"/>
              <a:gd name="connsiteX102" fmla="*/ 9579 w 27330"/>
              <a:gd name="connsiteY102" fmla="*/ 38577 h 39999"/>
              <a:gd name="connsiteX103" fmla="*/ 9579 w 27330"/>
              <a:gd name="connsiteY103" fmla="*/ 38590 h 399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 ang="96">
                <a:pos x="connsiteX96" y="connsiteY96"/>
              </a:cxn>
              <a:cxn ang="97">
                <a:pos x="connsiteX97" y="connsiteY97"/>
              </a:cxn>
              <a:cxn ang="98">
                <a:pos x="connsiteX98" y="connsiteY98"/>
              </a:cxn>
              <a:cxn ang="99">
                <a:pos x="connsiteX99" y="connsiteY99"/>
              </a:cxn>
              <a:cxn ang="100">
                <a:pos x="connsiteX100" y="connsiteY100"/>
              </a:cxn>
              <a:cxn ang="101">
                <a:pos x="connsiteX101" y="connsiteY101"/>
              </a:cxn>
              <a:cxn ang="102">
                <a:pos x="connsiteX102" y="connsiteY102"/>
              </a:cxn>
              <a:cxn ang="103">
                <a:pos x="connsiteX103" y="connsiteY103"/>
              </a:cxn>
            </a:cxnLst>
            <a:rect l="l" t="t" r="r" b="b"/>
            <a:pathLst>
              <a:path w="27330" h="39999">
                <a:moveTo>
                  <a:pt x="9579" y="38590"/>
                </a:moveTo>
                <a:lnTo>
                  <a:pt x="9579" y="38603"/>
                </a:lnTo>
                <a:cubicBezTo>
                  <a:pt x="8958" y="38603"/>
                  <a:pt x="8438" y="38450"/>
                  <a:pt x="8058" y="38133"/>
                </a:cubicBezTo>
                <a:cubicBezTo>
                  <a:pt x="7665" y="37815"/>
                  <a:pt x="7463" y="37346"/>
                  <a:pt x="7463" y="36724"/>
                </a:cubicBezTo>
                <a:lnTo>
                  <a:pt x="7463" y="19650"/>
                </a:lnTo>
                <a:lnTo>
                  <a:pt x="7475" y="19637"/>
                </a:lnTo>
                <a:lnTo>
                  <a:pt x="7475" y="19637"/>
                </a:lnTo>
                <a:lnTo>
                  <a:pt x="15179" y="19637"/>
                </a:lnTo>
                <a:cubicBezTo>
                  <a:pt x="16738" y="19637"/>
                  <a:pt x="17865" y="20107"/>
                  <a:pt x="18575" y="21047"/>
                </a:cubicBezTo>
                <a:cubicBezTo>
                  <a:pt x="19284" y="21986"/>
                  <a:pt x="19627" y="23395"/>
                  <a:pt x="19627" y="25261"/>
                </a:cubicBezTo>
                <a:lnTo>
                  <a:pt x="19627" y="26187"/>
                </a:lnTo>
                <a:lnTo>
                  <a:pt x="21008" y="26187"/>
                </a:lnTo>
                <a:lnTo>
                  <a:pt x="21008" y="12656"/>
                </a:lnTo>
                <a:lnTo>
                  <a:pt x="19627" y="12656"/>
                </a:lnTo>
                <a:lnTo>
                  <a:pt x="19627" y="13798"/>
                </a:lnTo>
                <a:cubicBezTo>
                  <a:pt x="19627" y="15372"/>
                  <a:pt x="19284" y="16502"/>
                  <a:pt x="18575" y="17200"/>
                </a:cubicBezTo>
                <a:cubicBezTo>
                  <a:pt x="17865" y="17911"/>
                  <a:pt x="16738" y="18267"/>
                  <a:pt x="15179" y="18267"/>
                </a:cubicBezTo>
                <a:lnTo>
                  <a:pt x="7475" y="18267"/>
                </a:lnTo>
                <a:lnTo>
                  <a:pt x="7475" y="18254"/>
                </a:lnTo>
                <a:lnTo>
                  <a:pt x="7463" y="18254"/>
                </a:lnTo>
                <a:lnTo>
                  <a:pt x="7463" y="3287"/>
                </a:lnTo>
                <a:cubicBezTo>
                  <a:pt x="7463" y="2653"/>
                  <a:pt x="7665" y="2196"/>
                  <a:pt x="8058" y="1878"/>
                </a:cubicBezTo>
                <a:cubicBezTo>
                  <a:pt x="8438" y="1561"/>
                  <a:pt x="8958" y="1396"/>
                  <a:pt x="9579" y="1396"/>
                </a:cubicBezTo>
                <a:lnTo>
                  <a:pt x="16117" y="1396"/>
                </a:lnTo>
                <a:cubicBezTo>
                  <a:pt x="18131" y="1396"/>
                  <a:pt x="20007" y="2031"/>
                  <a:pt x="21717" y="3275"/>
                </a:cubicBezTo>
                <a:cubicBezTo>
                  <a:pt x="23428" y="4519"/>
                  <a:pt x="24910" y="6398"/>
                  <a:pt x="26165" y="8885"/>
                </a:cubicBezTo>
                <a:lnTo>
                  <a:pt x="26152" y="8898"/>
                </a:lnTo>
                <a:lnTo>
                  <a:pt x="26139" y="8885"/>
                </a:lnTo>
                <a:lnTo>
                  <a:pt x="27292" y="8416"/>
                </a:lnTo>
                <a:lnTo>
                  <a:pt x="24479" y="25"/>
                </a:lnTo>
                <a:lnTo>
                  <a:pt x="25" y="25"/>
                </a:lnTo>
                <a:lnTo>
                  <a:pt x="25" y="1396"/>
                </a:lnTo>
                <a:lnTo>
                  <a:pt x="1507" y="1396"/>
                </a:lnTo>
                <a:cubicBezTo>
                  <a:pt x="2331" y="1396"/>
                  <a:pt x="2914" y="1561"/>
                  <a:pt x="3256" y="1878"/>
                </a:cubicBezTo>
                <a:cubicBezTo>
                  <a:pt x="3585" y="2196"/>
                  <a:pt x="3750" y="2665"/>
                  <a:pt x="3750" y="3287"/>
                </a:cubicBezTo>
                <a:lnTo>
                  <a:pt x="3750" y="36724"/>
                </a:lnTo>
                <a:cubicBezTo>
                  <a:pt x="3750" y="37346"/>
                  <a:pt x="3598" y="37815"/>
                  <a:pt x="3294" y="38133"/>
                </a:cubicBezTo>
                <a:cubicBezTo>
                  <a:pt x="2964" y="38450"/>
                  <a:pt x="2420" y="38603"/>
                  <a:pt x="1647" y="38603"/>
                </a:cubicBezTo>
                <a:lnTo>
                  <a:pt x="25" y="38603"/>
                </a:lnTo>
                <a:lnTo>
                  <a:pt x="25" y="39973"/>
                </a:lnTo>
                <a:lnTo>
                  <a:pt x="11200" y="39973"/>
                </a:lnTo>
                <a:lnTo>
                  <a:pt x="11200" y="38603"/>
                </a:lnTo>
                <a:lnTo>
                  <a:pt x="9579" y="38603"/>
                </a:lnTo>
                <a:lnTo>
                  <a:pt x="9579" y="38590"/>
                </a:lnTo>
                <a:lnTo>
                  <a:pt x="9579" y="38577"/>
                </a:lnTo>
                <a:lnTo>
                  <a:pt x="11213" y="38577"/>
                </a:lnTo>
                <a:lnTo>
                  <a:pt x="11226" y="38577"/>
                </a:lnTo>
                <a:lnTo>
                  <a:pt x="11226" y="38590"/>
                </a:lnTo>
                <a:lnTo>
                  <a:pt x="11226" y="39986"/>
                </a:lnTo>
                <a:lnTo>
                  <a:pt x="11226" y="39999"/>
                </a:lnTo>
                <a:lnTo>
                  <a:pt x="11213" y="39999"/>
                </a:lnTo>
                <a:lnTo>
                  <a:pt x="12" y="39999"/>
                </a:lnTo>
                <a:lnTo>
                  <a:pt x="0" y="39999"/>
                </a:lnTo>
                <a:lnTo>
                  <a:pt x="0" y="39986"/>
                </a:lnTo>
                <a:lnTo>
                  <a:pt x="0" y="38590"/>
                </a:lnTo>
                <a:lnTo>
                  <a:pt x="0" y="38577"/>
                </a:lnTo>
                <a:lnTo>
                  <a:pt x="12" y="38577"/>
                </a:lnTo>
                <a:lnTo>
                  <a:pt x="1647" y="38577"/>
                </a:lnTo>
                <a:cubicBezTo>
                  <a:pt x="2420" y="38577"/>
                  <a:pt x="2964" y="38425"/>
                  <a:pt x="3268" y="38107"/>
                </a:cubicBezTo>
                <a:cubicBezTo>
                  <a:pt x="3573" y="37803"/>
                  <a:pt x="3737" y="37346"/>
                  <a:pt x="3737" y="36724"/>
                </a:cubicBezTo>
                <a:lnTo>
                  <a:pt x="3737" y="3287"/>
                </a:lnTo>
                <a:cubicBezTo>
                  <a:pt x="3737" y="2665"/>
                  <a:pt x="3573" y="2196"/>
                  <a:pt x="3243" y="1891"/>
                </a:cubicBezTo>
                <a:cubicBezTo>
                  <a:pt x="2914" y="1586"/>
                  <a:pt x="2331" y="1422"/>
                  <a:pt x="1507" y="1422"/>
                </a:cubicBezTo>
                <a:lnTo>
                  <a:pt x="12" y="1422"/>
                </a:lnTo>
                <a:lnTo>
                  <a:pt x="0" y="1422"/>
                </a:lnTo>
                <a:lnTo>
                  <a:pt x="0" y="1409"/>
                </a:lnTo>
                <a:lnTo>
                  <a:pt x="0" y="12"/>
                </a:lnTo>
                <a:lnTo>
                  <a:pt x="0" y="0"/>
                </a:lnTo>
                <a:lnTo>
                  <a:pt x="12" y="0"/>
                </a:lnTo>
                <a:lnTo>
                  <a:pt x="24492" y="0"/>
                </a:lnTo>
                <a:lnTo>
                  <a:pt x="24505" y="12"/>
                </a:lnTo>
                <a:lnTo>
                  <a:pt x="27330" y="8416"/>
                </a:lnTo>
                <a:lnTo>
                  <a:pt x="27318" y="8441"/>
                </a:lnTo>
                <a:lnTo>
                  <a:pt x="26152" y="8898"/>
                </a:lnTo>
                <a:lnTo>
                  <a:pt x="26139" y="8898"/>
                </a:lnTo>
                <a:cubicBezTo>
                  <a:pt x="24897" y="6410"/>
                  <a:pt x="23415" y="4531"/>
                  <a:pt x="21704" y="3287"/>
                </a:cubicBezTo>
                <a:cubicBezTo>
                  <a:pt x="19994" y="2044"/>
                  <a:pt x="18131" y="1422"/>
                  <a:pt x="16117" y="1422"/>
                </a:cubicBezTo>
                <a:lnTo>
                  <a:pt x="9579" y="1422"/>
                </a:lnTo>
                <a:cubicBezTo>
                  <a:pt x="8958" y="1422"/>
                  <a:pt x="8451" y="1586"/>
                  <a:pt x="8071" y="1891"/>
                </a:cubicBezTo>
                <a:cubicBezTo>
                  <a:pt x="7678" y="2196"/>
                  <a:pt x="7488" y="2665"/>
                  <a:pt x="7488" y="3287"/>
                </a:cubicBezTo>
                <a:lnTo>
                  <a:pt x="7488" y="18228"/>
                </a:lnTo>
                <a:lnTo>
                  <a:pt x="15179" y="18228"/>
                </a:lnTo>
                <a:cubicBezTo>
                  <a:pt x="16738" y="18228"/>
                  <a:pt x="17853" y="17886"/>
                  <a:pt x="18562" y="17188"/>
                </a:cubicBezTo>
                <a:cubicBezTo>
                  <a:pt x="19259" y="16489"/>
                  <a:pt x="19601" y="15359"/>
                  <a:pt x="19601" y="13798"/>
                </a:cubicBezTo>
                <a:lnTo>
                  <a:pt x="19601" y="12630"/>
                </a:lnTo>
                <a:lnTo>
                  <a:pt x="19601" y="12630"/>
                </a:lnTo>
                <a:lnTo>
                  <a:pt x="19614" y="12618"/>
                </a:lnTo>
                <a:lnTo>
                  <a:pt x="21008" y="12618"/>
                </a:lnTo>
                <a:lnTo>
                  <a:pt x="21020" y="12630"/>
                </a:lnTo>
                <a:lnTo>
                  <a:pt x="21033" y="12630"/>
                </a:lnTo>
                <a:lnTo>
                  <a:pt x="21033" y="26200"/>
                </a:lnTo>
                <a:lnTo>
                  <a:pt x="21020" y="26200"/>
                </a:lnTo>
                <a:lnTo>
                  <a:pt x="21008" y="26213"/>
                </a:lnTo>
                <a:lnTo>
                  <a:pt x="19614" y="26213"/>
                </a:lnTo>
                <a:lnTo>
                  <a:pt x="19601" y="26200"/>
                </a:lnTo>
                <a:lnTo>
                  <a:pt x="19601" y="26200"/>
                </a:lnTo>
                <a:lnTo>
                  <a:pt x="19601" y="25261"/>
                </a:lnTo>
                <a:cubicBezTo>
                  <a:pt x="19601" y="23395"/>
                  <a:pt x="19259" y="21999"/>
                  <a:pt x="18549" y="21059"/>
                </a:cubicBezTo>
                <a:cubicBezTo>
                  <a:pt x="17853" y="20132"/>
                  <a:pt x="16725" y="19663"/>
                  <a:pt x="15179" y="19663"/>
                </a:cubicBezTo>
                <a:lnTo>
                  <a:pt x="7488" y="19663"/>
                </a:lnTo>
                <a:lnTo>
                  <a:pt x="7488" y="36724"/>
                </a:lnTo>
                <a:cubicBezTo>
                  <a:pt x="7488" y="37346"/>
                  <a:pt x="7678" y="37803"/>
                  <a:pt x="8071" y="38107"/>
                </a:cubicBezTo>
                <a:cubicBezTo>
                  <a:pt x="8451" y="38425"/>
                  <a:pt x="8958" y="38577"/>
                  <a:pt x="9579" y="38577"/>
                </a:cubicBezTo>
                <a:lnTo>
                  <a:pt x="9579" y="3859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3"/>
          <p:cNvSpPr/>
          <p:nvPr/>
        </p:nvSpPr>
        <p:spPr>
          <a:xfrm>
            <a:off x="1776689" y="3850528"/>
            <a:ext cx="27064" cy="40913"/>
          </a:xfrm>
          <a:custGeom>
            <a:avLst/>
            <a:gdLst>
              <a:gd name="connsiteX0" fmla="*/ 18663 w 27064"/>
              <a:gd name="connsiteY0" fmla="*/ 3681 h 40913"/>
              <a:gd name="connsiteX1" fmla="*/ 22161 w 27064"/>
              <a:gd name="connsiteY1" fmla="*/ 10993 h 40913"/>
              <a:gd name="connsiteX2" fmla="*/ 23567 w 27064"/>
              <a:gd name="connsiteY2" fmla="*/ 10523 h 40913"/>
              <a:gd name="connsiteX3" fmla="*/ 21578 w 27064"/>
              <a:gd name="connsiteY3" fmla="*/ 0 h 40913"/>
              <a:gd name="connsiteX4" fmla="*/ 20425 w 27064"/>
              <a:gd name="connsiteY4" fmla="*/ 1053 h 40913"/>
              <a:gd name="connsiteX5" fmla="*/ 19031 w 27064"/>
              <a:gd name="connsiteY5" fmla="*/ 1408 h 40913"/>
              <a:gd name="connsiteX6" fmla="*/ 16699 w 27064"/>
              <a:gd name="connsiteY6" fmla="*/ 710 h 40913"/>
              <a:gd name="connsiteX7" fmla="*/ 13456 w 27064"/>
              <a:gd name="connsiteY7" fmla="*/ 0 h 40913"/>
              <a:gd name="connsiteX8" fmla="*/ 3826 w 27064"/>
              <a:gd name="connsiteY8" fmla="*/ 6207 h 40913"/>
              <a:gd name="connsiteX9" fmla="*/ 0 w 27064"/>
              <a:gd name="connsiteY9" fmla="*/ 21046 h 40913"/>
              <a:gd name="connsiteX10" fmla="*/ 3256 w 27064"/>
              <a:gd name="connsiteY10" fmla="*/ 34718 h 40913"/>
              <a:gd name="connsiteX11" fmla="*/ 13532 w 27064"/>
              <a:gd name="connsiteY11" fmla="*/ 40913 h 40913"/>
              <a:gd name="connsiteX12" fmla="*/ 16915 w 27064"/>
              <a:gd name="connsiteY12" fmla="*/ 40456 h 40913"/>
              <a:gd name="connsiteX13" fmla="*/ 19829 w 27064"/>
              <a:gd name="connsiteY13" fmla="*/ 38818 h 40913"/>
              <a:gd name="connsiteX14" fmla="*/ 20767 w 27064"/>
              <a:gd name="connsiteY14" fmla="*/ 38234 h 40913"/>
              <a:gd name="connsiteX15" fmla="*/ 21704 w 27064"/>
              <a:gd name="connsiteY15" fmla="*/ 38107 h 40913"/>
              <a:gd name="connsiteX16" fmla="*/ 22515 w 27064"/>
              <a:gd name="connsiteY16" fmla="*/ 38234 h 40913"/>
              <a:gd name="connsiteX17" fmla="*/ 23326 w 27064"/>
              <a:gd name="connsiteY17" fmla="*/ 38589 h 40913"/>
              <a:gd name="connsiteX18" fmla="*/ 23326 w 27064"/>
              <a:gd name="connsiteY18" fmla="*/ 26885 h 40913"/>
              <a:gd name="connsiteX19" fmla="*/ 24036 w 27064"/>
              <a:gd name="connsiteY19" fmla="*/ 25020 h 40913"/>
              <a:gd name="connsiteX20" fmla="*/ 25899 w 27064"/>
              <a:gd name="connsiteY20" fmla="*/ 24321 h 40913"/>
              <a:gd name="connsiteX21" fmla="*/ 27064 w 27064"/>
              <a:gd name="connsiteY21" fmla="*/ 24321 h 40913"/>
              <a:gd name="connsiteX22" fmla="*/ 27064 w 27064"/>
              <a:gd name="connsiteY22" fmla="*/ 22912 h 40913"/>
              <a:gd name="connsiteX23" fmla="*/ 15394 w 27064"/>
              <a:gd name="connsiteY23" fmla="*/ 22912 h 40913"/>
              <a:gd name="connsiteX24" fmla="*/ 15394 w 27064"/>
              <a:gd name="connsiteY24" fmla="*/ 24321 h 40913"/>
              <a:gd name="connsiteX25" fmla="*/ 16801 w 27064"/>
              <a:gd name="connsiteY25" fmla="*/ 24321 h 40913"/>
              <a:gd name="connsiteX26" fmla="*/ 18904 w 27064"/>
              <a:gd name="connsiteY26" fmla="*/ 25032 h 40913"/>
              <a:gd name="connsiteX27" fmla="*/ 19601 w 27064"/>
              <a:gd name="connsiteY27" fmla="*/ 27165 h 40913"/>
              <a:gd name="connsiteX28" fmla="*/ 19601 w 27064"/>
              <a:gd name="connsiteY28" fmla="*/ 35238 h 40913"/>
              <a:gd name="connsiteX29" fmla="*/ 17852 w 27064"/>
              <a:gd name="connsiteY29" fmla="*/ 38450 h 40913"/>
              <a:gd name="connsiteX30" fmla="*/ 13760 w 27064"/>
              <a:gd name="connsiteY30" fmla="*/ 39516 h 40913"/>
              <a:gd name="connsiteX31" fmla="*/ 6411 w 27064"/>
              <a:gd name="connsiteY31" fmla="*/ 33601 h 40913"/>
              <a:gd name="connsiteX32" fmla="*/ 4193 w 27064"/>
              <a:gd name="connsiteY32" fmla="*/ 21059 h 40913"/>
              <a:gd name="connsiteX33" fmla="*/ 7108 w 27064"/>
              <a:gd name="connsiteY33" fmla="*/ 6258 h 40913"/>
              <a:gd name="connsiteX34" fmla="*/ 13532 w 27064"/>
              <a:gd name="connsiteY34" fmla="*/ 1408 h 40913"/>
              <a:gd name="connsiteX35" fmla="*/ 18663 w 27064"/>
              <a:gd name="connsiteY35" fmla="*/ 3681 h 409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27064" h="40913">
                <a:moveTo>
                  <a:pt x="18663" y="3681"/>
                </a:moveTo>
                <a:cubicBezTo>
                  <a:pt x="20070" y="5204"/>
                  <a:pt x="21236" y="7641"/>
                  <a:pt x="22161" y="10993"/>
                </a:cubicBezTo>
                <a:lnTo>
                  <a:pt x="23567" y="10523"/>
                </a:lnTo>
                <a:lnTo>
                  <a:pt x="21578" y="0"/>
                </a:lnTo>
                <a:cubicBezTo>
                  <a:pt x="21274" y="469"/>
                  <a:pt x="20881" y="825"/>
                  <a:pt x="20425" y="1053"/>
                </a:cubicBezTo>
                <a:cubicBezTo>
                  <a:pt x="19956" y="1294"/>
                  <a:pt x="19487" y="1408"/>
                  <a:pt x="19031" y="1408"/>
                </a:cubicBezTo>
                <a:cubicBezTo>
                  <a:pt x="18714" y="1408"/>
                  <a:pt x="17941" y="1180"/>
                  <a:pt x="16699" y="710"/>
                </a:cubicBezTo>
                <a:cubicBezTo>
                  <a:pt x="15458" y="241"/>
                  <a:pt x="14381" y="0"/>
                  <a:pt x="13456" y="0"/>
                </a:cubicBezTo>
                <a:cubicBezTo>
                  <a:pt x="9591" y="0"/>
                  <a:pt x="6373" y="2068"/>
                  <a:pt x="3826" y="6207"/>
                </a:cubicBezTo>
                <a:cubicBezTo>
                  <a:pt x="1266" y="10332"/>
                  <a:pt x="0" y="15283"/>
                  <a:pt x="0" y="21046"/>
                </a:cubicBezTo>
                <a:cubicBezTo>
                  <a:pt x="0" y="26035"/>
                  <a:pt x="1076" y="30592"/>
                  <a:pt x="3256" y="34718"/>
                </a:cubicBezTo>
                <a:cubicBezTo>
                  <a:pt x="5435" y="38856"/>
                  <a:pt x="8856" y="40913"/>
                  <a:pt x="13532" y="40913"/>
                </a:cubicBezTo>
                <a:cubicBezTo>
                  <a:pt x="14774" y="40913"/>
                  <a:pt x="15901" y="40760"/>
                  <a:pt x="16915" y="40456"/>
                </a:cubicBezTo>
                <a:cubicBezTo>
                  <a:pt x="17929" y="40138"/>
                  <a:pt x="18904" y="39605"/>
                  <a:pt x="19829" y="38818"/>
                </a:cubicBezTo>
                <a:lnTo>
                  <a:pt x="20767" y="38234"/>
                </a:lnTo>
                <a:lnTo>
                  <a:pt x="21704" y="38107"/>
                </a:lnTo>
                <a:lnTo>
                  <a:pt x="22515" y="38234"/>
                </a:lnTo>
                <a:lnTo>
                  <a:pt x="23326" y="38589"/>
                </a:lnTo>
                <a:lnTo>
                  <a:pt x="23326" y="26885"/>
                </a:lnTo>
                <a:cubicBezTo>
                  <a:pt x="23326" y="26111"/>
                  <a:pt x="23567" y="25489"/>
                  <a:pt x="24036" y="25020"/>
                </a:cubicBezTo>
                <a:cubicBezTo>
                  <a:pt x="24505" y="24550"/>
                  <a:pt x="25125" y="24321"/>
                  <a:pt x="25899" y="24321"/>
                </a:cubicBezTo>
                <a:lnTo>
                  <a:pt x="27064" y="24321"/>
                </a:lnTo>
                <a:lnTo>
                  <a:pt x="27064" y="22912"/>
                </a:lnTo>
                <a:lnTo>
                  <a:pt x="15394" y="22912"/>
                </a:lnTo>
                <a:lnTo>
                  <a:pt x="15394" y="24321"/>
                </a:lnTo>
                <a:lnTo>
                  <a:pt x="16801" y="24321"/>
                </a:lnTo>
                <a:cubicBezTo>
                  <a:pt x="17726" y="24321"/>
                  <a:pt x="18435" y="24550"/>
                  <a:pt x="18904" y="25032"/>
                </a:cubicBezTo>
                <a:cubicBezTo>
                  <a:pt x="19360" y="25502"/>
                  <a:pt x="19601" y="26213"/>
                  <a:pt x="19601" y="27165"/>
                </a:cubicBezTo>
                <a:lnTo>
                  <a:pt x="19601" y="35238"/>
                </a:lnTo>
                <a:cubicBezTo>
                  <a:pt x="19436" y="36660"/>
                  <a:pt x="18854" y="37739"/>
                  <a:pt x="17852" y="38450"/>
                </a:cubicBezTo>
                <a:cubicBezTo>
                  <a:pt x="16839" y="39161"/>
                  <a:pt x="15470" y="39516"/>
                  <a:pt x="13760" y="39516"/>
                </a:cubicBezTo>
                <a:cubicBezTo>
                  <a:pt x="10339" y="39516"/>
                  <a:pt x="7881" y="37549"/>
                  <a:pt x="6411" y="33601"/>
                </a:cubicBezTo>
                <a:cubicBezTo>
                  <a:pt x="4928" y="29653"/>
                  <a:pt x="4193" y="25477"/>
                  <a:pt x="4193" y="21059"/>
                </a:cubicBezTo>
                <a:cubicBezTo>
                  <a:pt x="4193" y="14420"/>
                  <a:pt x="5169" y="9495"/>
                  <a:pt x="7108" y="6258"/>
                </a:cubicBezTo>
                <a:cubicBezTo>
                  <a:pt x="9059" y="3021"/>
                  <a:pt x="11200" y="1408"/>
                  <a:pt x="13532" y="1408"/>
                </a:cubicBezTo>
                <a:cubicBezTo>
                  <a:pt x="15546" y="1408"/>
                  <a:pt x="17270" y="2170"/>
                  <a:pt x="18663" y="3681"/>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3"/>
          <p:cNvSpPr/>
          <p:nvPr/>
        </p:nvSpPr>
        <p:spPr>
          <a:xfrm>
            <a:off x="1776676" y="3850515"/>
            <a:ext cx="27090" cy="40938"/>
          </a:xfrm>
          <a:custGeom>
            <a:avLst/>
            <a:gdLst>
              <a:gd name="connsiteX0" fmla="*/ 18676 w 27090"/>
              <a:gd name="connsiteY0" fmla="*/ 3693 h 40938"/>
              <a:gd name="connsiteX1" fmla="*/ 18689 w 27090"/>
              <a:gd name="connsiteY1" fmla="*/ 3681 h 40938"/>
              <a:gd name="connsiteX2" fmla="*/ 22186 w 27090"/>
              <a:gd name="connsiteY2" fmla="*/ 11005 h 40938"/>
              <a:gd name="connsiteX3" fmla="*/ 22173 w 27090"/>
              <a:gd name="connsiteY3" fmla="*/ 11005 h 40938"/>
              <a:gd name="connsiteX4" fmla="*/ 22173 w 27090"/>
              <a:gd name="connsiteY4" fmla="*/ 10993 h 40938"/>
              <a:gd name="connsiteX5" fmla="*/ 23554 w 27090"/>
              <a:gd name="connsiteY5" fmla="*/ 10523 h 40938"/>
              <a:gd name="connsiteX6" fmla="*/ 21578 w 27090"/>
              <a:gd name="connsiteY6" fmla="*/ 12 h 40938"/>
              <a:gd name="connsiteX7" fmla="*/ 21591 w 27090"/>
              <a:gd name="connsiteY7" fmla="*/ 12 h 40938"/>
              <a:gd name="connsiteX8" fmla="*/ 21603 w 27090"/>
              <a:gd name="connsiteY8" fmla="*/ 25 h 40938"/>
              <a:gd name="connsiteX9" fmla="*/ 20438 w 27090"/>
              <a:gd name="connsiteY9" fmla="*/ 1079 h 40938"/>
              <a:gd name="connsiteX10" fmla="*/ 19044 w 27090"/>
              <a:gd name="connsiteY10" fmla="*/ 1434 h 40938"/>
              <a:gd name="connsiteX11" fmla="*/ 16712 w 27090"/>
              <a:gd name="connsiteY11" fmla="*/ 723 h 40938"/>
              <a:gd name="connsiteX12" fmla="*/ 13469 w 27090"/>
              <a:gd name="connsiteY12" fmla="*/ 25 h 40938"/>
              <a:gd name="connsiteX13" fmla="*/ 3851 w 27090"/>
              <a:gd name="connsiteY13" fmla="*/ 6220 h 40938"/>
              <a:gd name="connsiteX14" fmla="*/ 25 w 27090"/>
              <a:gd name="connsiteY14" fmla="*/ 21059 h 40938"/>
              <a:gd name="connsiteX15" fmla="*/ 3281 w 27090"/>
              <a:gd name="connsiteY15" fmla="*/ 34731 h 40938"/>
              <a:gd name="connsiteX16" fmla="*/ 13545 w 27090"/>
              <a:gd name="connsiteY16" fmla="*/ 40925 h 40938"/>
              <a:gd name="connsiteX17" fmla="*/ 16928 w 27090"/>
              <a:gd name="connsiteY17" fmla="*/ 40456 h 40938"/>
              <a:gd name="connsiteX18" fmla="*/ 19829 w 27090"/>
              <a:gd name="connsiteY18" fmla="*/ 38818 h 40938"/>
              <a:gd name="connsiteX19" fmla="*/ 20780 w 27090"/>
              <a:gd name="connsiteY19" fmla="*/ 38234 h 40938"/>
              <a:gd name="connsiteX20" fmla="*/ 21717 w 27090"/>
              <a:gd name="connsiteY20" fmla="*/ 38107 h 40938"/>
              <a:gd name="connsiteX21" fmla="*/ 22528 w 27090"/>
              <a:gd name="connsiteY21" fmla="*/ 38234 h 40938"/>
              <a:gd name="connsiteX22" fmla="*/ 23352 w 27090"/>
              <a:gd name="connsiteY22" fmla="*/ 38590 h 40938"/>
              <a:gd name="connsiteX23" fmla="*/ 23339 w 27090"/>
              <a:gd name="connsiteY23" fmla="*/ 38602 h 40938"/>
              <a:gd name="connsiteX24" fmla="*/ 23326 w 27090"/>
              <a:gd name="connsiteY24" fmla="*/ 38602 h 40938"/>
              <a:gd name="connsiteX25" fmla="*/ 23326 w 27090"/>
              <a:gd name="connsiteY25" fmla="*/ 26898 h 40938"/>
              <a:gd name="connsiteX26" fmla="*/ 24036 w 27090"/>
              <a:gd name="connsiteY26" fmla="*/ 25020 h 40938"/>
              <a:gd name="connsiteX27" fmla="*/ 25911 w 27090"/>
              <a:gd name="connsiteY27" fmla="*/ 24321 h 40938"/>
              <a:gd name="connsiteX28" fmla="*/ 27064 w 27090"/>
              <a:gd name="connsiteY28" fmla="*/ 24321 h 40938"/>
              <a:gd name="connsiteX29" fmla="*/ 27064 w 27090"/>
              <a:gd name="connsiteY29" fmla="*/ 22938 h 40938"/>
              <a:gd name="connsiteX30" fmla="*/ 15420 w 27090"/>
              <a:gd name="connsiteY30" fmla="*/ 22938 h 40938"/>
              <a:gd name="connsiteX31" fmla="*/ 15420 w 27090"/>
              <a:gd name="connsiteY31" fmla="*/ 24321 h 40938"/>
              <a:gd name="connsiteX32" fmla="*/ 16814 w 27090"/>
              <a:gd name="connsiteY32" fmla="*/ 24321 h 40938"/>
              <a:gd name="connsiteX33" fmla="*/ 18917 w 27090"/>
              <a:gd name="connsiteY33" fmla="*/ 25032 h 40938"/>
              <a:gd name="connsiteX34" fmla="*/ 19614 w 27090"/>
              <a:gd name="connsiteY34" fmla="*/ 27178 h 40938"/>
              <a:gd name="connsiteX35" fmla="*/ 19614 w 27090"/>
              <a:gd name="connsiteY35" fmla="*/ 35251 h 40938"/>
              <a:gd name="connsiteX36" fmla="*/ 17865 w 27090"/>
              <a:gd name="connsiteY36" fmla="*/ 38475 h 40938"/>
              <a:gd name="connsiteX37" fmla="*/ 13773 w 27090"/>
              <a:gd name="connsiteY37" fmla="*/ 39542 h 40938"/>
              <a:gd name="connsiteX38" fmla="*/ 6411 w 27090"/>
              <a:gd name="connsiteY38" fmla="*/ 33613 h 40938"/>
              <a:gd name="connsiteX39" fmla="*/ 4194 w 27090"/>
              <a:gd name="connsiteY39" fmla="*/ 21072 h 40938"/>
              <a:gd name="connsiteX40" fmla="*/ 7121 w 27090"/>
              <a:gd name="connsiteY40" fmla="*/ 6270 h 40938"/>
              <a:gd name="connsiteX41" fmla="*/ 13545 w 27090"/>
              <a:gd name="connsiteY41" fmla="*/ 1408 h 40938"/>
              <a:gd name="connsiteX42" fmla="*/ 18689 w 27090"/>
              <a:gd name="connsiteY42" fmla="*/ 3681 h 40938"/>
              <a:gd name="connsiteX43" fmla="*/ 18676 w 27090"/>
              <a:gd name="connsiteY43" fmla="*/ 3693 h 40938"/>
              <a:gd name="connsiteX44" fmla="*/ 18664 w 27090"/>
              <a:gd name="connsiteY44" fmla="*/ 3706 h 40938"/>
              <a:gd name="connsiteX45" fmla="*/ 13545 w 27090"/>
              <a:gd name="connsiteY45" fmla="*/ 1434 h 40938"/>
              <a:gd name="connsiteX46" fmla="*/ 7133 w 27090"/>
              <a:gd name="connsiteY46" fmla="*/ 6283 h 40938"/>
              <a:gd name="connsiteX47" fmla="*/ 4219 w 27090"/>
              <a:gd name="connsiteY47" fmla="*/ 21072 h 40938"/>
              <a:gd name="connsiteX48" fmla="*/ 6436 w 27090"/>
              <a:gd name="connsiteY48" fmla="*/ 33613 h 40938"/>
              <a:gd name="connsiteX49" fmla="*/ 13773 w 27090"/>
              <a:gd name="connsiteY49" fmla="*/ 39516 h 40938"/>
              <a:gd name="connsiteX50" fmla="*/ 17853 w 27090"/>
              <a:gd name="connsiteY50" fmla="*/ 38450 h 40938"/>
              <a:gd name="connsiteX51" fmla="*/ 19601 w 27090"/>
              <a:gd name="connsiteY51" fmla="*/ 35251 h 40938"/>
              <a:gd name="connsiteX52" fmla="*/ 19601 w 27090"/>
              <a:gd name="connsiteY52" fmla="*/ 27178 h 40938"/>
              <a:gd name="connsiteX53" fmla="*/ 18904 w 27090"/>
              <a:gd name="connsiteY53" fmla="*/ 25058 h 40938"/>
              <a:gd name="connsiteX54" fmla="*/ 16814 w 27090"/>
              <a:gd name="connsiteY54" fmla="*/ 24347 h 40938"/>
              <a:gd name="connsiteX55" fmla="*/ 15407 w 27090"/>
              <a:gd name="connsiteY55" fmla="*/ 24347 h 40938"/>
              <a:gd name="connsiteX56" fmla="*/ 15407 w 27090"/>
              <a:gd name="connsiteY56" fmla="*/ 24334 h 40938"/>
              <a:gd name="connsiteX57" fmla="*/ 15394 w 27090"/>
              <a:gd name="connsiteY57" fmla="*/ 24334 h 40938"/>
              <a:gd name="connsiteX58" fmla="*/ 15394 w 27090"/>
              <a:gd name="connsiteY58" fmla="*/ 22925 h 40938"/>
              <a:gd name="connsiteX59" fmla="*/ 15407 w 27090"/>
              <a:gd name="connsiteY59" fmla="*/ 22925 h 40938"/>
              <a:gd name="connsiteX60" fmla="*/ 15407 w 27090"/>
              <a:gd name="connsiteY60" fmla="*/ 22912 h 40938"/>
              <a:gd name="connsiteX61" fmla="*/ 27077 w 27090"/>
              <a:gd name="connsiteY61" fmla="*/ 22912 h 40938"/>
              <a:gd name="connsiteX62" fmla="*/ 27090 w 27090"/>
              <a:gd name="connsiteY62" fmla="*/ 22925 h 40938"/>
              <a:gd name="connsiteX63" fmla="*/ 27090 w 27090"/>
              <a:gd name="connsiteY63" fmla="*/ 22925 h 40938"/>
              <a:gd name="connsiteX64" fmla="*/ 27090 w 27090"/>
              <a:gd name="connsiteY64" fmla="*/ 24334 h 40938"/>
              <a:gd name="connsiteX65" fmla="*/ 27090 w 27090"/>
              <a:gd name="connsiteY65" fmla="*/ 24334 h 40938"/>
              <a:gd name="connsiteX66" fmla="*/ 27077 w 27090"/>
              <a:gd name="connsiteY66" fmla="*/ 24347 h 40938"/>
              <a:gd name="connsiteX67" fmla="*/ 25911 w 27090"/>
              <a:gd name="connsiteY67" fmla="*/ 24347 h 40938"/>
              <a:gd name="connsiteX68" fmla="*/ 24049 w 27090"/>
              <a:gd name="connsiteY68" fmla="*/ 25045 h 40938"/>
              <a:gd name="connsiteX69" fmla="*/ 23352 w 27090"/>
              <a:gd name="connsiteY69" fmla="*/ 26898 h 40938"/>
              <a:gd name="connsiteX70" fmla="*/ 23352 w 27090"/>
              <a:gd name="connsiteY70" fmla="*/ 38602 h 40938"/>
              <a:gd name="connsiteX71" fmla="*/ 23352 w 27090"/>
              <a:gd name="connsiteY71" fmla="*/ 38602 h 40938"/>
              <a:gd name="connsiteX72" fmla="*/ 23339 w 27090"/>
              <a:gd name="connsiteY72" fmla="*/ 38602 h 40938"/>
              <a:gd name="connsiteX73" fmla="*/ 22516 w 27090"/>
              <a:gd name="connsiteY73" fmla="*/ 38260 h 40938"/>
              <a:gd name="connsiteX74" fmla="*/ 21717 w 27090"/>
              <a:gd name="connsiteY74" fmla="*/ 38132 h 40938"/>
              <a:gd name="connsiteX75" fmla="*/ 20780 w 27090"/>
              <a:gd name="connsiteY75" fmla="*/ 38260 h 40938"/>
              <a:gd name="connsiteX76" fmla="*/ 19855 w 27090"/>
              <a:gd name="connsiteY76" fmla="*/ 38844 h 40938"/>
              <a:gd name="connsiteX77" fmla="*/ 16928 w 27090"/>
              <a:gd name="connsiteY77" fmla="*/ 40481 h 40938"/>
              <a:gd name="connsiteX78" fmla="*/ 13545 w 27090"/>
              <a:gd name="connsiteY78" fmla="*/ 40938 h 40938"/>
              <a:gd name="connsiteX79" fmla="*/ 3269 w 27090"/>
              <a:gd name="connsiteY79" fmla="*/ 34743 h 40938"/>
              <a:gd name="connsiteX80" fmla="*/ 0 w 27090"/>
              <a:gd name="connsiteY80" fmla="*/ 21059 h 40938"/>
              <a:gd name="connsiteX81" fmla="*/ 3826 w 27090"/>
              <a:gd name="connsiteY81" fmla="*/ 6207 h 40938"/>
              <a:gd name="connsiteX82" fmla="*/ 13469 w 27090"/>
              <a:gd name="connsiteY82" fmla="*/ 0 h 40938"/>
              <a:gd name="connsiteX83" fmla="*/ 16725 w 27090"/>
              <a:gd name="connsiteY83" fmla="*/ 710 h 40938"/>
              <a:gd name="connsiteX84" fmla="*/ 19044 w 27090"/>
              <a:gd name="connsiteY84" fmla="*/ 1408 h 40938"/>
              <a:gd name="connsiteX85" fmla="*/ 20425 w 27090"/>
              <a:gd name="connsiteY85" fmla="*/ 1053 h 40938"/>
              <a:gd name="connsiteX86" fmla="*/ 21578 w 27090"/>
              <a:gd name="connsiteY86" fmla="*/ 12 h 40938"/>
              <a:gd name="connsiteX87" fmla="*/ 21603 w 27090"/>
              <a:gd name="connsiteY87" fmla="*/ 12 h 40938"/>
              <a:gd name="connsiteX88" fmla="*/ 21616 w 27090"/>
              <a:gd name="connsiteY88" fmla="*/ 12 h 40938"/>
              <a:gd name="connsiteX89" fmla="*/ 23592 w 27090"/>
              <a:gd name="connsiteY89" fmla="*/ 10536 h 40938"/>
              <a:gd name="connsiteX90" fmla="*/ 23580 w 27090"/>
              <a:gd name="connsiteY90" fmla="*/ 10548 h 40938"/>
              <a:gd name="connsiteX91" fmla="*/ 22173 w 27090"/>
              <a:gd name="connsiteY91" fmla="*/ 11018 h 40938"/>
              <a:gd name="connsiteX92" fmla="*/ 22173 w 27090"/>
              <a:gd name="connsiteY92" fmla="*/ 11018 h 40938"/>
              <a:gd name="connsiteX93" fmla="*/ 22161 w 27090"/>
              <a:gd name="connsiteY93" fmla="*/ 11005 h 40938"/>
              <a:gd name="connsiteX94" fmla="*/ 18664 w 27090"/>
              <a:gd name="connsiteY94" fmla="*/ 3706 h 40938"/>
              <a:gd name="connsiteX95" fmla="*/ 18676 w 27090"/>
              <a:gd name="connsiteY95" fmla="*/ 3693 h 409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Lst>
            <a:rect l="l" t="t" r="r" b="b"/>
            <a:pathLst>
              <a:path w="27090" h="40938">
                <a:moveTo>
                  <a:pt x="18676" y="3693"/>
                </a:moveTo>
                <a:lnTo>
                  <a:pt x="18689" y="3681"/>
                </a:lnTo>
                <a:cubicBezTo>
                  <a:pt x="20083" y="5204"/>
                  <a:pt x="21261" y="7641"/>
                  <a:pt x="22186" y="11005"/>
                </a:cubicBezTo>
                <a:lnTo>
                  <a:pt x="22173" y="11005"/>
                </a:lnTo>
                <a:lnTo>
                  <a:pt x="22173" y="10993"/>
                </a:lnTo>
                <a:lnTo>
                  <a:pt x="23554" y="10523"/>
                </a:lnTo>
                <a:lnTo>
                  <a:pt x="21578" y="12"/>
                </a:lnTo>
                <a:lnTo>
                  <a:pt x="21591" y="12"/>
                </a:lnTo>
                <a:lnTo>
                  <a:pt x="21603" y="25"/>
                </a:lnTo>
                <a:cubicBezTo>
                  <a:pt x="21299" y="494"/>
                  <a:pt x="20906" y="837"/>
                  <a:pt x="20438" y="1079"/>
                </a:cubicBezTo>
                <a:cubicBezTo>
                  <a:pt x="19969" y="1320"/>
                  <a:pt x="19500" y="1434"/>
                  <a:pt x="19044" y="1434"/>
                </a:cubicBezTo>
                <a:cubicBezTo>
                  <a:pt x="18727" y="1434"/>
                  <a:pt x="17954" y="1193"/>
                  <a:pt x="16712" y="723"/>
                </a:cubicBezTo>
                <a:cubicBezTo>
                  <a:pt x="15471" y="266"/>
                  <a:pt x="14394" y="25"/>
                  <a:pt x="13469" y="25"/>
                </a:cubicBezTo>
                <a:cubicBezTo>
                  <a:pt x="9604" y="25"/>
                  <a:pt x="6398" y="2094"/>
                  <a:pt x="3851" y="6220"/>
                </a:cubicBezTo>
                <a:cubicBezTo>
                  <a:pt x="1292" y="10345"/>
                  <a:pt x="25" y="15296"/>
                  <a:pt x="25" y="21059"/>
                </a:cubicBezTo>
                <a:cubicBezTo>
                  <a:pt x="25" y="26048"/>
                  <a:pt x="1115" y="30605"/>
                  <a:pt x="3281" y="34731"/>
                </a:cubicBezTo>
                <a:cubicBezTo>
                  <a:pt x="5461" y="38856"/>
                  <a:pt x="8882" y="40925"/>
                  <a:pt x="13545" y="40925"/>
                </a:cubicBezTo>
                <a:cubicBezTo>
                  <a:pt x="14786" y="40925"/>
                  <a:pt x="15914" y="40760"/>
                  <a:pt x="16928" y="40456"/>
                </a:cubicBezTo>
                <a:cubicBezTo>
                  <a:pt x="17929" y="40138"/>
                  <a:pt x="18904" y="39605"/>
                  <a:pt x="19829" y="38818"/>
                </a:cubicBezTo>
                <a:lnTo>
                  <a:pt x="20780" y="38234"/>
                </a:lnTo>
                <a:lnTo>
                  <a:pt x="21717" y="38107"/>
                </a:lnTo>
                <a:lnTo>
                  <a:pt x="22528" y="38234"/>
                </a:lnTo>
                <a:lnTo>
                  <a:pt x="23352" y="38590"/>
                </a:lnTo>
                <a:lnTo>
                  <a:pt x="23339" y="38602"/>
                </a:lnTo>
                <a:lnTo>
                  <a:pt x="23326" y="38602"/>
                </a:lnTo>
                <a:lnTo>
                  <a:pt x="23326" y="26898"/>
                </a:lnTo>
                <a:cubicBezTo>
                  <a:pt x="23326" y="26124"/>
                  <a:pt x="23567" y="25489"/>
                  <a:pt x="24036" y="25020"/>
                </a:cubicBezTo>
                <a:cubicBezTo>
                  <a:pt x="24505" y="24550"/>
                  <a:pt x="25126" y="24321"/>
                  <a:pt x="25911" y="24321"/>
                </a:cubicBezTo>
                <a:lnTo>
                  <a:pt x="27064" y="24321"/>
                </a:lnTo>
                <a:lnTo>
                  <a:pt x="27064" y="22938"/>
                </a:lnTo>
                <a:lnTo>
                  <a:pt x="15420" y="22938"/>
                </a:lnTo>
                <a:lnTo>
                  <a:pt x="15420" y="24321"/>
                </a:lnTo>
                <a:lnTo>
                  <a:pt x="16814" y="24321"/>
                </a:lnTo>
                <a:cubicBezTo>
                  <a:pt x="17751" y="24321"/>
                  <a:pt x="18448" y="24563"/>
                  <a:pt x="18917" y="25032"/>
                </a:cubicBezTo>
                <a:cubicBezTo>
                  <a:pt x="19386" y="25515"/>
                  <a:pt x="19614" y="26225"/>
                  <a:pt x="19614" y="27178"/>
                </a:cubicBezTo>
                <a:lnTo>
                  <a:pt x="19614" y="35251"/>
                </a:lnTo>
                <a:cubicBezTo>
                  <a:pt x="19462" y="36686"/>
                  <a:pt x="18879" y="37765"/>
                  <a:pt x="17865" y="38475"/>
                </a:cubicBezTo>
                <a:cubicBezTo>
                  <a:pt x="16852" y="39186"/>
                  <a:pt x="15483" y="39542"/>
                  <a:pt x="13773" y="39542"/>
                </a:cubicBezTo>
                <a:cubicBezTo>
                  <a:pt x="10339" y="39542"/>
                  <a:pt x="7893" y="37562"/>
                  <a:pt x="6411" y="33613"/>
                </a:cubicBezTo>
                <a:cubicBezTo>
                  <a:pt x="4928" y="29666"/>
                  <a:pt x="4194" y="25489"/>
                  <a:pt x="4194" y="21072"/>
                </a:cubicBezTo>
                <a:cubicBezTo>
                  <a:pt x="4194" y="14433"/>
                  <a:pt x="5169" y="9507"/>
                  <a:pt x="7121" y="6270"/>
                </a:cubicBezTo>
                <a:cubicBezTo>
                  <a:pt x="9059" y="3033"/>
                  <a:pt x="11201" y="1408"/>
                  <a:pt x="13545" y="1408"/>
                </a:cubicBezTo>
                <a:cubicBezTo>
                  <a:pt x="15572" y="1408"/>
                  <a:pt x="17283" y="2170"/>
                  <a:pt x="18689" y="3681"/>
                </a:cubicBezTo>
                <a:lnTo>
                  <a:pt x="18676" y="3693"/>
                </a:lnTo>
                <a:lnTo>
                  <a:pt x="18664" y="3706"/>
                </a:lnTo>
                <a:cubicBezTo>
                  <a:pt x="17270" y="2195"/>
                  <a:pt x="15559" y="1434"/>
                  <a:pt x="13545" y="1434"/>
                </a:cubicBezTo>
                <a:cubicBezTo>
                  <a:pt x="11213" y="1434"/>
                  <a:pt x="9084" y="3046"/>
                  <a:pt x="7133" y="6283"/>
                </a:cubicBezTo>
                <a:cubicBezTo>
                  <a:pt x="5195" y="9507"/>
                  <a:pt x="4219" y="14446"/>
                  <a:pt x="4219" y="21072"/>
                </a:cubicBezTo>
                <a:cubicBezTo>
                  <a:pt x="4219" y="25477"/>
                  <a:pt x="4954" y="29666"/>
                  <a:pt x="6436" y="33613"/>
                </a:cubicBezTo>
                <a:cubicBezTo>
                  <a:pt x="7919" y="37549"/>
                  <a:pt x="10364" y="39516"/>
                  <a:pt x="13773" y="39516"/>
                </a:cubicBezTo>
                <a:cubicBezTo>
                  <a:pt x="15483" y="39516"/>
                  <a:pt x="16839" y="39161"/>
                  <a:pt x="17853" y="38450"/>
                </a:cubicBezTo>
                <a:cubicBezTo>
                  <a:pt x="18866" y="37752"/>
                  <a:pt x="19449" y="36673"/>
                  <a:pt x="19601" y="35251"/>
                </a:cubicBezTo>
                <a:lnTo>
                  <a:pt x="19601" y="27178"/>
                </a:lnTo>
                <a:cubicBezTo>
                  <a:pt x="19601" y="26238"/>
                  <a:pt x="19361" y="25527"/>
                  <a:pt x="18904" y="25058"/>
                </a:cubicBezTo>
                <a:cubicBezTo>
                  <a:pt x="18436" y="24588"/>
                  <a:pt x="17739" y="24347"/>
                  <a:pt x="16814" y="24347"/>
                </a:cubicBezTo>
                <a:lnTo>
                  <a:pt x="15407" y="24347"/>
                </a:lnTo>
                <a:lnTo>
                  <a:pt x="15407" y="24334"/>
                </a:lnTo>
                <a:lnTo>
                  <a:pt x="15394" y="24334"/>
                </a:lnTo>
                <a:lnTo>
                  <a:pt x="15394" y="22925"/>
                </a:lnTo>
                <a:lnTo>
                  <a:pt x="15407" y="22925"/>
                </a:lnTo>
                <a:lnTo>
                  <a:pt x="15407" y="22912"/>
                </a:lnTo>
                <a:lnTo>
                  <a:pt x="27077" y="22912"/>
                </a:lnTo>
                <a:lnTo>
                  <a:pt x="27090" y="22925"/>
                </a:lnTo>
                <a:lnTo>
                  <a:pt x="27090" y="22925"/>
                </a:lnTo>
                <a:lnTo>
                  <a:pt x="27090" y="24334"/>
                </a:lnTo>
                <a:lnTo>
                  <a:pt x="27090" y="24334"/>
                </a:lnTo>
                <a:lnTo>
                  <a:pt x="27077" y="24347"/>
                </a:lnTo>
                <a:lnTo>
                  <a:pt x="25911" y="24347"/>
                </a:lnTo>
                <a:cubicBezTo>
                  <a:pt x="25138" y="24347"/>
                  <a:pt x="24518" y="24575"/>
                  <a:pt x="24049" y="25045"/>
                </a:cubicBezTo>
                <a:cubicBezTo>
                  <a:pt x="23592" y="25515"/>
                  <a:pt x="23352" y="26137"/>
                  <a:pt x="23352" y="26898"/>
                </a:cubicBezTo>
                <a:lnTo>
                  <a:pt x="23352" y="38602"/>
                </a:lnTo>
                <a:lnTo>
                  <a:pt x="23352" y="38602"/>
                </a:lnTo>
                <a:lnTo>
                  <a:pt x="23339" y="38602"/>
                </a:lnTo>
                <a:lnTo>
                  <a:pt x="22516" y="38260"/>
                </a:lnTo>
                <a:lnTo>
                  <a:pt x="21717" y="38132"/>
                </a:lnTo>
                <a:lnTo>
                  <a:pt x="20780" y="38260"/>
                </a:lnTo>
                <a:lnTo>
                  <a:pt x="19855" y="38844"/>
                </a:lnTo>
                <a:cubicBezTo>
                  <a:pt x="18917" y="39618"/>
                  <a:pt x="17941" y="40164"/>
                  <a:pt x="16928" y="40481"/>
                </a:cubicBezTo>
                <a:cubicBezTo>
                  <a:pt x="15914" y="40786"/>
                  <a:pt x="14786" y="40938"/>
                  <a:pt x="13545" y="40938"/>
                </a:cubicBezTo>
                <a:cubicBezTo>
                  <a:pt x="8869" y="40938"/>
                  <a:pt x="5435" y="38882"/>
                  <a:pt x="3269" y="34743"/>
                </a:cubicBezTo>
                <a:cubicBezTo>
                  <a:pt x="1077" y="30605"/>
                  <a:pt x="0" y="26048"/>
                  <a:pt x="0" y="21059"/>
                </a:cubicBezTo>
                <a:cubicBezTo>
                  <a:pt x="0" y="15296"/>
                  <a:pt x="1267" y="10333"/>
                  <a:pt x="3826" y="6207"/>
                </a:cubicBezTo>
                <a:cubicBezTo>
                  <a:pt x="6373" y="2081"/>
                  <a:pt x="9591" y="0"/>
                  <a:pt x="13469" y="0"/>
                </a:cubicBezTo>
                <a:cubicBezTo>
                  <a:pt x="14394" y="0"/>
                  <a:pt x="15483" y="241"/>
                  <a:pt x="16725" y="710"/>
                </a:cubicBezTo>
                <a:cubicBezTo>
                  <a:pt x="17954" y="1167"/>
                  <a:pt x="18727" y="1408"/>
                  <a:pt x="19044" y="1408"/>
                </a:cubicBezTo>
                <a:cubicBezTo>
                  <a:pt x="19500" y="1408"/>
                  <a:pt x="19969" y="1294"/>
                  <a:pt x="20425" y="1053"/>
                </a:cubicBezTo>
                <a:cubicBezTo>
                  <a:pt x="20894" y="825"/>
                  <a:pt x="21274" y="482"/>
                  <a:pt x="21578" y="12"/>
                </a:cubicBezTo>
                <a:lnTo>
                  <a:pt x="21603" y="12"/>
                </a:lnTo>
                <a:lnTo>
                  <a:pt x="21616" y="12"/>
                </a:lnTo>
                <a:lnTo>
                  <a:pt x="23592" y="10536"/>
                </a:lnTo>
                <a:lnTo>
                  <a:pt x="23580" y="10548"/>
                </a:lnTo>
                <a:lnTo>
                  <a:pt x="22173" y="11018"/>
                </a:lnTo>
                <a:lnTo>
                  <a:pt x="22173" y="11018"/>
                </a:lnTo>
                <a:lnTo>
                  <a:pt x="22161" y="11005"/>
                </a:lnTo>
                <a:cubicBezTo>
                  <a:pt x="21236" y="7654"/>
                  <a:pt x="20070" y="5229"/>
                  <a:pt x="18664" y="3706"/>
                </a:cubicBezTo>
                <a:lnTo>
                  <a:pt x="18676" y="3693"/>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3"/>
          <p:cNvSpPr/>
          <p:nvPr/>
        </p:nvSpPr>
        <p:spPr>
          <a:xfrm>
            <a:off x="2106893" y="3855660"/>
            <a:ext cx="27774" cy="39986"/>
          </a:xfrm>
          <a:custGeom>
            <a:avLst/>
            <a:gdLst>
              <a:gd name="connsiteX0" fmla="*/ 24505 w 27774"/>
              <a:gd name="connsiteY0" fmla="*/ 3274 h 39986"/>
              <a:gd name="connsiteX1" fmla="*/ 25126 w 27774"/>
              <a:gd name="connsiteY1" fmla="*/ 1865 h 39986"/>
              <a:gd name="connsiteX2" fmla="*/ 26760 w 27774"/>
              <a:gd name="connsiteY2" fmla="*/ 1408 h 39986"/>
              <a:gd name="connsiteX3" fmla="*/ 27774 w 27774"/>
              <a:gd name="connsiteY3" fmla="*/ 1408 h 39986"/>
              <a:gd name="connsiteX4" fmla="*/ 27774 w 27774"/>
              <a:gd name="connsiteY4" fmla="*/ 0 h 39986"/>
              <a:gd name="connsiteX5" fmla="*/ 17510 w 27774"/>
              <a:gd name="connsiteY5" fmla="*/ 0 h 39986"/>
              <a:gd name="connsiteX6" fmla="*/ 17510 w 27774"/>
              <a:gd name="connsiteY6" fmla="*/ 1408 h 39986"/>
              <a:gd name="connsiteX7" fmla="*/ 18512 w 27774"/>
              <a:gd name="connsiteY7" fmla="*/ 1408 h 39986"/>
              <a:gd name="connsiteX8" fmla="*/ 20273 w 27774"/>
              <a:gd name="connsiteY8" fmla="*/ 1865 h 39986"/>
              <a:gd name="connsiteX9" fmla="*/ 20780 w 27774"/>
              <a:gd name="connsiteY9" fmla="*/ 3274 h 39986"/>
              <a:gd name="connsiteX10" fmla="*/ 20780 w 27774"/>
              <a:gd name="connsiteY10" fmla="*/ 18241 h 39986"/>
              <a:gd name="connsiteX11" fmla="*/ 7006 w 27774"/>
              <a:gd name="connsiteY11" fmla="*/ 18241 h 39986"/>
              <a:gd name="connsiteX12" fmla="*/ 7006 w 27774"/>
              <a:gd name="connsiteY12" fmla="*/ 3274 h 39986"/>
              <a:gd name="connsiteX13" fmla="*/ 7627 w 27774"/>
              <a:gd name="connsiteY13" fmla="*/ 1865 h 39986"/>
              <a:gd name="connsiteX14" fmla="*/ 9262 w 27774"/>
              <a:gd name="connsiteY14" fmla="*/ 1408 h 39986"/>
              <a:gd name="connsiteX15" fmla="*/ 10275 w 27774"/>
              <a:gd name="connsiteY15" fmla="*/ 1408 h 39986"/>
              <a:gd name="connsiteX16" fmla="*/ 10275 w 27774"/>
              <a:gd name="connsiteY16" fmla="*/ 0 h 39986"/>
              <a:gd name="connsiteX17" fmla="*/ 0 w 27774"/>
              <a:gd name="connsiteY17" fmla="*/ 0 h 39986"/>
              <a:gd name="connsiteX18" fmla="*/ 0 w 27774"/>
              <a:gd name="connsiteY18" fmla="*/ 1408 h 39986"/>
              <a:gd name="connsiteX19" fmla="*/ 1013 w 27774"/>
              <a:gd name="connsiteY19" fmla="*/ 1408 h 39986"/>
              <a:gd name="connsiteX20" fmla="*/ 2762 w 27774"/>
              <a:gd name="connsiteY20" fmla="*/ 1865 h 39986"/>
              <a:gd name="connsiteX21" fmla="*/ 3268 w 27774"/>
              <a:gd name="connsiteY21" fmla="*/ 3274 h 39986"/>
              <a:gd name="connsiteX22" fmla="*/ 3268 w 27774"/>
              <a:gd name="connsiteY22" fmla="*/ 36711 h 39986"/>
              <a:gd name="connsiteX23" fmla="*/ 2800 w 27774"/>
              <a:gd name="connsiteY23" fmla="*/ 38107 h 39986"/>
              <a:gd name="connsiteX24" fmla="*/ 1165 w 27774"/>
              <a:gd name="connsiteY24" fmla="*/ 38577 h 39986"/>
              <a:gd name="connsiteX25" fmla="*/ 0 w 27774"/>
              <a:gd name="connsiteY25" fmla="*/ 38577 h 39986"/>
              <a:gd name="connsiteX26" fmla="*/ 0 w 27774"/>
              <a:gd name="connsiteY26" fmla="*/ 39986 h 39986"/>
              <a:gd name="connsiteX27" fmla="*/ 10275 w 27774"/>
              <a:gd name="connsiteY27" fmla="*/ 39986 h 39986"/>
              <a:gd name="connsiteX28" fmla="*/ 10275 w 27774"/>
              <a:gd name="connsiteY28" fmla="*/ 38577 h 39986"/>
              <a:gd name="connsiteX29" fmla="*/ 9110 w 27774"/>
              <a:gd name="connsiteY29" fmla="*/ 38577 h 39986"/>
              <a:gd name="connsiteX30" fmla="*/ 7589 w 27774"/>
              <a:gd name="connsiteY30" fmla="*/ 38107 h 39986"/>
              <a:gd name="connsiteX31" fmla="*/ 7006 w 27774"/>
              <a:gd name="connsiteY31" fmla="*/ 36711 h 39986"/>
              <a:gd name="connsiteX32" fmla="*/ 7006 w 27774"/>
              <a:gd name="connsiteY32" fmla="*/ 19637 h 39986"/>
              <a:gd name="connsiteX33" fmla="*/ 20780 w 27774"/>
              <a:gd name="connsiteY33" fmla="*/ 19637 h 39986"/>
              <a:gd name="connsiteX34" fmla="*/ 20780 w 27774"/>
              <a:gd name="connsiteY34" fmla="*/ 36711 h 39986"/>
              <a:gd name="connsiteX35" fmla="*/ 20311 w 27774"/>
              <a:gd name="connsiteY35" fmla="*/ 38107 h 39986"/>
              <a:gd name="connsiteX36" fmla="*/ 18676 w 27774"/>
              <a:gd name="connsiteY36" fmla="*/ 38577 h 39986"/>
              <a:gd name="connsiteX37" fmla="*/ 17510 w 27774"/>
              <a:gd name="connsiteY37" fmla="*/ 38577 h 39986"/>
              <a:gd name="connsiteX38" fmla="*/ 17510 w 27774"/>
              <a:gd name="connsiteY38" fmla="*/ 39986 h 39986"/>
              <a:gd name="connsiteX39" fmla="*/ 27774 w 27774"/>
              <a:gd name="connsiteY39" fmla="*/ 39986 h 39986"/>
              <a:gd name="connsiteX40" fmla="*/ 27774 w 27774"/>
              <a:gd name="connsiteY40" fmla="*/ 38577 h 39986"/>
              <a:gd name="connsiteX41" fmla="*/ 26608 w 27774"/>
              <a:gd name="connsiteY41" fmla="*/ 38577 h 39986"/>
              <a:gd name="connsiteX42" fmla="*/ 25088 w 27774"/>
              <a:gd name="connsiteY42" fmla="*/ 38107 h 39986"/>
              <a:gd name="connsiteX43" fmla="*/ 24505 w 27774"/>
              <a:gd name="connsiteY43" fmla="*/ 36711 h 39986"/>
              <a:gd name="connsiteX44" fmla="*/ 24505 w 27774"/>
              <a:gd name="connsiteY44" fmla="*/ 3274 h 399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27774" h="39986">
                <a:moveTo>
                  <a:pt x="24505" y="3274"/>
                </a:moveTo>
                <a:cubicBezTo>
                  <a:pt x="24505" y="2652"/>
                  <a:pt x="24707" y="2183"/>
                  <a:pt x="25126" y="1865"/>
                </a:cubicBezTo>
                <a:cubicBezTo>
                  <a:pt x="25556" y="1561"/>
                  <a:pt x="26101" y="1408"/>
                  <a:pt x="26760" y="1408"/>
                </a:cubicBezTo>
                <a:lnTo>
                  <a:pt x="27774" y="1408"/>
                </a:lnTo>
                <a:lnTo>
                  <a:pt x="27774" y="0"/>
                </a:lnTo>
                <a:lnTo>
                  <a:pt x="17510" y="0"/>
                </a:lnTo>
                <a:lnTo>
                  <a:pt x="17510" y="1408"/>
                </a:lnTo>
                <a:lnTo>
                  <a:pt x="18512" y="1408"/>
                </a:lnTo>
                <a:cubicBezTo>
                  <a:pt x="19348" y="1408"/>
                  <a:pt x="19931" y="1561"/>
                  <a:pt x="20273" y="1865"/>
                </a:cubicBezTo>
                <a:cubicBezTo>
                  <a:pt x="20602" y="2183"/>
                  <a:pt x="20780" y="2652"/>
                  <a:pt x="20780" y="3274"/>
                </a:cubicBezTo>
                <a:lnTo>
                  <a:pt x="20780" y="18241"/>
                </a:lnTo>
                <a:lnTo>
                  <a:pt x="7006" y="18241"/>
                </a:lnTo>
                <a:lnTo>
                  <a:pt x="7006" y="3274"/>
                </a:lnTo>
                <a:cubicBezTo>
                  <a:pt x="7006" y="2652"/>
                  <a:pt x="7209" y="2183"/>
                  <a:pt x="7627" y="1865"/>
                </a:cubicBezTo>
                <a:cubicBezTo>
                  <a:pt x="8046" y="1561"/>
                  <a:pt x="8590" y="1408"/>
                  <a:pt x="9262" y="1408"/>
                </a:cubicBezTo>
                <a:lnTo>
                  <a:pt x="10275" y="1408"/>
                </a:lnTo>
                <a:lnTo>
                  <a:pt x="10275" y="0"/>
                </a:lnTo>
                <a:lnTo>
                  <a:pt x="0" y="0"/>
                </a:lnTo>
                <a:lnTo>
                  <a:pt x="0" y="1408"/>
                </a:lnTo>
                <a:lnTo>
                  <a:pt x="1013" y="1408"/>
                </a:lnTo>
                <a:cubicBezTo>
                  <a:pt x="1837" y="1408"/>
                  <a:pt x="2432" y="1561"/>
                  <a:pt x="2762" y="1865"/>
                </a:cubicBezTo>
                <a:cubicBezTo>
                  <a:pt x="3104" y="2183"/>
                  <a:pt x="3268" y="2652"/>
                  <a:pt x="3268" y="3274"/>
                </a:cubicBezTo>
                <a:lnTo>
                  <a:pt x="3268" y="36711"/>
                </a:lnTo>
                <a:cubicBezTo>
                  <a:pt x="3268" y="37333"/>
                  <a:pt x="3117" y="37803"/>
                  <a:pt x="2800" y="38107"/>
                </a:cubicBezTo>
                <a:cubicBezTo>
                  <a:pt x="2496" y="38425"/>
                  <a:pt x="1938" y="38577"/>
                  <a:pt x="1165" y="38577"/>
                </a:cubicBezTo>
                <a:lnTo>
                  <a:pt x="0" y="38577"/>
                </a:lnTo>
                <a:lnTo>
                  <a:pt x="0" y="39986"/>
                </a:lnTo>
                <a:lnTo>
                  <a:pt x="10275" y="39986"/>
                </a:lnTo>
                <a:lnTo>
                  <a:pt x="10275" y="38577"/>
                </a:lnTo>
                <a:lnTo>
                  <a:pt x="9110" y="38577"/>
                </a:lnTo>
                <a:cubicBezTo>
                  <a:pt x="8489" y="38577"/>
                  <a:pt x="7982" y="38425"/>
                  <a:pt x="7589" y="38107"/>
                </a:cubicBezTo>
                <a:cubicBezTo>
                  <a:pt x="7197" y="37803"/>
                  <a:pt x="7006" y="37333"/>
                  <a:pt x="7006" y="36711"/>
                </a:cubicBezTo>
                <a:lnTo>
                  <a:pt x="7006" y="19637"/>
                </a:lnTo>
                <a:lnTo>
                  <a:pt x="20780" y="19637"/>
                </a:lnTo>
                <a:lnTo>
                  <a:pt x="20780" y="36711"/>
                </a:lnTo>
                <a:cubicBezTo>
                  <a:pt x="20780" y="37333"/>
                  <a:pt x="20615" y="37803"/>
                  <a:pt x="20311" y="38107"/>
                </a:cubicBezTo>
                <a:cubicBezTo>
                  <a:pt x="19994" y="38425"/>
                  <a:pt x="19449" y="38577"/>
                  <a:pt x="18676" y="38577"/>
                </a:cubicBezTo>
                <a:lnTo>
                  <a:pt x="17510" y="38577"/>
                </a:lnTo>
                <a:lnTo>
                  <a:pt x="17510" y="39986"/>
                </a:lnTo>
                <a:lnTo>
                  <a:pt x="27774" y="39986"/>
                </a:lnTo>
                <a:lnTo>
                  <a:pt x="27774" y="38577"/>
                </a:lnTo>
                <a:lnTo>
                  <a:pt x="26608" y="38577"/>
                </a:lnTo>
                <a:cubicBezTo>
                  <a:pt x="25987" y="38577"/>
                  <a:pt x="25481" y="38425"/>
                  <a:pt x="25088" y="38107"/>
                </a:cubicBezTo>
                <a:cubicBezTo>
                  <a:pt x="24695" y="37803"/>
                  <a:pt x="24505" y="37333"/>
                  <a:pt x="24505" y="36711"/>
                </a:cubicBezTo>
                <a:lnTo>
                  <a:pt x="24505" y="3274"/>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3"/>
          <p:cNvSpPr/>
          <p:nvPr/>
        </p:nvSpPr>
        <p:spPr>
          <a:xfrm>
            <a:off x="2106881" y="3855647"/>
            <a:ext cx="27799" cy="40011"/>
          </a:xfrm>
          <a:custGeom>
            <a:avLst/>
            <a:gdLst>
              <a:gd name="connsiteX0" fmla="*/ 24517 w 27799"/>
              <a:gd name="connsiteY0" fmla="*/ 3287 h 40011"/>
              <a:gd name="connsiteX1" fmla="*/ 24505 w 27799"/>
              <a:gd name="connsiteY1" fmla="*/ 3287 h 40011"/>
              <a:gd name="connsiteX2" fmla="*/ 25138 w 27799"/>
              <a:gd name="connsiteY2" fmla="*/ 1878 h 40011"/>
              <a:gd name="connsiteX3" fmla="*/ 26773 w 27799"/>
              <a:gd name="connsiteY3" fmla="*/ 1396 h 40011"/>
              <a:gd name="connsiteX4" fmla="*/ 27774 w 27799"/>
              <a:gd name="connsiteY4" fmla="*/ 1396 h 40011"/>
              <a:gd name="connsiteX5" fmla="*/ 27774 w 27799"/>
              <a:gd name="connsiteY5" fmla="*/ 25 h 40011"/>
              <a:gd name="connsiteX6" fmla="*/ 17523 w 27799"/>
              <a:gd name="connsiteY6" fmla="*/ 25 h 40011"/>
              <a:gd name="connsiteX7" fmla="*/ 17523 w 27799"/>
              <a:gd name="connsiteY7" fmla="*/ 1396 h 40011"/>
              <a:gd name="connsiteX8" fmla="*/ 18524 w 27799"/>
              <a:gd name="connsiteY8" fmla="*/ 1396 h 40011"/>
              <a:gd name="connsiteX9" fmla="*/ 20285 w 27799"/>
              <a:gd name="connsiteY9" fmla="*/ 1878 h 40011"/>
              <a:gd name="connsiteX10" fmla="*/ 20792 w 27799"/>
              <a:gd name="connsiteY10" fmla="*/ 3287 h 40011"/>
              <a:gd name="connsiteX11" fmla="*/ 20792 w 27799"/>
              <a:gd name="connsiteY11" fmla="*/ 18254 h 40011"/>
              <a:gd name="connsiteX12" fmla="*/ 20792 w 27799"/>
              <a:gd name="connsiteY12" fmla="*/ 18254 h 40011"/>
              <a:gd name="connsiteX13" fmla="*/ 20792 w 27799"/>
              <a:gd name="connsiteY13" fmla="*/ 18266 h 40011"/>
              <a:gd name="connsiteX14" fmla="*/ 7019 w 27799"/>
              <a:gd name="connsiteY14" fmla="*/ 18266 h 40011"/>
              <a:gd name="connsiteX15" fmla="*/ 7006 w 27799"/>
              <a:gd name="connsiteY15" fmla="*/ 18254 h 40011"/>
              <a:gd name="connsiteX16" fmla="*/ 7006 w 27799"/>
              <a:gd name="connsiteY16" fmla="*/ 18254 h 40011"/>
              <a:gd name="connsiteX17" fmla="*/ 7006 w 27799"/>
              <a:gd name="connsiteY17" fmla="*/ 3287 h 40011"/>
              <a:gd name="connsiteX18" fmla="*/ 7640 w 27799"/>
              <a:gd name="connsiteY18" fmla="*/ 1878 h 40011"/>
              <a:gd name="connsiteX19" fmla="*/ 9275 w 27799"/>
              <a:gd name="connsiteY19" fmla="*/ 1396 h 40011"/>
              <a:gd name="connsiteX20" fmla="*/ 10275 w 27799"/>
              <a:gd name="connsiteY20" fmla="*/ 1396 h 40011"/>
              <a:gd name="connsiteX21" fmla="*/ 10275 w 27799"/>
              <a:gd name="connsiteY21" fmla="*/ 25 h 40011"/>
              <a:gd name="connsiteX22" fmla="*/ 25 w 27799"/>
              <a:gd name="connsiteY22" fmla="*/ 25 h 40011"/>
              <a:gd name="connsiteX23" fmla="*/ 25 w 27799"/>
              <a:gd name="connsiteY23" fmla="*/ 1396 h 40011"/>
              <a:gd name="connsiteX24" fmla="*/ 1026 w 27799"/>
              <a:gd name="connsiteY24" fmla="*/ 1396 h 40011"/>
              <a:gd name="connsiteX25" fmla="*/ 2787 w 27799"/>
              <a:gd name="connsiteY25" fmla="*/ 1878 h 40011"/>
              <a:gd name="connsiteX26" fmla="*/ 3294 w 27799"/>
              <a:gd name="connsiteY26" fmla="*/ 3287 h 40011"/>
              <a:gd name="connsiteX27" fmla="*/ 3294 w 27799"/>
              <a:gd name="connsiteY27" fmla="*/ 36724 h 40011"/>
              <a:gd name="connsiteX28" fmla="*/ 2825 w 27799"/>
              <a:gd name="connsiteY28" fmla="*/ 38133 h 40011"/>
              <a:gd name="connsiteX29" fmla="*/ 1178 w 27799"/>
              <a:gd name="connsiteY29" fmla="*/ 38602 h 40011"/>
              <a:gd name="connsiteX30" fmla="*/ 25 w 27799"/>
              <a:gd name="connsiteY30" fmla="*/ 38602 h 40011"/>
              <a:gd name="connsiteX31" fmla="*/ 25 w 27799"/>
              <a:gd name="connsiteY31" fmla="*/ 39973 h 40011"/>
              <a:gd name="connsiteX32" fmla="*/ 10275 w 27799"/>
              <a:gd name="connsiteY32" fmla="*/ 39973 h 40011"/>
              <a:gd name="connsiteX33" fmla="*/ 10275 w 27799"/>
              <a:gd name="connsiteY33" fmla="*/ 38602 h 40011"/>
              <a:gd name="connsiteX34" fmla="*/ 9122 w 27799"/>
              <a:gd name="connsiteY34" fmla="*/ 38602 h 40011"/>
              <a:gd name="connsiteX35" fmla="*/ 7589 w 27799"/>
              <a:gd name="connsiteY35" fmla="*/ 38133 h 40011"/>
              <a:gd name="connsiteX36" fmla="*/ 7006 w 27799"/>
              <a:gd name="connsiteY36" fmla="*/ 36724 h 40011"/>
              <a:gd name="connsiteX37" fmla="*/ 7006 w 27799"/>
              <a:gd name="connsiteY37" fmla="*/ 19650 h 40011"/>
              <a:gd name="connsiteX38" fmla="*/ 7006 w 27799"/>
              <a:gd name="connsiteY38" fmla="*/ 19637 h 40011"/>
              <a:gd name="connsiteX39" fmla="*/ 7019 w 27799"/>
              <a:gd name="connsiteY39" fmla="*/ 19637 h 40011"/>
              <a:gd name="connsiteX40" fmla="*/ 20792 w 27799"/>
              <a:gd name="connsiteY40" fmla="*/ 19637 h 40011"/>
              <a:gd name="connsiteX41" fmla="*/ 20792 w 27799"/>
              <a:gd name="connsiteY41" fmla="*/ 19637 h 40011"/>
              <a:gd name="connsiteX42" fmla="*/ 20792 w 27799"/>
              <a:gd name="connsiteY42" fmla="*/ 19650 h 40011"/>
              <a:gd name="connsiteX43" fmla="*/ 20792 w 27799"/>
              <a:gd name="connsiteY43" fmla="*/ 36724 h 40011"/>
              <a:gd name="connsiteX44" fmla="*/ 20323 w 27799"/>
              <a:gd name="connsiteY44" fmla="*/ 38133 h 40011"/>
              <a:gd name="connsiteX45" fmla="*/ 18689 w 27799"/>
              <a:gd name="connsiteY45" fmla="*/ 38602 h 40011"/>
              <a:gd name="connsiteX46" fmla="*/ 17523 w 27799"/>
              <a:gd name="connsiteY46" fmla="*/ 38602 h 40011"/>
              <a:gd name="connsiteX47" fmla="*/ 17523 w 27799"/>
              <a:gd name="connsiteY47" fmla="*/ 39973 h 40011"/>
              <a:gd name="connsiteX48" fmla="*/ 27774 w 27799"/>
              <a:gd name="connsiteY48" fmla="*/ 39973 h 40011"/>
              <a:gd name="connsiteX49" fmla="*/ 27774 w 27799"/>
              <a:gd name="connsiteY49" fmla="*/ 38602 h 40011"/>
              <a:gd name="connsiteX50" fmla="*/ 26621 w 27799"/>
              <a:gd name="connsiteY50" fmla="*/ 38602 h 40011"/>
              <a:gd name="connsiteX51" fmla="*/ 25100 w 27799"/>
              <a:gd name="connsiteY51" fmla="*/ 38133 h 40011"/>
              <a:gd name="connsiteX52" fmla="*/ 24505 w 27799"/>
              <a:gd name="connsiteY52" fmla="*/ 36724 h 40011"/>
              <a:gd name="connsiteX53" fmla="*/ 24505 w 27799"/>
              <a:gd name="connsiteY53" fmla="*/ 3287 h 40011"/>
              <a:gd name="connsiteX54" fmla="*/ 24517 w 27799"/>
              <a:gd name="connsiteY54" fmla="*/ 3287 h 40011"/>
              <a:gd name="connsiteX55" fmla="*/ 24530 w 27799"/>
              <a:gd name="connsiteY55" fmla="*/ 3287 h 40011"/>
              <a:gd name="connsiteX56" fmla="*/ 24530 w 27799"/>
              <a:gd name="connsiteY56" fmla="*/ 36724 h 40011"/>
              <a:gd name="connsiteX57" fmla="*/ 25113 w 27799"/>
              <a:gd name="connsiteY57" fmla="*/ 38107 h 40011"/>
              <a:gd name="connsiteX58" fmla="*/ 26621 w 27799"/>
              <a:gd name="connsiteY58" fmla="*/ 38577 h 40011"/>
              <a:gd name="connsiteX59" fmla="*/ 27786 w 27799"/>
              <a:gd name="connsiteY59" fmla="*/ 38577 h 40011"/>
              <a:gd name="connsiteX60" fmla="*/ 27799 w 27799"/>
              <a:gd name="connsiteY60" fmla="*/ 38590 h 40011"/>
              <a:gd name="connsiteX61" fmla="*/ 27799 w 27799"/>
              <a:gd name="connsiteY61" fmla="*/ 38590 h 40011"/>
              <a:gd name="connsiteX62" fmla="*/ 27799 w 27799"/>
              <a:gd name="connsiteY62" fmla="*/ 39999 h 40011"/>
              <a:gd name="connsiteX63" fmla="*/ 27799 w 27799"/>
              <a:gd name="connsiteY63" fmla="*/ 39999 h 40011"/>
              <a:gd name="connsiteX64" fmla="*/ 27786 w 27799"/>
              <a:gd name="connsiteY64" fmla="*/ 40011 h 40011"/>
              <a:gd name="connsiteX65" fmla="*/ 17523 w 27799"/>
              <a:gd name="connsiteY65" fmla="*/ 40011 h 40011"/>
              <a:gd name="connsiteX66" fmla="*/ 17510 w 27799"/>
              <a:gd name="connsiteY66" fmla="*/ 39999 h 40011"/>
              <a:gd name="connsiteX67" fmla="*/ 17498 w 27799"/>
              <a:gd name="connsiteY67" fmla="*/ 39999 h 40011"/>
              <a:gd name="connsiteX68" fmla="*/ 17498 w 27799"/>
              <a:gd name="connsiteY68" fmla="*/ 38590 h 40011"/>
              <a:gd name="connsiteX69" fmla="*/ 17510 w 27799"/>
              <a:gd name="connsiteY69" fmla="*/ 38590 h 40011"/>
              <a:gd name="connsiteX70" fmla="*/ 17523 w 27799"/>
              <a:gd name="connsiteY70" fmla="*/ 38577 h 40011"/>
              <a:gd name="connsiteX71" fmla="*/ 18689 w 27799"/>
              <a:gd name="connsiteY71" fmla="*/ 38577 h 40011"/>
              <a:gd name="connsiteX72" fmla="*/ 20311 w 27799"/>
              <a:gd name="connsiteY72" fmla="*/ 38107 h 40011"/>
              <a:gd name="connsiteX73" fmla="*/ 20767 w 27799"/>
              <a:gd name="connsiteY73" fmla="*/ 36724 h 40011"/>
              <a:gd name="connsiteX74" fmla="*/ 20767 w 27799"/>
              <a:gd name="connsiteY74" fmla="*/ 19663 h 40011"/>
              <a:gd name="connsiteX75" fmla="*/ 7032 w 27799"/>
              <a:gd name="connsiteY75" fmla="*/ 19663 h 40011"/>
              <a:gd name="connsiteX76" fmla="*/ 7032 w 27799"/>
              <a:gd name="connsiteY76" fmla="*/ 36724 h 40011"/>
              <a:gd name="connsiteX77" fmla="*/ 7602 w 27799"/>
              <a:gd name="connsiteY77" fmla="*/ 38107 h 40011"/>
              <a:gd name="connsiteX78" fmla="*/ 9122 w 27799"/>
              <a:gd name="connsiteY78" fmla="*/ 38577 h 40011"/>
              <a:gd name="connsiteX79" fmla="*/ 10288 w 27799"/>
              <a:gd name="connsiteY79" fmla="*/ 38577 h 40011"/>
              <a:gd name="connsiteX80" fmla="*/ 10288 w 27799"/>
              <a:gd name="connsiteY80" fmla="*/ 38590 h 40011"/>
              <a:gd name="connsiteX81" fmla="*/ 10288 w 27799"/>
              <a:gd name="connsiteY81" fmla="*/ 38590 h 40011"/>
              <a:gd name="connsiteX82" fmla="*/ 10288 w 27799"/>
              <a:gd name="connsiteY82" fmla="*/ 39999 h 40011"/>
              <a:gd name="connsiteX83" fmla="*/ 10288 w 27799"/>
              <a:gd name="connsiteY83" fmla="*/ 39999 h 40011"/>
              <a:gd name="connsiteX84" fmla="*/ 10288 w 27799"/>
              <a:gd name="connsiteY84" fmla="*/ 40011 h 40011"/>
              <a:gd name="connsiteX85" fmla="*/ 12 w 27799"/>
              <a:gd name="connsiteY85" fmla="*/ 40011 h 40011"/>
              <a:gd name="connsiteX86" fmla="*/ 0 w 27799"/>
              <a:gd name="connsiteY86" fmla="*/ 39999 h 40011"/>
              <a:gd name="connsiteX87" fmla="*/ 0 w 27799"/>
              <a:gd name="connsiteY87" fmla="*/ 39999 h 40011"/>
              <a:gd name="connsiteX88" fmla="*/ 0 w 27799"/>
              <a:gd name="connsiteY88" fmla="*/ 38590 h 40011"/>
              <a:gd name="connsiteX89" fmla="*/ 0 w 27799"/>
              <a:gd name="connsiteY89" fmla="*/ 38590 h 40011"/>
              <a:gd name="connsiteX90" fmla="*/ 12 w 27799"/>
              <a:gd name="connsiteY90" fmla="*/ 38577 h 40011"/>
              <a:gd name="connsiteX91" fmla="*/ 1178 w 27799"/>
              <a:gd name="connsiteY91" fmla="*/ 38577 h 40011"/>
              <a:gd name="connsiteX92" fmla="*/ 2800 w 27799"/>
              <a:gd name="connsiteY92" fmla="*/ 38107 h 40011"/>
              <a:gd name="connsiteX93" fmla="*/ 3268 w 27799"/>
              <a:gd name="connsiteY93" fmla="*/ 36724 h 40011"/>
              <a:gd name="connsiteX94" fmla="*/ 3268 w 27799"/>
              <a:gd name="connsiteY94" fmla="*/ 3287 h 40011"/>
              <a:gd name="connsiteX95" fmla="*/ 2774 w 27799"/>
              <a:gd name="connsiteY95" fmla="*/ 1891 h 40011"/>
              <a:gd name="connsiteX96" fmla="*/ 1026 w 27799"/>
              <a:gd name="connsiteY96" fmla="*/ 1434 h 40011"/>
              <a:gd name="connsiteX97" fmla="*/ 12 w 27799"/>
              <a:gd name="connsiteY97" fmla="*/ 1434 h 40011"/>
              <a:gd name="connsiteX98" fmla="*/ 0 w 27799"/>
              <a:gd name="connsiteY98" fmla="*/ 1421 h 40011"/>
              <a:gd name="connsiteX99" fmla="*/ 0 w 27799"/>
              <a:gd name="connsiteY99" fmla="*/ 1421 h 40011"/>
              <a:gd name="connsiteX100" fmla="*/ 0 w 27799"/>
              <a:gd name="connsiteY100" fmla="*/ 12 h 40011"/>
              <a:gd name="connsiteX101" fmla="*/ 0 w 27799"/>
              <a:gd name="connsiteY101" fmla="*/ 12 h 40011"/>
              <a:gd name="connsiteX102" fmla="*/ 12 w 27799"/>
              <a:gd name="connsiteY102" fmla="*/ 0 h 40011"/>
              <a:gd name="connsiteX103" fmla="*/ 10288 w 27799"/>
              <a:gd name="connsiteY103" fmla="*/ 0 h 40011"/>
              <a:gd name="connsiteX104" fmla="*/ 10288 w 27799"/>
              <a:gd name="connsiteY104" fmla="*/ 12 h 40011"/>
              <a:gd name="connsiteX105" fmla="*/ 10288 w 27799"/>
              <a:gd name="connsiteY105" fmla="*/ 12 h 40011"/>
              <a:gd name="connsiteX106" fmla="*/ 10288 w 27799"/>
              <a:gd name="connsiteY106" fmla="*/ 1421 h 40011"/>
              <a:gd name="connsiteX107" fmla="*/ 10288 w 27799"/>
              <a:gd name="connsiteY107" fmla="*/ 1421 h 40011"/>
              <a:gd name="connsiteX108" fmla="*/ 10288 w 27799"/>
              <a:gd name="connsiteY108" fmla="*/ 1434 h 40011"/>
              <a:gd name="connsiteX109" fmla="*/ 9275 w 27799"/>
              <a:gd name="connsiteY109" fmla="*/ 1434 h 40011"/>
              <a:gd name="connsiteX110" fmla="*/ 7653 w 27799"/>
              <a:gd name="connsiteY110" fmla="*/ 1891 h 40011"/>
              <a:gd name="connsiteX111" fmla="*/ 7032 w 27799"/>
              <a:gd name="connsiteY111" fmla="*/ 3287 h 40011"/>
              <a:gd name="connsiteX112" fmla="*/ 7032 w 27799"/>
              <a:gd name="connsiteY112" fmla="*/ 18241 h 40011"/>
              <a:gd name="connsiteX113" fmla="*/ 20767 w 27799"/>
              <a:gd name="connsiteY113" fmla="*/ 18241 h 40011"/>
              <a:gd name="connsiteX114" fmla="*/ 20767 w 27799"/>
              <a:gd name="connsiteY114" fmla="*/ 3287 h 40011"/>
              <a:gd name="connsiteX115" fmla="*/ 20273 w 27799"/>
              <a:gd name="connsiteY115" fmla="*/ 1891 h 40011"/>
              <a:gd name="connsiteX116" fmla="*/ 18524 w 27799"/>
              <a:gd name="connsiteY116" fmla="*/ 1434 h 40011"/>
              <a:gd name="connsiteX117" fmla="*/ 17523 w 27799"/>
              <a:gd name="connsiteY117" fmla="*/ 1434 h 40011"/>
              <a:gd name="connsiteX118" fmla="*/ 17510 w 27799"/>
              <a:gd name="connsiteY118" fmla="*/ 1421 h 40011"/>
              <a:gd name="connsiteX119" fmla="*/ 17498 w 27799"/>
              <a:gd name="connsiteY119" fmla="*/ 1421 h 40011"/>
              <a:gd name="connsiteX120" fmla="*/ 17498 w 27799"/>
              <a:gd name="connsiteY120" fmla="*/ 12 h 40011"/>
              <a:gd name="connsiteX121" fmla="*/ 17510 w 27799"/>
              <a:gd name="connsiteY121" fmla="*/ 12 h 40011"/>
              <a:gd name="connsiteX122" fmla="*/ 17523 w 27799"/>
              <a:gd name="connsiteY122" fmla="*/ 0 h 40011"/>
              <a:gd name="connsiteX123" fmla="*/ 27786 w 27799"/>
              <a:gd name="connsiteY123" fmla="*/ 0 h 40011"/>
              <a:gd name="connsiteX124" fmla="*/ 27799 w 27799"/>
              <a:gd name="connsiteY124" fmla="*/ 12 h 40011"/>
              <a:gd name="connsiteX125" fmla="*/ 27799 w 27799"/>
              <a:gd name="connsiteY125" fmla="*/ 12 h 40011"/>
              <a:gd name="connsiteX126" fmla="*/ 27799 w 27799"/>
              <a:gd name="connsiteY126" fmla="*/ 1421 h 40011"/>
              <a:gd name="connsiteX127" fmla="*/ 27799 w 27799"/>
              <a:gd name="connsiteY127" fmla="*/ 1421 h 40011"/>
              <a:gd name="connsiteX128" fmla="*/ 27786 w 27799"/>
              <a:gd name="connsiteY128" fmla="*/ 1434 h 40011"/>
              <a:gd name="connsiteX129" fmla="*/ 26773 w 27799"/>
              <a:gd name="connsiteY129" fmla="*/ 1434 h 40011"/>
              <a:gd name="connsiteX130" fmla="*/ 25151 w 27799"/>
              <a:gd name="connsiteY130" fmla="*/ 1891 h 40011"/>
              <a:gd name="connsiteX131" fmla="*/ 24530 w 27799"/>
              <a:gd name="connsiteY131" fmla="*/ 3287 h 40011"/>
              <a:gd name="connsiteX132" fmla="*/ 24517 w 27799"/>
              <a:gd name="connsiteY132" fmla="*/ 3287 h 400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 ang="96">
                <a:pos x="connsiteX96" y="connsiteY96"/>
              </a:cxn>
              <a:cxn ang="97">
                <a:pos x="connsiteX97" y="connsiteY97"/>
              </a:cxn>
              <a:cxn ang="98">
                <a:pos x="connsiteX98" y="connsiteY98"/>
              </a:cxn>
              <a:cxn ang="99">
                <a:pos x="connsiteX99" y="connsiteY99"/>
              </a:cxn>
              <a:cxn ang="100">
                <a:pos x="connsiteX100" y="connsiteY100"/>
              </a:cxn>
              <a:cxn ang="101">
                <a:pos x="connsiteX101" y="connsiteY101"/>
              </a:cxn>
              <a:cxn ang="102">
                <a:pos x="connsiteX102" y="connsiteY102"/>
              </a:cxn>
              <a:cxn ang="103">
                <a:pos x="connsiteX103" y="connsiteY103"/>
              </a:cxn>
              <a:cxn ang="104">
                <a:pos x="connsiteX104" y="connsiteY104"/>
              </a:cxn>
              <a:cxn ang="105">
                <a:pos x="connsiteX105" y="connsiteY105"/>
              </a:cxn>
              <a:cxn ang="106">
                <a:pos x="connsiteX106" y="connsiteY106"/>
              </a:cxn>
              <a:cxn ang="107">
                <a:pos x="connsiteX107" y="connsiteY107"/>
              </a:cxn>
              <a:cxn ang="108">
                <a:pos x="connsiteX108" y="connsiteY108"/>
              </a:cxn>
              <a:cxn ang="109">
                <a:pos x="connsiteX109" y="connsiteY109"/>
              </a:cxn>
              <a:cxn ang="110">
                <a:pos x="connsiteX110" y="connsiteY110"/>
              </a:cxn>
              <a:cxn ang="111">
                <a:pos x="connsiteX111" y="connsiteY111"/>
              </a:cxn>
              <a:cxn ang="112">
                <a:pos x="connsiteX112" y="connsiteY112"/>
              </a:cxn>
              <a:cxn ang="113">
                <a:pos x="connsiteX113" y="connsiteY113"/>
              </a:cxn>
              <a:cxn ang="114">
                <a:pos x="connsiteX114" y="connsiteY114"/>
              </a:cxn>
              <a:cxn ang="115">
                <a:pos x="connsiteX115" y="connsiteY115"/>
              </a:cxn>
              <a:cxn ang="116">
                <a:pos x="connsiteX116" y="connsiteY116"/>
              </a:cxn>
              <a:cxn ang="117">
                <a:pos x="connsiteX117" y="connsiteY117"/>
              </a:cxn>
              <a:cxn ang="118">
                <a:pos x="connsiteX118" y="connsiteY118"/>
              </a:cxn>
              <a:cxn ang="119">
                <a:pos x="connsiteX119" y="connsiteY119"/>
              </a:cxn>
              <a:cxn ang="120">
                <a:pos x="connsiteX120" y="connsiteY120"/>
              </a:cxn>
              <a:cxn ang="121">
                <a:pos x="connsiteX121" y="connsiteY121"/>
              </a:cxn>
              <a:cxn ang="122">
                <a:pos x="connsiteX122" y="connsiteY122"/>
              </a:cxn>
              <a:cxn ang="123">
                <a:pos x="connsiteX123" y="connsiteY123"/>
              </a:cxn>
              <a:cxn ang="124">
                <a:pos x="connsiteX124" y="connsiteY124"/>
              </a:cxn>
              <a:cxn ang="125">
                <a:pos x="connsiteX125" y="connsiteY125"/>
              </a:cxn>
              <a:cxn ang="126">
                <a:pos x="connsiteX126" y="connsiteY126"/>
              </a:cxn>
              <a:cxn ang="127">
                <a:pos x="connsiteX127" y="connsiteY127"/>
              </a:cxn>
              <a:cxn ang="128">
                <a:pos x="connsiteX128" y="connsiteY128"/>
              </a:cxn>
              <a:cxn ang="129">
                <a:pos x="connsiteX129" y="connsiteY129"/>
              </a:cxn>
              <a:cxn ang="130">
                <a:pos x="connsiteX130" y="connsiteY130"/>
              </a:cxn>
              <a:cxn ang="131">
                <a:pos x="connsiteX131" y="connsiteY131"/>
              </a:cxn>
              <a:cxn ang="132">
                <a:pos x="connsiteX132" y="connsiteY132"/>
              </a:cxn>
            </a:cxnLst>
            <a:rect l="l" t="t" r="r" b="b"/>
            <a:pathLst>
              <a:path w="27799" h="40011">
                <a:moveTo>
                  <a:pt x="24517" y="3287"/>
                </a:moveTo>
                <a:lnTo>
                  <a:pt x="24505" y="3287"/>
                </a:lnTo>
                <a:cubicBezTo>
                  <a:pt x="24505" y="2665"/>
                  <a:pt x="24720" y="2183"/>
                  <a:pt x="25138" y="1878"/>
                </a:cubicBezTo>
                <a:cubicBezTo>
                  <a:pt x="25556" y="1561"/>
                  <a:pt x="26114" y="1396"/>
                  <a:pt x="26773" y="1396"/>
                </a:cubicBezTo>
                <a:lnTo>
                  <a:pt x="27774" y="1396"/>
                </a:lnTo>
                <a:lnTo>
                  <a:pt x="27774" y="25"/>
                </a:lnTo>
                <a:lnTo>
                  <a:pt x="17523" y="25"/>
                </a:lnTo>
                <a:lnTo>
                  <a:pt x="17523" y="1396"/>
                </a:lnTo>
                <a:lnTo>
                  <a:pt x="18524" y="1396"/>
                </a:lnTo>
                <a:cubicBezTo>
                  <a:pt x="19360" y="1396"/>
                  <a:pt x="19956" y="1561"/>
                  <a:pt x="20285" y="1878"/>
                </a:cubicBezTo>
                <a:cubicBezTo>
                  <a:pt x="20628" y="2183"/>
                  <a:pt x="20792" y="2665"/>
                  <a:pt x="20792" y="3287"/>
                </a:cubicBezTo>
                <a:lnTo>
                  <a:pt x="20792" y="18254"/>
                </a:lnTo>
                <a:lnTo>
                  <a:pt x="20792" y="18254"/>
                </a:lnTo>
                <a:lnTo>
                  <a:pt x="20792" y="18266"/>
                </a:lnTo>
                <a:lnTo>
                  <a:pt x="7019" y="18266"/>
                </a:lnTo>
                <a:lnTo>
                  <a:pt x="7006" y="18254"/>
                </a:lnTo>
                <a:lnTo>
                  <a:pt x="7006" y="18254"/>
                </a:lnTo>
                <a:lnTo>
                  <a:pt x="7006" y="3287"/>
                </a:lnTo>
                <a:cubicBezTo>
                  <a:pt x="7006" y="2665"/>
                  <a:pt x="7209" y="2183"/>
                  <a:pt x="7640" y="1878"/>
                </a:cubicBezTo>
                <a:cubicBezTo>
                  <a:pt x="8058" y="1561"/>
                  <a:pt x="8603" y="1396"/>
                  <a:pt x="9275" y="1396"/>
                </a:cubicBezTo>
                <a:lnTo>
                  <a:pt x="10275" y="1396"/>
                </a:lnTo>
                <a:lnTo>
                  <a:pt x="10275" y="25"/>
                </a:lnTo>
                <a:lnTo>
                  <a:pt x="25" y="25"/>
                </a:lnTo>
                <a:lnTo>
                  <a:pt x="25" y="1396"/>
                </a:lnTo>
                <a:lnTo>
                  <a:pt x="1026" y="1396"/>
                </a:lnTo>
                <a:cubicBezTo>
                  <a:pt x="1849" y="1396"/>
                  <a:pt x="2445" y="1561"/>
                  <a:pt x="2787" y="1878"/>
                </a:cubicBezTo>
                <a:cubicBezTo>
                  <a:pt x="3129" y="2183"/>
                  <a:pt x="3294" y="2665"/>
                  <a:pt x="3294" y="3287"/>
                </a:cubicBezTo>
                <a:lnTo>
                  <a:pt x="3294" y="36724"/>
                </a:lnTo>
                <a:cubicBezTo>
                  <a:pt x="3294" y="37346"/>
                  <a:pt x="3142" y="37815"/>
                  <a:pt x="2825" y="38133"/>
                </a:cubicBezTo>
                <a:cubicBezTo>
                  <a:pt x="2508" y="38450"/>
                  <a:pt x="1963" y="38602"/>
                  <a:pt x="1178" y="38602"/>
                </a:cubicBezTo>
                <a:lnTo>
                  <a:pt x="25" y="38602"/>
                </a:lnTo>
                <a:lnTo>
                  <a:pt x="25" y="39973"/>
                </a:lnTo>
                <a:lnTo>
                  <a:pt x="10275" y="39973"/>
                </a:lnTo>
                <a:lnTo>
                  <a:pt x="10275" y="38602"/>
                </a:lnTo>
                <a:lnTo>
                  <a:pt x="9122" y="38602"/>
                </a:lnTo>
                <a:cubicBezTo>
                  <a:pt x="8489" y="38602"/>
                  <a:pt x="7982" y="38450"/>
                  <a:pt x="7589" y="38133"/>
                </a:cubicBezTo>
                <a:cubicBezTo>
                  <a:pt x="7196" y="37815"/>
                  <a:pt x="7006" y="37346"/>
                  <a:pt x="7006" y="36724"/>
                </a:cubicBezTo>
                <a:lnTo>
                  <a:pt x="7006" y="19650"/>
                </a:lnTo>
                <a:lnTo>
                  <a:pt x="7006" y="19637"/>
                </a:lnTo>
                <a:lnTo>
                  <a:pt x="7019" y="19637"/>
                </a:lnTo>
                <a:lnTo>
                  <a:pt x="20792" y="19637"/>
                </a:lnTo>
                <a:lnTo>
                  <a:pt x="20792" y="19637"/>
                </a:lnTo>
                <a:lnTo>
                  <a:pt x="20792" y="19650"/>
                </a:lnTo>
                <a:lnTo>
                  <a:pt x="20792" y="36724"/>
                </a:lnTo>
                <a:cubicBezTo>
                  <a:pt x="20792" y="37346"/>
                  <a:pt x="20640" y="37815"/>
                  <a:pt x="20323" y="38133"/>
                </a:cubicBezTo>
                <a:cubicBezTo>
                  <a:pt x="20007" y="38450"/>
                  <a:pt x="19462" y="38602"/>
                  <a:pt x="18689" y="38602"/>
                </a:cubicBezTo>
                <a:lnTo>
                  <a:pt x="17523" y="38602"/>
                </a:lnTo>
                <a:lnTo>
                  <a:pt x="17523" y="39973"/>
                </a:lnTo>
                <a:lnTo>
                  <a:pt x="27774" y="39973"/>
                </a:lnTo>
                <a:lnTo>
                  <a:pt x="27774" y="38602"/>
                </a:lnTo>
                <a:lnTo>
                  <a:pt x="26621" y="38602"/>
                </a:lnTo>
                <a:cubicBezTo>
                  <a:pt x="26000" y="38602"/>
                  <a:pt x="25480" y="38450"/>
                  <a:pt x="25100" y="38133"/>
                </a:cubicBezTo>
                <a:cubicBezTo>
                  <a:pt x="24707" y="37815"/>
                  <a:pt x="24505" y="37346"/>
                  <a:pt x="24505" y="36724"/>
                </a:cubicBezTo>
                <a:lnTo>
                  <a:pt x="24505" y="3287"/>
                </a:lnTo>
                <a:lnTo>
                  <a:pt x="24517" y="3287"/>
                </a:lnTo>
                <a:lnTo>
                  <a:pt x="24530" y="3287"/>
                </a:lnTo>
                <a:lnTo>
                  <a:pt x="24530" y="36724"/>
                </a:lnTo>
                <a:cubicBezTo>
                  <a:pt x="24530" y="37346"/>
                  <a:pt x="24720" y="37803"/>
                  <a:pt x="25113" y="38107"/>
                </a:cubicBezTo>
                <a:cubicBezTo>
                  <a:pt x="25493" y="38425"/>
                  <a:pt x="26000" y="38577"/>
                  <a:pt x="26621" y="38577"/>
                </a:cubicBezTo>
                <a:lnTo>
                  <a:pt x="27786" y="38577"/>
                </a:lnTo>
                <a:lnTo>
                  <a:pt x="27799" y="38590"/>
                </a:lnTo>
                <a:lnTo>
                  <a:pt x="27799" y="38590"/>
                </a:lnTo>
                <a:lnTo>
                  <a:pt x="27799" y="39999"/>
                </a:lnTo>
                <a:lnTo>
                  <a:pt x="27799" y="39999"/>
                </a:lnTo>
                <a:lnTo>
                  <a:pt x="27786" y="40011"/>
                </a:lnTo>
                <a:lnTo>
                  <a:pt x="17523" y="40011"/>
                </a:lnTo>
                <a:lnTo>
                  <a:pt x="17510" y="39999"/>
                </a:lnTo>
                <a:lnTo>
                  <a:pt x="17498" y="39999"/>
                </a:lnTo>
                <a:lnTo>
                  <a:pt x="17498" y="38590"/>
                </a:lnTo>
                <a:lnTo>
                  <a:pt x="17510" y="38590"/>
                </a:lnTo>
                <a:lnTo>
                  <a:pt x="17523" y="38577"/>
                </a:lnTo>
                <a:lnTo>
                  <a:pt x="18689" y="38577"/>
                </a:lnTo>
                <a:cubicBezTo>
                  <a:pt x="19462" y="38577"/>
                  <a:pt x="19994" y="38425"/>
                  <a:pt x="20311" y="38107"/>
                </a:cubicBezTo>
                <a:cubicBezTo>
                  <a:pt x="20615" y="37803"/>
                  <a:pt x="20767" y="37346"/>
                  <a:pt x="20767" y="36724"/>
                </a:cubicBezTo>
                <a:lnTo>
                  <a:pt x="20767" y="19663"/>
                </a:lnTo>
                <a:lnTo>
                  <a:pt x="7032" y="19663"/>
                </a:lnTo>
                <a:lnTo>
                  <a:pt x="7032" y="36724"/>
                </a:lnTo>
                <a:cubicBezTo>
                  <a:pt x="7032" y="37346"/>
                  <a:pt x="7222" y="37803"/>
                  <a:pt x="7602" y="38107"/>
                </a:cubicBezTo>
                <a:cubicBezTo>
                  <a:pt x="7995" y="38425"/>
                  <a:pt x="8502" y="38577"/>
                  <a:pt x="9122" y="38577"/>
                </a:cubicBezTo>
                <a:lnTo>
                  <a:pt x="10288" y="38577"/>
                </a:lnTo>
                <a:lnTo>
                  <a:pt x="10288" y="38590"/>
                </a:lnTo>
                <a:lnTo>
                  <a:pt x="10288" y="38590"/>
                </a:lnTo>
                <a:lnTo>
                  <a:pt x="10288" y="39999"/>
                </a:lnTo>
                <a:lnTo>
                  <a:pt x="10288" y="39999"/>
                </a:lnTo>
                <a:lnTo>
                  <a:pt x="10288" y="40011"/>
                </a:lnTo>
                <a:lnTo>
                  <a:pt x="12" y="40011"/>
                </a:lnTo>
                <a:lnTo>
                  <a:pt x="0" y="39999"/>
                </a:lnTo>
                <a:lnTo>
                  <a:pt x="0" y="39999"/>
                </a:lnTo>
                <a:lnTo>
                  <a:pt x="0" y="38590"/>
                </a:lnTo>
                <a:lnTo>
                  <a:pt x="0" y="38590"/>
                </a:lnTo>
                <a:lnTo>
                  <a:pt x="12" y="38577"/>
                </a:lnTo>
                <a:lnTo>
                  <a:pt x="1178" y="38577"/>
                </a:lnTo>
                <a:cubicBezTo>
                  <a:pt x="1951" y="38577"/>
                  <a:pt x="2496" y="38425"/>
                  <a:pt x="2800" y="38107"/>
                </a:cubicBezTo>
                <a:cubicBezTo>
                  <a:pt x="3116" y="37803"/>
                  <a:pt x="3268" y="37346"/>
                  <a:pt x="3268" y="36724"/>
                </a:cubicBezTo>
                <a:lnTo>
                  <a:pt x="3268" y="3287"/>
                </a:lnTo>
                <a:cubicBezTo>
                  <a:pt x="3268" y="2665"/>
                  <a:pt x="3104" y="2208"/>
                  <a:pt x="2774" y="1891"/>
                </a:cubicBezTo>
                <a:cubicBezTo>
                  <a:pt x="2432" y="1586"/>
                  <a:pt x="1849" y="1434"/>
                  <a:pt x="1026" y="1434"/>
                </a:cubicBezTo>
                <a:lnTo>
                  <a:pt x="12" y="1434"/>
                </a:lnTo>
                <a:lnTo>
                  <a:pt x="0" y="1421"/>
                </a:lnTo>
                <a:lnTo>
                  <a:pt x="0" y="1421"/>
                </a:lnTo>
                <a:lnTo>
                  <a:pt x="0" y="12"/>
                </a:lnTo>
                <a:lnTo>
                  <a:pt x="0" y="12"/>
                </a:lnTo>
                <a:lnTo>
                  <a:pt x="12" y="0"/>
                </a:lnTo>
                <a:lnTo>
                  <a:pt x="10288" y="0"/>
                </a:lnTo>
                <a:lnTo>
                  <a:pt x="10288" y="12"/>
                </a:lnTo>
                <a:lnTo>
                  <a:pt x="10288" y="12"/>
                </a:lnTo>
                <a:lnTo>
                  <a:pt x="10288" y="1421"/>
                </a:lnTo>
                <a:lnTo>
                  <a:pt x="10288" y="1421"/>
                </a:lnTo>
                <a:lnTo>
                  <a:pt x="10288" y="1434"/>
                </a:lnTo>
                <a:lnTo>
                  <a:pt x="9275" y="1434"/>
                </a:lnTo>
                <a:cubicBezTo>
                  <a:pt x="8616" y="1434"/>
                  <a:pt x="8071" y="1586"/>
                  <a:pt x="7653" y="1891"/>
                </a:cubicBezTo>
                <a:cubicBezTo>
                  <a:pt x="7235" y="2208"/>
                  <a:pt x="7032" y="2665"/>
                  <a:pt x="7032" y="3287"/>
                </a:cubicBezTo>
                <a:lnTo>
                  <a:pt x="7032" y="18241"/>
                </a:lnTo>
                <a:lnTo>
                  <a:pt x="20767" y="18241"/>
                </a:lnTo>
                <a:lnTo>
                  <a:pt x="20767" y="3287"/>
                </a:lnTo>
                <a:cubicBezTo>
                  <a:pt x="20767" y="2665"/>
                  <a:pt x="20602" y="2208"/>
                  <a:pt x="20273" y="1891"/>
                </a:cubicBezTo>
                <a:cubicBezTo>
                  <a:pt x="19943" y="1586"/>
                  <a:pt x="19360" y="1434"/>
                  <a:pt x="18524" y="1434"/>
                </a:cubicBezTo>
                <a:lnTo>
                  <a:pt x="17523" y="1434"/>
                </a:lnTo>
                <a:lnTo>
                  <a:pt x="17510" y="1421"/>
                </a:lnTo>
                <a:lnTo>
                  <a:pt x="17498" y="1421"/>
                </a:lnTo>
                <a:lnTo>
                  <a:pt x="17498" y="12"/>
                </a:lnTo>
                <a:lnTo>
                  <a:pt x="17510" y="12"/>
                </a:lnTo>
                <a:lnTo>
                  <a:pt x="17523" y="0"/>
                </a:lnTo>
                <a:lnTo>
                  <a:pt x="27786" y="0"/>
                </a:lnTo>
                <a:lnTo>
                  <a:pt x="27799" y="12"/>
                </a:lnTo>
                <a:lnTo>
                  <a:pt x="27799" y="12"/>
                </a:lnTo>
                <a:lnTo>
                  <a:pt x="27799" y="1421"/>
                </a:lnTo>
                <a:lnTo>
                  <a:pt x="27799" y="1421"/>
                </a:lnTo>
                <a:lnTo>
                  <a:pt x="27786" y="1434"/>
                </a:lnTo>
                <a:lnTo>
                  <a:pt x="26773" y="1434"/>
                </a:lnTo>
                <a:cubicBezTo>
                  <a:pt x="26114" y="1434"/>
                  <a:pt x="25569" y="1586"/>
                  <a:pt x="25151" y="1891"/>
                </a:cubicBezTo>
                <a:cubicBezTo>
                  <a:pt x="24733" y="2208"/>
                  <a:pt x="24530" y="2665"/>
                  <a:pt x="24530" y="3287"/>
                </a:cubicBezTo>
                <a:lnTo>
                  <a:pt x="24517" y="328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3"/>
          <p:cNvSpPr/>
          <p:nvPr/>
        </p:nvSpPr>
        <p:spPr>
          <a:xfrm>
            <a:off x="2491838" y="4281435"/>
            <a:ext cx="18676" cy="39986"/>
          </a:xfrm>
          <a:custGeom>
            <a:avLst/>
            <a:gdLst>
              <a:gd name="connsiteX0" fmla="*/ 5372 w 18676"/>
              <a:gd name="connsiteY0" fmla="*/ 1409 h 39986"/>
              <a:gd name="connsiteX1" fmla="*/ 7006 w 18676"/>
              <a:gd name="connsiteY1" fmla="*/ 1878 h 39986"/>
              <a:gd name="connsiteX2" fmla="*/ 7475 w 18676"/>
              <a:gd name="connsiteY2" fmla="*/ 3275 h 39986"/>
              <a:gd name="connsiteX3" fmla="*/ 7475 w 18676"/>
              <a:gd name="connsiteY3" fmla="*/ 36711 h 39986"/>
              <a:gd name="connsiteX4" fmla="*/ 7006 w 18676"/>
              <a:gd name="connsiteY4" fmla="*/ 38120 h 39986"/>
              <a:gd name="connsiteX5" fmla="*/ 5372 w 18676"/>
              <a:gd name="connsiteY5" fmla="*/ 38577 h 39986"/>
              <a:gd name="connsiteX6" fmla="*/ 0 w 18676"/>
              <a:gd name="connsiteY6" fmla="*/ 38577 h 39986"/>
              <a:gd name="connsiteX7" fmla="*/ 0 w 18676"/>
              <a:gd name="connsiteY7" fmla="*/ 39986 h 39986"/>
              <a:gd name="connsiteX8" fmla="*/ 18676 w 18676"/>
              <a:gd name="connsiteY8" fmla="*/ 39986 h 39986"/>
              <a:gd name="connsiteX9" fmla="*/ 18676 w 18676"/>
              <a:gd name="connsiteY9" fmla="*/ 38577 h 39986"/>
              <a:gd name="connsiteX10" fmla="*/ 13304 w 18676"/>
              <a:gd name="connsiteY10" fmla="*/ 38577 h 39986"/>
              <a:gd name="connsiteX11" fmla="*/ 11796 w 18676"/>
              <a:gd name="connsiteY11" fmla="*/ 38120 h 39986"/>
              <a:gd name="connsiteX12" fmla="*/ 11200 w 18676"/>
              <a:gd name="connsiteY12" fmla="*/ 36711 h 39986"/>
              <a:gd name="connsiteX13" fmla="*/ 11200 w 18676"/>
              <a:gd name="connsiteY13" fmla="*/ 3275 h 39986"/>
              <a:gd name="connsiteX14" fmla="*/ 11796 w 18676"/>
              <a:gd name="connsiteY14" fmla="*/ 1878 h 39986"/>
              <a:gd name="connsiteX15" fmla="*/ 13304 w 18676"/>
              <a:gd name="connsiteY15" fmla="*/ 1409 h 39986"/>
              <a:gd name="connsiteX16" fmla="*/ 18676 w 18676"/>
              <a:gd name="connsiteY16" fmla="*/ 1409 h 39986"/>
              <a:gd name="connsiteX17" fmla="*/ 18676 w 18676"/>
              <a:gd name="connsiteY17" fmla="*/ 0 h 39986"/>
              <a:gd name="connsiteX18" fmla="*/ 0 w 18676"/>
              <a:gd name="connsiteY18" fmla="*/ 0 h 39986"/>
              <a:gd name="connsiteX19" fmla="*/ 0 w 18676"/>
              <a:gd name="connsiteY19" fmla="*/ 1409 h 39986"/>
              <a:gd name="connsiteX20" fmla="*/ 5372 w 18676"/>
              <a:gd name="connsiteY20" fmla="*/ 1409 h 399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18676" h="39986">
                <a:moveTo>
                  <a:pt x="5372" y="1409"/>
                </a:moveTo>
                <a:cubicBezTo>
                  <a:pt x="6145" y="1409"/>
                  <a:pt x="6690" y="1561"/>
                  <a:pt x="7006" y="1878"/>
                </a:cubicBezTo>
                <a:cubicBezTo>
                  <a:pt x="7310" y="2183"/>
                  <a:pt x="7475" y="2653"/>
                  <a:pt x="7475" y="3275"/>
                </a:cubicBezTo>
                <a:lnTo>
                  <a:pt x="7475" y="36711"/>
                </a:lnTo>
                <a:cubicBezTo>
                  <a:pt x="7475" y="37333"/>
                  <a:pt x="7310" y="37803"/>
                  <a:pt x="7006" y="38120"/>
                </a:cubicBezTo>
                <a:cubicBezTo>
                  <a:pt x="6690" y="38425"/>
                  <a:pt x="6145" y="38577"/>
                  <a:pt x="5372" y="38577"/>
                </a:cubicBezTo>
                <a:lnTo>
                  <a:pt x="0" y="38577"/>
                </a:lnTo>
                <a:lnTo>
                  <a:pt x="0" y="39986"/>
                </a:lnTo>
                <a:lnTo>
                  <a:pt x="18676" y="39986"/>
                </a:lnTo>
                <a:lnTo>
                  <a:pt x="18676" y="38577"/>
                </a:lnTo>
                <a:lnTo>
                  <a:pt x="13304" y="38577"/>
                </a:lnTo>
                <a:cubicBezTo>
                  <a:pt x="12683" y="38577"/>
                  <a:pt x="12176" y="38425"/>
                  <a:pt x="11796" y="38120"/>
                </a:cubicBezTo>
                <a:cubicBezTo>
                  <a:pt x="11403" y="37803"/>
                  <a:pt x="11200" y="37333"/>
                  <a:pt x="11200" y="36711"/>
                </a:cubicBezTo>
                <a:lnTo>
                  <a:pt x="11200" y="3275"/>
                </a:lnTo>
                <a:cubicBezTo>
                  <a:pt x="11200" y="2653"/>
                  <a:pt x="11403" y="2183"/>
                  <a:pt x="11796" y="1878"/>
                </a:cubicBezTo>
                <a:cubicBezTo>
                  <a:pt x="12176" y="1561"/>
                  <a:pt x="12683" y="1409"/>
                  <a:pt x="13304" y="1409"/>
                </a:cubicBezTo>
                <a:lnTo>
                  <a:pt x="18676" y="1409"/>
                </a:lnTo>
                <a:lnTo>
                  <a:pt x="18676" y="0"/>
                </a:lnTo>
                <a:lnTo>
                  <a:pt x="0" y="0"/>
                </a:lnTo>
                <a:lnTo>
                  <a:pt x="0" y="1409"/>
                </a:lnTo>
                <a:lnTo>
                  <a:pt x="5372" y="1409"/>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3"/>
          <p:cNvSpPr/>
          <p:nvPr/>
        </p:nvSpPr>
        <p:spPr>
          <a:xfrm>
            <a:off x="2491825" y="4281435"/>
            <a:ext cx="18702" cy="39999"/>
          </a:xfrm>
          <a:custGeom>
            <a:avLst/>
            <a:gdLst>
              <a:gd name="connsiteX0" fmla="*/ 5385 w 18702"/>
              <a:gd name="connsiteY0" fmla="*/ 1409 h 39999"/>
              <a:gd name="connsiteX1" fmla="*/ 5385 w 18702"/>
              <a:gd name="connsiteY1" fmla="*/ 1396 h 39999"/>
              <a:gd name="connsiteX2" fmla="*/ 7032 w 18702"/>
              <a:gd name="connsiteY2" fmla="*/ 1866 h 39999"/>
              <a:gd name="connsiteX3" fmla="*/ 7501 w 18702"/>
              <a:gd name="connsiteY3" fmla="*/ 3275 h 39999"/>
              <a:gd name="connsiteX4" fmla="*/ 7501 w 18702"/>
              <a:gd name="connsiteY4" fmla="*/ 36711 h 39999"/>
              <a:gd name="connsiteX5" fmla="*/ 7032 w 18702"/>
              <a:gd name="connsiteY5" fmla="*/ 38120 h 39999"/>
              <a:gd name="connsiteX6" fmla="*/ 5385 w 18702"/>
              <a:gd name="connsiteY6" fmla="*/ 38603 h 39999"/>
              <a:gd name="connsiteX7" fmla="*/ 25 w 18702"/>
              <a:gd name="connsiteY7" fmla="*/ 38603 h 39999"/>
              <a:gd name="connsiteX8" fmla="*/ 25 w 18702"/>
              <a:gd name="connsiteY8" fmla="*/ 39973 h 39999"/>
              <a:gd name="connsiteX9" fmla="*/ 18676 w 18702"/>
              <a:gd name="connsiteY9" fmla="*/ 39973 h 39999"/>
              <a:gd name="connsiteX10" fmla="*/ 18676 w 18702"/>
              <a:gd name="connsiteY10" fmla="*/ 38603 h 39999"/>
              <a:gd name="connsiteX11" fmla="*/ 13317 w 18702"/>
              <a:gd name="connsiteY11" fmla="*/ 38603 h 39999"/>
              <a:gd name="connsiteX12" fmla="*/ 11796 w 18702"/>
              <a:gd name="connsiteY12" fmla="*/ 38120 h 39999"/>
              <a:gd name="connsiteX13" fmla="*/ 11213 w 18702"/>
              <a:gd name="connsiteY13" fmla="*/ 36711 h 39999"/>
              <a:gd name="connsiteX14" fmla="*/ 11213 w 18702"/>
              <a:gd name="connsiteY14" fmla="*/ 3275 h 39999"/>
              <a:gd name="connsiteX15" fmla="*/ 11796 w 18702"/>
              <a:gd name="connsiteY15" fmla="*/ 1866 h 39999"/>
              <a:gd name="connsiteX16" fmla="*/ 13317 w 18702"/>
              <a:gd name="connsiteY16" fmla="*/ 1396 h 39999"/>
              <a:gd name="connsiteX17" fmla="*/ 18676 w 18702"/>
              <a:gd name="connsiteY17" fmla="*/ 1396 h 39999"/>
              <a:gd name="connsiteX18" fmla="*/ 18676 w 18702"/>
              <a:gd name="connsiteY18" fmla="*/ 12 h 39999"/>
              <a:gd name="connsiteX19" fmla="*/ 25 w 18702"/>
              <a:gd name="connsiteY19" fmla="*/ 12 h 39999"/>
              <a:gd name="connsiteX20" fmla="*/ 25 w 18702"/>
              <a:gd name="connsiteY20" fmla="*/ 1396 h 39999"/>
              <a:gd name="connsiteX21" fmla="*/ 5385 w 18702"/>
              <a:gd name="connsiteY21" fmla="*/ 1396 h 39999"/>
              <a:gd name="connsiteX22" fmla="*/ 5385 w 18702"/>
              <a:gd name="connsiteY22" fmla="*/ 1409 h 39999"/>
              <a:gd name="connsiteX23" fmla="*/ 5385 w 18702"/>
              <a:gd name="connsiteY23" fmla="*/ 1422 h 39999"/>
              <a:gd name="connsiteX24" fmla="*/ 12 w 18702"/>
              <a:gd name="connsiteY24" fmla="*/ 1422 h 39999"/>
              <a:gd name="connsiteX25" fmla="*/ 12 w 18702"/>
              <a:gd name="connsiteY25" fmla="*/ 1422 h 39999"/>
              <a:gd name="connsiteX26" fmla="*/ 0 w 18702"/>
              <a:gd name="connsiteY26" fmla="*/ 1409 h 39999"/>
              <a:gd name="connsiteX27" fmla="*/ 0 w 18702"/>
              <a:gd name="connsiteY27" fmla="*/ 0 h 39999"/>
              <a:gd name="connsiteX28" fmla="*/ 12 w 18702"/>
              <a:gd name="connsiteY28" fmla="*/ 0 h 39999"/>
              <a:gd name="connsiteX29" fmla="*/ 12 w 18702"/>
              <a:gd name="connsiteY29" fmla="*/ 0 h 39999"/>
              <a:gd name="connsiteX30" fmla="*/ 18689 w 18702"/>
              <a:gd name="connsiteY30" fmla="*/ 0 h 39999"/>
              <a:gd name="connsiteX31" fmla="*/ 18689 w 18702"/>
              <a:gd name="connsiteY31" fmla="*/ 0 h 39999"/>
              <a:gd name="connsiteX32" fmla="*/ 18702 w 18702"/>
              <a:gd name="connsiteY32" fmla="*/ 0 h 39999"/>
              <a:gd name="connsiteX33" fmla="*/ 18702 w 18702"/>
              <a:gd name="connsiteY33" fmla="*/ 1409 h 39999"/>
              <a:gd name="connsiteX34" fmla="*/ 18689 w 18702"/>
              <a:gd name="connsiteY34" fmla="*/ 1422 h 39999"/>
              <a:gd name="connsiteX35" fmla="*/ 18689 w 18702"/>
              <a:gd name="connsiteY35" fmla="*/ 1422 h 39999"/>
              <a:gd name="connsiteX36" fmla="*/ 13317 w 18702"/>
              <a:gd name="connsiteY36" fmla="*/ 1422 h 39999"/>
              <a:gd name="connsiteX37" fmla="*/ 11809 w 18702"/>
              <a:gd name="connsiteY37" fmla="*/ 1891 h 39999"/>
              <a:gd name="connsiteX38" fmla="*/ 11226 w 18702"/>
              <a:gd name="connsiteY38" fmla="*/ 3275 h 39999"/>
              <a:gd name="connsiteX39" fmla="*/ 11226 w 18702"/>
              <a:gd name="connsiteY39" fmla="*/ 36711 h 39999"/>
              <a:gd name="connsiteX40" fmla="*/ 11809 w 18702"/>
              <a:gd name="connsiteY40" fmla="*/ 38107 h 39999"/>
              <a:gd name="connsiteX41" fmla="*/ 13317 w 18702"/>
              <a:gd name="connsiteY41" fmla="*/ 38577 h 39999"/>
              <a:gd name="connsiteX42" fmla="*/ 18689 w 18702"/>
              <a:gd name="connsiteY42" fmla="*/ 38577 h 39999"/>
              <a:gd name="connsiteX43" fmla="*/ 18689 w 18702"/>
              <a:gd name="connsiteY43" fmla="*/ 38577 h 39999"/>
              <a:gd name="connsiteX44" fmla="*/ 18702 w 18702"/>
              <a:gd name="connsiteY44" fmla="*/ 38577 h 39999"/>
              <a:gd name="connsiteX45" fmla="*/ 18702 w 18702"/>
              <a:gd name="connsiteY45" fmla="*/ 39986 h 39999"/>
              <a:gd name="connsiteX46" fmla="*/ 18689 w 18702"/>
              <a:gd name="connsiteY46" fmla="*/ 39999 h 39999"/>
              <a:gd name="connsiteX47" fmla="*/ 18689 w 18702"/>
              <a:gd name="connsiteY47" fmla="*/ 39999 h 39999"/>
              <a:gd name="connsiteX48" fmla="*/ 12 w 18702"/>
              <a:gd name="connsiteY48" fmla="*/ 39999 h 39999"/>
              <a:gd name="connsiteX49" fmla="*/ 12 w 18702"/>
              <a:gd name="connsiteY49" fmla="*/ 39999 h 39999"/>
              <a:gd name="connsiteX50" fmla="*/ 0 w 18702"/>
              <a:gd name="connsiteY50" fmla="*/ 39986 h 39999"/>
              <a:gd name="connsiteX51" fmla="*/ 0 w 18702"/>
              <a:gd name="connsiteY51" fmla="*/ 38577 h 39999"/>
              <a:gd name="connsiteX52" fmla="*/ 12 w 18702"/>
              <a:gd name="connsiteY52" fmla="*/ 38577 h 39999"/>
              <a:gd name="connsiteX53" fmla="*/ 12 w 18702"/>
              <a:gd name="connsiteY53" fmla="*/ 38577 h 39999"/>
              <a:gd name="connsiteX54" fmla="*/ 5385 w 18702"/>
              <a:gd name="connsiteY54" fmla="*/ 38577 h 39999"/>
              <a:gd name="connsiteX55" fmla="*/ 7006 w 18702"/>
              <a:gd name="connsiteY55" fmla="*/ 38107 h 39999"/>
              <a:gd name="connsiteX56" fmla="*/ 7475 w 18702"/>
              <a:gd name="connsiteY56" fmla="*/ 36711 h 39999"/>
              <a:gd name="connsiteX57" fmla="*/ 7475 w 18702"/>
              <a:gd name="connsiteY57" fmla="*/ 3275 h 39999"/>
              <a:gd name="connsiteX58" fmla="*/ 7006 w 18702"/>
              <a:gd name="connsiteY58" fmla="*/ 1891 h 39999"/>
              <a:gd name="connsiteX59" fmla="*/ 5385 w 18702"/>
              <a:gd name="connsiteY59" fmla="*/ 1422 h 39999"/>
              <a:gd name="connsiteX60" fmla="*/ 5385 w 18702"/>
              <a:gd name="connsiteY60" fmla="*/ 1409 h 399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Lst>
            <a:rect l="l" t="t" r="r" b="b"/>
            <a:pathLst>
              <a:path w="18702" h="39999">
                <a:moveTo>
                  <a:pt x="5385" y="1409"/>
                </a:moveTo>
                <a:lnTo>
                  <a:pt x="5385" y="1396"/>
                </a:lnTo>
                <a:cubicBezTo>
                  <a:pt x="6170" y="1396"/>
                  <a:pt x="6715" y="1548"/>
                  <a:pt x="7032" y="1866"/>
                </a:cubicBezTo>
                <a:cubicBezTo>
                  <a:pt x="7336" y="2183"/>
                  <a:pt x="7501" y="2653"/>
                  <a:pt x="7501" y="3275"/>
                </a:cubicBezTo>
                <a:lnTo>
                  <a:pt x="7501" y="36711"/>
                </a:lnTo>
                <a:cubicBezTo>
                  <a:pt x="7501" y="37333"/>
                  <a:pt x="7336" y="37803"/>
                  <a:pt x="7032" y="38120"/>
                </a:cubicBezTo>
                <a:cubicBezTo>
                  <a:pt x="6715" y="38437"/>
                  <a:pt x="6170" y="38603"/>
                  <a:pt x="5385" y="38603"/>
                </a:cubicBezTo>
                <a:lnTo>
                  <a:pt x="25" y="38603"/>
                </a:lnTo>
                <a:lnTo>
                  <a:pt x="25" y="39973"/>
                </a:lnTo>
                <a:lnTo>
                  <a:pt x="18676" y="39973"/>
                </a:lnTo>
                <a:lnTo>
                  <a:pt x="18676" y="38603"/>
                </a:lnTo>
                <a:lnTo>
                  <a:pt x="13317" y="38603"/>
                </a:lnTo>
                <a:cubicBezTo>
                  <a:pt x="12696" y="38603"/>
                  <a:pt x="12176" y="38437"/>
                  <a:pt x="11796" y="38120"/>
                </a:cubicBezTo>
                <a:cubicBezTo>
                  <a:pt x="11403" y="37803"/>
                  <a:pt x="11213" y="37333"/>
                  <a:pt x="11213" y="36711"/>
                </a:cubicBezTo>
                <a:lnTo>
                  <a:pt x="11213" y="3275"/>
                </a:lnTo>
                <a:cubicBezTo>
                  <a:pt x="11213" y="2653"/>
                  <a:pt x="11403" y="2183"/>
                  <a:pt x="11796" y="1866"/>
                </a:cubicBezTo>
                <a:cubicBezTo>
                  <a:pt x="12176" y="1548"/>
                  <a:pt x="12696" y="1396"/>
                  <a:pt x="13317" y="1396"/>
                </a:cubicBezTo>
                <a:lnTo>
                  <a:pt x="18676" y="1396"/>
                </a:lnTo>
                <a:lnTo>
                  <a:pt x="18676" y="12"/>
                </a:lnTo>
                <a:lnTo>
                  <a:pt x="25" y="12"/>
                </a:lnTo>
                <a:lnTo>
                  <a:pt x="25" y="1396"/>
                </a:lnTo>
                <a:lnTo>
                  <a:pt x="5385" y="1396"/>
                </a:lnTo>
                <a:lnTo>
                  <a:pt x="5385" y="1409"/>
                </a:lnTo>
                <a:lnTo>
                  <a:pt x="5385" y="1422"/>
                </a:lnTo>
                <a:lnTo>
                  <a:pt x="12" y="1422"/>
                </a:lnTo>
                <a:lnTo>
                  <a:pt x="12" y="1422"/>
                </a:lnTo>
                <a:lnTo>
                  <a:pt x="0" y="1409"/>
                </a:lnTo>
                <a:lnTo>
                  <a:pt x="0" y="0"/>
                </a:lnTo>
                <a:lnTo>
                  <a:pt x="12" y="0"/>
                </a:lnTo>
                <a:lnTo>
                  <a:pt x="12" y="0"/>
                </a:lnTo>
                <a:lnTo>
                  <a:pt x="18689" y="0"/>
                </a:lnTo>
                <a:lnTo>
                  <a:pt x="18689" y="0"/>
                </a:lnTo>
                <a:lnTo>
                  <a:pt x="18702" y="0"/>
                </a:lnTo>
                <a:lnTo>
                  <a:pt x="18702" y="1409"/>
                </a:lnTo>
                <a:lnTo>
                  <a:pt x="18689" y="1422"/>
                </a:lnTo>
                <a:lnTo>
                  <a:pt x="18689" y="1422"/>
                </a:lnTo>
                <a:lnTo>
                  <a:pt x="13317" y="1422"/>
                </a:lnTo>
                <a:cubicBezTo>
                  <a:pt x="12696" y="1422"/>
                  <a:pt x="12189" y="1574"/>
                  <a:pt x="11809" y="1891"/>
                </a:cubicBezTo>
                <a:cubicBezTo>
                  <a:pt x="11416" y="2196"/>
                  <a:pt x="11226" y="2653"/>
                  <a:pt x="11226" y="3275"/>
                </a:cubicBezTo>
                <a:lnTo>
                  <a:pt x="11226" y="36711"/>
                </a:lnTo>
                <a:cubicBezTo>
                  <a:pt x="11226" y="37333"/>
                  <a:pt x="11416" y="37790"/>
                  <a:pt x="11809" y="38107"/>
                </a:cubicBezTo>
                <a:cubicBezTo>
                  <a:pt x="12189" y="38412"/>
                  <a:pt x="12696" y="38577"/>
                  <a:pt x="13317" y="38577"/>
                </a:cubicBezTo>
                <a:lnTo>
                  <a:pt x="18689" y="38577"/>
                </a:lnTo>
                <a:lnTo>
                  <a:pt x="18689" y="38577"/>
                </a:lnTo>
                <a:lnTo>
                  <a:pt x="18702" y="38577"/>
                </a:lnTo>
                <a:lnTo>
                  <a:pt x="18702" y="39986"/>
                </a:lnTo>
                <a:lnTo>
                  <a:pt x="18689" y="39999"/>
                </a:lnTo>
                <a:lnTo>
                  <a:pt x="18689" y="39999"/>
                </a:lnTo>
                <a:lnTo>
                  <a:pt x="12" y="39999"/>
                </a:lnTo>
                <a:lnTo>
                  <a:pt x="12" y="39999"/>
                </a:lnTo>
                <a:lnTo>
                  <a:pt x="0" y="39986"/>
                </a:lnTo>
                <a:lnTo>
                  <a:pt x="0" y="38577"/>
                </a:lnTo>
                <a:lnTo>
                  <a:pt x="12" y="38577"/>
                </a:lnTo>
                <a:lnTo>
                  <a:pt x="12" y="38577"/>
                </a:lnTo>
                <a:lnTo>
                  <a:pt x="5385" y="38577"/>
                </a:lnTo>
                <a:cubicBezTo>
                  <a:pt x="6157" y="38577"/>
                  <a:pt x="6702" y="38412"/>
                  <a:pt x="7006" y="38107"/>
                </a:cubicBezTo>
                <a:cubicBezTo>
                  <a:pt x="7311" y="37803"/>
                  <a:pt x="7475" y="37333"/>
                  <a:pt x="7475" y="36711"/>
                </a:cubicBezTo>
                <a:lnTo>
                  <a:pt x="7475" y="3275"/>
                </a:lnTo>
                <a:cubicBezTo>
                  <a:pt x="7475" y="2653"/>
                  <a:pt x="7311" y="2196"/>
                  <a:pt x="7006" y="1891"/>
                </a:cubicBezTo>
                <a:cubicBezTo>
                  <a:pt x="6702" y="1574"/>
                  <a:pt x="6157" y="1422"/>
                  <a:pt x="5385" y="1422"/>
                </a:cubicBezTo>
                <a:lnTo>
                  <a:pt x="5385" y="1409"/>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473200" y="3213100"/>
            <a:ext cx="38100" cy="50800"/>
          </a:xfrm>
          <a:prstGeom prst="rect">
            <a:avLst/>
          </a:prstGeom>
          <a:noFill/>
        </p:spPr>
      </p:pic>
      <p:pic>
        <p:nvPicPr>
          <p:cNvPr id="62" name="Picture 3"/>
          <p:cNvPicPr>
            <a:picLocks noChangeAspect="1" noChangeArrowheads="1"/>
          </p:cNvPicPr>
          <p:nvPr/>
        </p:nvPicPr>
        <p:blipFill>
          <a:blip r:embed="rId3"/>
          <a:srcRect/>
          <a:stretch>
            <a:fillRect/>
          </a:stretch>
        </p:blipFill>
        <p:spPr bwMode="auto">
          <a:xfrm>
            <a:off x="1473200" y="3505200"/>
            <a:ext cx="38100" cy="50800"/>
          </a:xfrm>
          <a:prstGeom prst="rect">
            <a:avLst/>
          </a:prstGeom>
          <a:noFill/>
        </p:spPr>
      </p:pic>
      <p:pic>
        <p:nvPicPr>
          <p:cNvPr id="63" name="Picture 3"/>
          <p:cNvPicPr>
            <a:picLocks noChangeAspect="1" noChangeArrowheads="1"/>
          </p:cNvPicPr>
          <p:nvPr/>
        </p:nvPicPr>
        <p:blipFill>
          <a:blip r:embed="rId4"/>
          <a:srcRect/>
          <a:stretch>
            <a:fillRect/>
          </a:stretch>
        </p:blipFill>
        <p:spPr bwMode="auto">
          <a:xfrm>
            <a:off x="1689100" y="3505200"/>
            <a:ext cx="38100" cy="50800"/>
          </a:xfrm>
          <a:prstGeom prst="rect">
            <a:avLst/>
          </a:prstGeom>
          <a:noFill/>
        </p:spPr>
      </p:pic>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22</a:t>
            </a:r>
          </a:p>
        </p:txBody>
      </p:sp>
      <p:sp>
        <p:nvSpPr>
          <p:cNvPr id="1024" name="TextBox 1"/>
          <p:cNvSpPr txBox="1"/>
          <p:nvPr/>
        </p:nvSpPr>
        <p:spPr>
          <a:xfrm>
            <a:off x="609600" y="736600"/>
            <a:ext cx="3340100" cy="2019300"/>
          </a:xfrm>
          <a:prstGeom prst="rect">
            <a:avLst/>
          </a:prstGeom>
          <a:noFill/>
        </p:spPr>
        <p:txBody>
          <a:bodyPr wrap="none" lIns="0" tIns="0" rIns="0" rtlCol="0">
            <a:spAutoFit/>
          </a:bodyPr>
          <a:lstStyle/>
          <a:p>
            <a:pPr>
              <a:lnSpc>
                <a:spcPts val="900"/>
              </a:lnSpc>
              <a:tabLst/>
            </a:pPr>
            <a:r>
              <a:rPr lang="en-US" altLang="zh-CN" sz="749" dirty="0">
                <a:solidFill>
                  <a:srgbClr val="030303"/>
                </a:solidFill>
                <a:latin typeface="Arial" pitchFamily="18" charset="0"/>
                <a:cs typeface="Arial" pitchFamily="18" charset="0"/>
              </a:rPr>
              <a:t>Fusion</a:t>
            </a:r>
          </a:p>
          <a:p>
            <a:pPr>
              <a:lnSpc>
                <a:spcPts val="1400"/>
              </a:lnSpc>
              <a:tabLst/>
            </a:pPr>
            <a:r>
              <a:rPr lang="en-US" altLang="zh-CN" sz="699" dirty="0">
                <a:solidFill>
                  <a:srgbClr val="231F20"/>
                </a:solidFill>
                <a:latin typeface="Arial" pitchFamily="18" charset="0"/>
                <a:cs typeface="Arial" pitchFamily="18" charset="0"/>
              </a:rPr>
              <a:t>During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joined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together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subjected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different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currents</a:t>
            </a:r>
          </a:p>
          <a:p>
            <a:pPr>
              <a:lnSpc>
                <a:spcPts val="1000"/>
              </a:lnSpc>
              <a:tabLst/>
            </a:pP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illustrated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below.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important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which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p>
          <a:p>
            <a:pPr>
              <a:lnSpc>
                <a:spcPts val="10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distance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between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apart.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1000"/>
              </a:lnSpc>
              <a:tabLst/>
            </a:pPr>
            <a:r>
              <a:rPr lang="en-US" altLang="zh-CN" sz="699" dirty="0">
                <a:solidFill>
                  <a:srgbClr val="231F20"/>
                </a:solidFill>
                <a:latin typeface="Arial" pitchFamily="18" charset="0"/>
                <a:cs typeface="Arial" pitchFamily="18" charset="0"/>
              </a:rPr>
              <a:t>current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phase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gradually.</a:t>
            </a:r>
          </a:p>
          <a:p>
            <a:pPr>
              <a:lnSpc>
                <a:spcPts val="1000"/>
              </a:lnSpc>
            </a:pPr>
            <a:endParaRPr lang="en-US" altLang="zh-CN" dirty="0"/>
          </a:p>
          <a:p>
            <a:pPr>
              <a:lnSpc>
                <a:spcPts val="1100"/>
              </a:lnSpc>
              <a:tabLst/>
            </a:pPr>
            <a:r>
              <a:rPr lang="en-US" altLang="zh-CN" sz="749" dirty="0">
                <a:solidFill>
                  <a:srgbClr val="030303"/>
                </a:solidFill>
                <a:latin typeface="Arial" pitchFamily="18" charset="0"/>
                <a:cs typeface="Arial" pitchFamily="18" charset="0"/>
              </a:rPr>
              <a:t>Splicing</a:t>
            </a:r>
            <a:r>
              <a:rPr lang="en-US" altLang="zh-CN" sz="749" dirty="0">
                <a:latin typeface="Times New Roman" pitchFamily="18" charset="0"/>
                <a:cs typeface="Times New Roman" pitchFamily="18" charset="0"/>
              </a:rPr>
              <a:t> </a:t>
            </a:r>
            <a:r>
              <a:rPr lang="en-US" altLang="zh-CN" sz="749" dirty="0">
                <a:solidFill>
                  <a:srgbClr val="030303"/>
                </a:solidFill>
                <a:latin typeface="Arial" pitchFamily="18" charset="0"/>
                <a:cs typeface="Arial" pitchFamily="18" charset="0"/>
              </a:rPr>
              <a:t>Process</a:t>
            </a:r>
          </a:p>
          <a:p>
            <a:pPr>
              <a:lnSpc>
                <a:spcPts val="14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important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current,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each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current</a:t>
            </a:r>
          </a:p>
          <a:p>
            <a:pPr>
              <a:lnSpc>
                <a:spcPts val="1000"/>
              </a:lnSpc>
              <a:tabLst/>
            </a:pPr>
            <a:r>
              <a:rPr lang="en-US" altLang="zh-CN" sz="699" dirty="0">
                <a:solidFill>
                  <a:srgbClr val="231F20"/>
                </a:solidFill>
                <a:latin typeface="Arial" pitchFamily="18" charset="0"/>
                <a:cs typeface="Arial" pitchFamily="18" charset="0"/>
              </a:rPr>
              <a:t>phase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below,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name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p>
          <a:p>
            <a:pPr>
              <a:lnSpc>
                <a:spcPts val="1000"/>
              </a:lnSpc>
              <a:tabLst/>
            </a:pPr>
            <a:r>
              <a:rPr lang="en-US" altLang="zh-CN" sz="699" dirty="0">
                <a:solidFill>
                  <a:srgbClr val="231F20"/>
                </a:solidFill>
                <a:latin typeface="Arial" pitchFamily="18" charset="0"/>
                <a:cs typeface="Arial" pitchFamily="18" charset="0"/>
              </a:rPr>
              <a:t>important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described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under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Normal</a:t>
            </a:r>
          </a:p>
          <a:p>
            <a:pPr>
              <a:lnSpc>
                <a:spcPts val="1000"/>
              </a:lnSpc>
              <a:tabLst/>
            </a:pP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next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page.</a:t>
            </a:r>
          </a:p>
          <a:p>
            <a:pPr>
              <a:lnSpc>
                <a:spcPts val="10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figure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relationship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between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1000"/>
              </a:lnSpc>
              <a:tabLst/>
            </a:pPr>
            <a:r>
              <a:rPr lang="en-US" altLang="zh-CN" sz="699" dirty="0">
                <a:solidFill>
                  <a:srgbClr val="231F20"/>
                </a:solidFill>
                <a:latin typeface="Arial" pitchFamily="18" charset="0"/>
                <a:cs typeface="Arial" pitchFamily="18" charset="0"/>
              </a:rPr>
              <a:t>“discharge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intensity"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parameters</a:t>
            </a:r>
          </a:p>
          <a:p>
            <a:pPr>
              <a:lnSpc>
                <a:spcPts val="1000"/>
              </a:lnSpc>
              <a:tabLst/>
            </a:pPr>
            <a:r>
              <a:rPr lang="en-US" altLang="zh-CN" sz="699" dirty="0">
                <a:solidFill>
                  <a:srgbClr val="231F20"/>
                </a:solidFill>
                <a:latin typeface="Arial" pitchFamily="18" charset="0"/>
                <a:cs typeface="Arial" pitchFamily="18" charset="0"/>
              </a:rPr>
              <a:t>listed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below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conditions.</a:t>
            </a:r>
          </a:p>
        </p:txBody>
      </p:sp>
      <p:sp>
        <p:nvSpPr>
          <p:cNvPr id="1025" name="TextBox 1"/>
          <p:cNvSpPr txBox="1"/>
          <p:nvPr/>
        </p:nvSpPr>
        <p:spPr>
          <a:xfrm>
            <a:off x="609600" y="4851400"/>
            <a:ext cx="7239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pre-fuse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p>
          <a:p>
            <a:pPr>
              <a:lnSpc>
                <a:spcPts val="1000"/>
              </a:lnSpc>
              <a:tabLst/>
            </a:pPr>
            <a:r>
              <a:rPr lang="en-US" altLang="zh-CN" sz="699" dirty="0">
                <a:solidFill>
                  <a:srgbClr val="231F20"/>
                </a:solidFill>
                <a:latin typeface="Arial" pitchFamily="18" charset="0"/>
                <a:cs typeface="Arial" pitchFamily="18" charset="0"/>
              </a:rPr>
              <a:t>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pre-fuse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p>
        </p:txBody>
      </p:sp>
      <p:sp>
        <p:nvSpPr>
          <p:cNvPr id="1026" name="TextBox 1"/>
          <p:cNvSpPr txBox="1"/>
          <p:nvPr/>
        </p:nvSpPr>
        <p:spPr>
          <a:xfrm>
            <a:off x="1651000" y="4851400"/>
            <a:ext cx="5207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B:</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p>
          <a:p>
            <a:pPr>
              <a:lnSpc>
                <a:spcPts val="1000"/>
              </a:lnSpc>
              <a:tabLst/>
            </a:pPr>
            <a:r>
              <a:rPr lang="en-US" altLang="zh-CN" sz="699" dirty="0">
                <a:solidFill>
                  <a:srgbClr val="231F20"/>
                </a:solidFill>
                <a:latin typeface="Arial" pitchFamily="18" charset="0"/>
                <a:cs typeface="Arial" pitchFamily="18" charset="0"/>
              </a:rPr>
              <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p>
        </p:txBody>
      </p:sp>
      <p:sp>
        <p:nvSpPr>
          <p:cNvPr id="1028" name="TextBox 1"/>
          <p:cNvSpPr txBox="1"/>
          <p:nvPr/>
        </p:nvSpPr>
        <p:spPr>
          <a:xfrm>
            <a:off x="2628900" y="4851400"/>
            <a:ext cx="5969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p>
          <a:p>
            <a:pPr>
              <a:lnSpc>
                <a:spcPts val="1000"/>
              </a:lnSpc>
              <a:tabLst/>
            </a:pPr>
            <a:r>
              <a:rPr lang="en-US" altLang="zh-CN" sz="699" dirty="0">
                <a:solidFill>
                  <a:srgbClr val="231F20"/>
                </a:solidFill>
                <a:latin typeface="Arial" pitchFamily="18" charset="0"/>
                <a:cs typeface="Arial" pitchFamily="18" charset="0"/>
              </a:rPr>
              <a:t>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Overlap</a:t>
            </a:r>
          </a:p>
        </p:txBody>
      </p:sp>
      <p:sp>
        <p:nvSpPr>
          <p:cNvPr id="1029" name="TextBox 1"/>
          <p:cNvSpPr txBox="1"/>
          <p:nvPr/>
        </p:nvSpPr>
        <p:spPr>
          <a:xfrm>
            <a:off x="609600" y="5130800"/>
            <a:ext cx="7366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Taper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p>
        </p:txBody>
      </p:sp>
      <p:sp>
        <p:nvSpPr>
          <p:cNvPr id="1030" name="TextBox 1"/>
          <p:cNvSpPr txBox="1"/>
          <p:nvPr/>
        </p:nvSpPr>
        <p:spPr>
          <a:xfrm>
            <a:off x="1473200" y="5130800"/>
            <a:ext cx="14732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Taper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related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taper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length</a:t>
            </a:r>
          </a:p>
        </p:txBody>
      </p:sp>
      <p:sp>
        <p:nvSpPr>
          <p:cNvPr id="1031" name="TextBox 1"/>
          <p:cNvSpPr txBox="1"/>
          <p:nvPr/>
        </p:nvSpPr>
        <p:spPr>
          <a:xfrm>
            <a:off x="3175000" y="5130800"/>
            <a:ext cx="5715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I:</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Taper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speed</a:t>
            </a:r>
          </a:p>
        </p:txBody>
      </p:sp>
      <p:sp>
        <p:nvSpPr>
          <p:cNvPr id="1032" name="TextBox 1"/>
          <p:cNvSpPr txBox="1"/>
          <p:nvPr/>
        </p:nvSpPr>
        <p:spPr>
          <a:xfrm>
            <a:off x="1320800" y="4495800"/>
            <a:ext cx="14859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Diagram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a:t>
            </a:r>
          </a:p>
        </p:txBody>
      </p:sp>
      <p:sp>
        <p:nvSpPr>
          <p:cNvPr id="144" name="Freeform 3"/>
          <p:cNvSpPr/>
          <p:nvPr/>
        </p:nvSpPr>
        <p:spPr>
          <a:xfrm>
            <a:off x="5895882" y="3397997"/>
            <a:ext cx="2334602" cy="357859"/>
          </a:xfrm>
          <a:custGeom>
            <a:avLst/>
            <a:gdLst>
              <a:gd name="connsiteX0" fmla="*/ 5359 w 2334602"/>
              <a:gd name="connsiteY0" fmla="*/ 357859 h 357859"/>
              <a:gd name="connsiteX1" fmla="*/ 216632 w 2334602"/>
              <a:gd name="connsiteY1" fmla="*/ 357859 h 357859"/>
              <a:gd name="connsiteX2" fmla="*/ 221991 w 2334602"/>
              <a:gd name="connsiteY2" fmla="*/ 352477 h 357859"/>
              <a:gd name="connsiteX3" fmla="*/ 221991 w 2334602"/>
              <a:gd name="connsiteY3" fmla="*/ 347755 h 357859"/>
              <a:gd name="connsiteX4" fmla="*/ 221991 w 2334602"/>
              <a:gd name="connsiteY4" fmla="*/ 75669 h 357859"/>
              <a:gd name="connsiteX5" fmla="*/ 239426 w 2334602"/>
              <a:gd name="connsiteY5" fmla="*/ 75669 h 357859"/>
              <a:gd name="connsiteX6" fmla="*/ 239426 w 2334602"/>
              <a:gd name="connsiteY6" fmla="*/ 352477 h 357859"/>
              <a:gd name="connsiteX7" fmla="*/ 244799 w 2334602"/>
              <a:gd name="connsiteY7" fmla="*/ 357859 h 357859"/>
              <a:gd name="connsiteX8" fmla="*/ 357442 w 2334602"/>
              <a:gd name="connsiteY8" fmla="*/ 357859 h 357859"/>
              <a:gd name="connsiteX9" fmla="*/ 362802 w 2334602"/>
              <a:gd name="connsiteY9" fmla="*/ 352477 h 357859"/>
              <a:gd name="connsiteX10" fmla="*/ 362802 w 2334602"/>
              <a:gd name="connsiteY10" fmla="*/ 75669 h 357859"/>
              <a:gd name="connsiteX11" fmla="*/ 498303 w 2334602"/>
              <a:gd name="connsiteY11" fmla="*/ 75669 h 357859"/>
              <a:gd name="connsiteX12" fmla="*/ 503663 w 2334602"/>
              <a:gd name="connsiteY12" fmla="*/ 70287 h 357859"/>
              <a:gd name="connsiteX13" fmla="*/ 503663 w 2334602"/>
              <a:gd name="connsiteY13" fmla="*/ 10751 h 357859"/>
              <a:gd name="connsiteX14" fmla="*/ 1202507 w 2334602"/>
              <a:gd name="connsiteY14" fmla="*/ 10751 h 357859"/>
              <a:gd name="connsiteX15" fmla="*/ 1408407 w 2334602"/>
              <a:gd name="connsiteY15" fmla="*/ 10751 h 357859"/>
              <a:gd name="connsiteX16" fmla="*/ 1408407 w 2334602"/>
              <a:gd name="connsiteY16" fmla="*/ 352477 h 357859"/>
              <a:gd name="connsiteX17" fmla="*/ 1413767 w 2334602"/>
              <a:gd name="connsiteY17" fmla="*/ 357859 h 357859"/>
              <a:gd name="connsiteX18" fmla="*/ 2329243 w 2334602"/>
              <a:gd name="connsiteY18" fmla="*/ 357859 h 357859"/>
              <a:gd name="connsiteX19" fmla="*/ 2334602 w 2334602"/>
              <a:gd name="connsiteY19" fmla="*/ 352477 h 357859"/>
              <a:gd name="connsiteX20" fmla="*/ 2329243 w 2334602"/>
              <a:gd name="connsiteY20" fmla="*/ 347107 h 357859"/>
              <a:gd name="connsiteX21" fmla="*/ 1419139 w 2334602"/>
              <a:gd name="connsiteY21" fmla="*/ 347107 h 357859"/>
              <a:gd name="connsiteX22" fmla="*/ 1419139 w 2334602"/>
              <a:gd name="connsiteY22" fmla="*/ 5382 h 357859"/>
              <a:gd name="connsiteX23" fmla="*/ 1413767 w 2334602"/>
              <a:gd name="connsiteY23" fmla="*/ 0 h 357859"/>
              <a:gd name="connsiteX24" fmla="*/ 1202507 w 2334602"/>
              <a:gd name="connsiteY24" fmla="*/ 0 h 357859"/>
              <a:gd name="connsiteX25" fmla="*/ 498303 w 2334602"/>
              <a:gd name="connsiteY25" fmla="*/ 0 h 357859"/>
              <a:gd name="connsiteX26" fmla="*/ 492931 w 2334602"/>
              <a:gd name="connsiteY26" fmla="*/ 5382 h 357859"/>
              <a:gd name="connsiteX27" fmla="*/ 492931 w 2334602"/>
              <a:gd name="connsiteY27" fmla="*/ 64917 h 357859"/>
              <a:gd name="connsiteX28" fmla="*/ 357442 w 2334602"/>
              <a:gd name="connsiteY28" fmla="*/ 64917 h 357859"/>
              <a:gd name="connsiteX29" fmla="*/ 352070 w 2334602"/>
              <a:gd name="connsiteY29" fmla="*/ 70287 h 357859"/>
              <a:gd name="connsiteX30" fmla="*/ 352070 w 2334602"/>
              <a:gd name="connsiteY30" fmla="*/ 347107 h 357859"/>
              <a:gd name="connsiteX31" fmla="*/ 250159 w 2334602"/>
              <a:gd name="connsiteY31" fmla="*/ 347107 h 357859"/>
              <a:gd name="connsiteX32" fmla="*/ 250159 w 2334602"/>
              <a:gd name="connsiteY32" fmla="*/ 70287 h 357859"/>
              <a:gd name="connsiteX33" fmla="*/ 244799 w 2334602"/>
              <a:gd name="connsiteY33" fmla="*/ 64917 h 357859"/>
              <a:gd name="connsiteX34" fmla="*/ 216632 w 2334602"/>
              <a:gd name="connsiteY34" fmla="*/ 64917 h 357859"/>
              <a:gd name="connsiteX35" fmla="*/ 211259 w 2334602"/>
              <a:gd name="connsiteY35" fmla="*/ 70287 h 357859"/>
              <a:gd name="connsiteX36" fmla="*/ 211259 w 2334602"/>
              <a:gd name="connsiteY36" fmla="*/ 347107 h 357859"/>
              <a:gd name="connsiteX37" fmla="*/ 5359 w 2334602"/>
              <a:gd name="connsiteY37" fmla="*/ 347107 h 357859"/>
              <a:gd name="connsiteX38" fmla="*/ 0 w 2334602"/>
              <a:gd name="connsiteY38" fmla="*/ 352477 h 357859"/>
              <a:gd name="connsiteX39" fmla="*/ 5359 w 2334602"/>
              <a:gd name="connsiteY39" fmla="*/ 357859 h 3578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Lst>
            <a:rect l="l" t="t" r="r" b="b"/>
            <a:pathLst>
              <a:path w="2334602" h="357859">
                <a:moveTo>
                  <a:pt x="5359" y="357859"/>
                </a:moveTo>
                <a:lnTo>
                  <a:pt x="216632" y="357859"/>
                </a:lnTo>
                <a:cubicBezTo>
                  <a:pt x="219597" y="357859"/>
                  <a:pt x="221991" y="355448"/>
                  <a:pt x="221991" y="352477"/>
                </a:cubicBezTo>
                <a:lnTo>
                  <a:pt x="221991" y="347755"/>
                </a:lnTo>
                <a:lnTo>
                  <a:pt x="221991" y="75669"/>
                </a:lnTo>
                <a:lnTo>
                  <a:pt x="239426" y="75669"/>
                </a:lnTo>
                <a:lnTo>
                  <a:pt x="239426" y="352477"/>
                </a:lnTo>
                <a:cubicBezTo>
                  <a:pt x="239426" y="355448"/>
                  <a:pt x="241834" y="357859"/>
                  <a:pt x="244799" y="357859"/>
                </a:cubicBezTo>
                <a:lnTo>
                  <a:pt x="357442" y="357859"/>
                </a:lnTo>
                <a:cubicBezTo>
                  <a:pt x="360407" y="357859"/>
                  <a:pt x="362802" y="355448"/>
                  <a:pt x="362802" y="352477"/>
                </a:cubicBezTo>
                <a:lnTo>
                  <a:pt x="362802" y="75669"/>
                </a:lnTo>
                <a:lnTo>
                  <a:pt x="498303" y="75669"/>
                </a:lnTo>
                <a:cubicBezTo>
                  <a:pt x="501268" y="75669"/>
                  <a:pt x="503663" y="73257"/>
                  <a:pt x="503663" y="70287"/>
                </a:cubicBezTo>
                <a:lnTo>
                  <a:pt x="503663" y="10751"/>
                </a:lnTo>
                <a:lnTo>
                  <a:pt x="1202507" y="10751"/>
                </a:lnTo>
                <a:lnTo>
                  <a:pt x="1408407" y="10751"/>
                </a:lnTo>
                <a:lnTo>
                  <a:pt x="1408407" y="352477"/>
                </a:lnTo>
                <a:cubicBezTo>
                  <a:pt x="1408407" y="355448"/>
                  <a:pt x="1410802" y="357859"/>
                  <a:pt x="1413767" y="357859"/>
                </a:cubicBezTo>
                <a:lnTo>
                  <a:pt x="2329243" y="357859"/>
                </a:lnTo>
                <a:cubicBezTo>
                  <a:pt x="2332208" y="357859"/>
                  <a:pt x="2334602" y="355448"/>
                  <a:pt x="2334602" y="352477"/>
                </a:cubicBezTo>
                <a:cubicBezTo>
                  <a:pt x="2334602" y="349519"/>
                  <a:pt x="2332208" y="347107"/>
                  <a:pt x="2329243" y="347107"/>
                </a:cubicBezTo>
                <a:lnTo>
                  <a:pt x="1419139" y="347107"/>
                </a:lnTo>
                <a:lnTo>
                  <a:pt x="1419139" y="5382"/>
                </a:lnTo>
                <a:cubicBezTo>
                  <a:pt x="1419139" y="2411"/>
                  <a:pt x="1416731" y="0"/>
                  <a:pt x="1413767" y="0"/>
                </a:cubicBezTo>
                <a:lnTo>
                  <a:pt x="1202507" y="0"/>
                </a:lnTo>
                <a:lnTo>
                  <a:pt x="498303" y="0"/>
                </a:lnTo>
                <a:cubicBezTo>
                  <a:pt x="495338" y="0"/>
                  <a:pt x="492931" y="2411"/>
                  <a:pt x="492931" y="5382"/>
                </a:cubicBezTo>
                <a:lnTo>
                  <a:pt x="492931" y="64917"/>
                </a:lnTo>
                <a:lnTo>
                  <a:pt x="357442" y="64917"/>
                </a:lnTo>
                <a:cubicBezTo>
                  <a:pt x="354477" y="64917"/>
                  <a:pt x="352070" y="67316"/>
                  <a:pt x="352070" y="70287"/>
                </a:cubicBezTo>
                <a:lnTo>
                  <a:pt x="352070" y="347107"/>
                </a:lnTo>
                <a:lnTo>
                  <a:pt x="250159" y="347107"/>
                </a:lnTo>
                <a:lnTo>
                  <a:pt x="250159" y="70287"/>
                </a:lnTo>
                <a:cubicBezTo>
                  <a:pt x="250159" y="67316"/>
                  <a:pt x="247764" y="64917"/>
                  <a:pt x="244799" y="64917"/>
                </a:cubicBezTo>
                <a:lnTo>
                  <a:pt x="216632" y="64917"/>
                </a:lnTo>
                <a:cubicBezTo>
                  <a:pt x="213667" y="64917"/>
                  <a:pt x="211259" y="67316"/>
                  <a:pt x="211259" y="70287"/>
                </a:cubicBezTo>
                <a:lnTo>
                  <a:pt x="211259" y="347107"/>
                </a:lnTo>
                <a:lnTo>
                  <a:pt x="5359" y="347107"/>
                </a:lnTo>
                <a:cubicBezTo>
                  <a:pt x="2394" y="347107"/>
                  <a:pt x="0" y="349519"/>
                  <a:pt x="0" y="352477"/>
                </a:cubicBezTo>
                <a:cubicBezTo>
                  <a:pt x="0" y="355448"/>
                  <a:pt x="2394" y="357859"/>
                  <a:pt x="5359" y="357859"/>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Freeform 3"/>
          <p:cNvSpPr/>
          <p:nvPr/>
        </p:nvSpPr>
        <p:spPr>
          <a:xfrm>
            <a:off x="5895880" y="4027294"/>
            <a:ext cx="2334615" cy="363534"/>
          </a:xfrm>
          <a:custGeom>
            <a:avLst/>
            <a:gdLst>
              <a:gd name="connsiteX0" fmla="*/ 2329243 w 2334615"/>
              <a:gd name="connsiteY0" fmla="*/ 282241 h 363534"/>
              <a:gd name="connsiteX1" fmla="*/ 1202507 w 2334615"/>
              <a:gd name="connsiteY1" fmla="*/ 282241 h 363534"/>
              <a:gd name="connsiteX2" fmla="*/ 1197134 w 2334615"/>
              <a:gd name="connsiteY2" fmla="*/ 287623 h 363534"/>
              <a:gd name="connsiteX3" fmla="*/ 1197134 w 2334615"/>
              <a:gd name="connsiteY3" fmla="*/ 352769 h 363534"/>
              <a:gd name="connsiteX4" fmla="*/ 1061696 w 2334615"/>
              <a:gd name="connsiteY4" fmla="*/ 352769 h 363534"/>
              <a:gd name="connsiteX5" fmla="*/ 926195 w 2334615"/>
              <a:gd name="connsiteY5" fmla="*/ 352769 h 363534"/>
              <a:gd name="connsiteX6" fmla="*/ 926195 w 2334615"/>
              <a:gd name="connsiteY6" fmla="*/ 287623 h 363534"/>
              <a:gd name="connsiteX7" fmla="*/ 920836 w 2334615"/>
              <a:gd name="connsiteY7" fmla="*/ 282241 h 363534"/>
              <a:gd name="connsiteX8" fmla="*/ 574074 w 2334615"/>
              <a:gd name="connsiteY8" fmla="*/ 282241 h 363534"/>
              <a:gd name="connsiteX9" fmla="*/ 574074 w 2334615"/>
              <a:gd name="connsiteY9" fmla="*/ 217031 h 363534"/>
              <a:gd name="connsiteX10" fmla="*/ 568702 w 2334615"/>
              <a:gd name="connsiteY10" fmla="*/ 211661 h 363534"/>
              <a:gd name="connsiteX11" fmla="*/ 568702 w 2334615"/>
              <a:gd name="connsiteY11" fmla="*/ 211661 h 363534"/>
              <a:gd name="connsiteX12" fmla="*/ 498303 w 2334615"/>
              <a:gd name="connsiteY12" fmla="*/ 211661 h 363534"/>
              <a:gd name="connsiteX13" fmla="*/ 492931 w 2334615"/>
              <a:gd name="connsiteY13" fmla="*/ 217031 h 363534"/>
              <a:gd name="connsiteX14" fmla="*/ 492931 w 2334615"/>
              <a:gd name="connsiteY14" fmla="*/ 282241 h 363534"/>
              <a:gd name="connsiteX15" fmla="*/ 320570 w 2334615"/>
              <a:gd name="connsiteY15" fmla="*/ 282241 h 363534"/>
              <a:gd name="connsiteX16" fmla="*/ 320570 w 2334615"/>
              <a:gd name="connsiteY16" fmla="*/ 75961 h 363534"/>
              <a:gd name="connsiteX17" fmla="*/ 315210 w 2334615"/>
              <a:gd name="connsiteY17" fmla="*/ 70592 h 363534"/>
              <a:gd name="connsiteX18" fmla="*/ 221992 w 2334615"/>
              <a:gd name="connsiteY18" fmla="*/ 70592 h 363534"/>
              <a:gd name="connsiteX19" fmla="*/ 221992 w 2334615"/>
              <a:gd name="connsiteY19" fmla="*/ 5382 h 363534"/>
              <a:gd name="connsiteX20" fmla="*/ 216632 w 2334615"/>
              <a:gd name="connsiteY20" fmla="*/ 0 h 363534"/>
              <a:gd name="connsiteX21" fmla="*/ 146170 w 2334615"/>
              <a:gd name="connsiteY21" fmla="*/ 0 h 363534"/>
              <a:gd name="connsiteX22" fmla="*/ 140810 w 2334615"/>
              <a:gd name="connsiteY22" fmla="*/ 5382 h 363534"/>
              <a:gd name="connsiteX23" fmla="*/ 140810 w 2334615"/>
              <a:gd name="connsiteY23" fmla="*/ 282241 h 363534"/>
              <a:gd name="connsiteX24" fmla="*/ 5359 w 2334615"/>
              <a:gd name="connsiteY24" fmla="*/ 282241 h 363534"/>
              <a:gd name="connsiteX25" fmla="*/ 0 w 2334615"/>
              <a:gd name="connsiteY25" fmla="*/ 287623 h 363534"/>
              <a:gd name="connsiteX26" fmla="*/ 5359 w 2334615"/>
              <a:gd name="connsiteY26" fmla="*/ 292993 h 363534"/>
              <a:gd name="connsiteX27" fmla="*/ 146170 w 2334615"/>
              <a:gd name="connsiteY27" fmla="*/ 292993 h 363534"/>
              <a:gd name="connsiteX28" fmla="*/ 151542 w 2334615"/>
              <a:gd name="connsiteY28" fmla="*/ 287623 h 363534"/>
              <a:gd name="connsiteX29" fmla="*/ 151542 w 2334615"/>
              <a:gd name="connsiteY29" fmla="*/ 10752 h 363534"/>
              <a:gd name="connsiteX30" fmla="*/ 211259 w 2334615"/>
              <a:gd name="connsiteY30" fmla="*/ 10752 h 363534"/>
              <a:gd name="connsiteX31" fmla="*/ 211259 w 2334615"/>
              <a:gd name="connsiteY31" fmla="*/ 75961 h 363534"/>
              <a:gd name="connsiteX32" fmla="*/ 216632 w 2334615"/>
              <a:gd name="connsiteY32" fmla="*/ 81344 h 363534"/>
              <a:gd name="connsiteX33" fmla="*/ 309838 w 2334615"/>
              <a:gd name="connsiteY33" fmla="*/ 81344 h 363534"/>
              <a:gd name="connsiteX34" fmla="*/ 309838 w 2334615"/>
              <a:gd name="connsiteY34" fmla="*/ 287623 h 363534"/>
              <a:gd name="connsiteX35" fmla="*/ 315210 w 2334615"/>
              <a:gd name="connsiteY35" fmla="*/ 292993 h 363534"/>
              <a:gd name="connsiteX36" fmla="*/ 498303 w 2334615"/>
              <a:gd name="connsiteY36" fmla="*/ 292993 h 363534"/>
              <a:gd name="connsiteX37" fmla="*/ 503663 w 2334615"/>
              <a:gd name="connsiteY37" fmla="*/ 287623 h 363534"/>
              <a:gd name="connsiteX38" fmla="*/ 503663 w 2334615"/>
              <a:gd name="connsiteY38" fmla="*/ 222413 h 363534"/>
              <a:gd name="connsiteX39" fmla="*/ 563342 w 2334615"/>
              <a:gd name="connsiteY39" fmla="*/ 222413 h 363534"/>
              <a:gd name="connsiteX40" fmla="*/ 563342 w 2334615"/>
              <a:gd name="connsiteY40" fmla="*/ 287623 h 363534"/>
              <a:gd name="connsiteX41" fmla="*/ 568702 w 2334615"/>
              <a:gd name="connsiteY41" fmla="*/ 292993 h 363534"/>
              <a:gd name="connsiteX42" fmla="*/ 915463 w 2334615"/>
              <a:gd name="connsiteY42" fmla="*/ 292993 h 363534"/>
              <a:gd name="connsiteX43" fmla="*/ 915463 w 2334615"/>
              <a:gd name="connsiteY43" fmla="*/ 358152 h 363534"/>
              <a:gd name="connsiteX44" fmla="*/ 920836 w 2334615"/>
              <a:gd name="connsiteY44" fmla="*/ 363534 h 363534"/>
              <a:gd name="connsiteX45" fmla="*/ 1061696 w 2334615"/>
              <a:gd name="connsiteY45" fmla="*/ 363534 h 363534"/>
              <a:gd name="connsiteX46" fmla="*/ 1202507 w 2334615"/>
              <a:gd name="connsiteY46" fmla="*/ 363534 h 363534"/>
              <a:gd name="connsiteX47" fmla="*/ 1207879 w 2334615"/>
              <a:gd name="connsiteY47" fmla="*/ 358152 h 363534"/>
              <a:gd name="connsiteX48" fmla="*/ 1207879 w 2334615"/>
              <a:gd name="connsiteY48" fmla="*/ 292993 h 363534"/>
              <a:gd name="connsiteX49" fmla="*/ 2329243 w 2334615"/>
              <a:gd name="connsiteY49" fmla="*/ 292993 h 363534"/>
              <a:gd name="connsiteX50" fmla="*/ 2334615 w 2334615"/>
              <a:gd name="connsiteY50" fmla="*/ 287623 h 363534"/>
              <a:gd name="connsiteX51" fmla="*/ 2329243 w 2334615"/>
              <a:gd name="connsiteY51" fmla="*/ 282241 h 36353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2334615" h="363534">
                <a:moveTo>
                  <a:pt x="2329243" y="282241"/>
                </a:moveTo>
                <a:lnTo>
                  <a:pt x="1202507" y="282241"/>
                </a:lnTo>
                <a:cubicBezTo>
                  <a:pt x="1199542" y="282241"/>
                  <a:pt x="1197134" y="284653"/>
                  <a:pt x="1197134" y="287623"/>
                </a:cubicBezTo>
                <a:lnTo>
                  <a:pt x="1197134" y="352769"/>
                </a:lnTo>
                <a:lnTo>
                  <a:pt x="1061696" y="352769"/>
                </a:lnTo>
                <a:lnTo>
                  <a:pt x="926195" y="352769"/>
                </a:lnTo>
                <a:lnTo>
                  <a:pt x="926195" y="287623"/>
                </a:lnTo>
                <a:cubicBezTo>
                  <a:pt x="926195" y="284653"/>
                  <a:pt x="923801" y="282241"/>
                  <a:pt x="920836" y="282241"/>
                </a:cubicBezTo>
                <a:lnTo>
                  <a:pt x="574074" y="282241"/>
                </a:lnTo>
                <a:lnTo>
                  <a:pt x="574074" y="217031"/>
                </a:lnTo>
                <a:cubicBezTo>
                  <a:pt x="574074" y="214061"/>
                  <a:pt x="571667" y="211661"/>
                  <a:pt x="568702" y="211661"/>
                </a:cubicBezTo>
                <a:lnTo>
                  <a:pt x="568702" y="211661"/>
                </a:lnTo>
                <a:lnTo>
                  <a:pt x="498303" y="211661"/>
                </a:lnTo>
                <a:cubicBezTo>
                  <a:pt x="495338" y="211661"/>
                  <a:pt x="492931" y="214061"/>
                  <a:pt x="492931" y="217031"/>
                </a:cubicBezTo>
                <a:lnTo>
                  <a:pt x="492931" y="282241"/>
                </a:lnTo>
                <a:lnTo>
                  <a:pt x="320570" y="282241"/>
                </a:lnTo>
                <a:lnTo>
                  <a:pt x="320570" y="75961"/>
                </a:lnTo>
                <a:cubicBezTo>
                  <a:pt x="320570" y="72991"/>
                  <a:pt x="318175" y="70592"/>
                  <a:pt x="315210" y="70592"/>
                </a:cubicBezTo>
                <a:lnTo>
                  <a:pt x="221992" y="70592"/>
                </a:lnTo>
                <a:lnTo>
                  <a:pt x="221992" y="5382"/>
                </a:lnTo>
                <a:cubicBezTo>
                  <a:pt x="221992" y="2412"/>
                  <a:pt x="219597" y="0"/>
                  <a:pt x="216632" y="0"/>
                </a:cubicBezTo>
                <a:lnTo>
                  <a:pt x="146170" y="0"/>
                </a:lnTo>
                <a:cubicBezTo>
                  <a:pt x="143205" y="0"/>
                  <a:pt x="140810" y="2412"/>
                  <a:pt x="140810" y="5382"/>
                </a:cubicBezTo>
                <a:lnTo>
                  <a:pt x="140810" y="282241"/>
                </a:lnTo>
                <a:lnTo>
                  <a:pt x="5359" y="282241"/>
                </a:lnTo>
                <a:cubicBezTo>
                  <a:pt x="2394" y="282241"/>
                  <a:pt x="0" y="284653"/>
                  <a:pt x="0" y="287623"/>
                </a:cubicBezTo>
                <a:cubicBezTo>
                  <a:pt x="0" y="290593"/>
                  <a:pt x="2394" y="292993"/>
                  <a:pt x="5359" y="292993"/>
                </a:cubicBezTo>
                <a:lnTo>
                  <a:pt x="146170" y="292993"/>
                </a:lnTo>
                <a:cubicBezTo>
                  <a:pt x="149135" y="292993"/>
                  <a:pt x="151542" y="290593"/>
                  <a:pt x="151542" y="287623"/>
                </a:cubicBezTo>
                <a:lnTo>
                  <a:pt x="151542" y="10752"/>
                </a:lnTo>
                <a:lnTo>
                  <a:pt x="211259" y="10752"/>
                </a:lnTo>
                <a:lnTo>
                  <a:pt x="211259" y="75961"/>
                </a:lnTo>
                <a:cubicBezTo>
                  <a:pt x="211259" y="78932"/>
                  <a:pt x="213667" y="81344"/>
                  <a:pt x="216632" y="81344"/>
                </a:cubicBezTo>
                <a:lnTo>
                  <a:pt x="309838" y="81344"/>
                </a:lnTo>
                <a:lnTo>
                  <a:pt x="309838" y="287623"/>
                </a:lnTo>
                <a:cubicBezTo>
                  <a:pt x="309838" y="290593"/>
                  <a:pt x="312245" y="292993"/>
                  <a:pt x="315210" y="292993"/>
                </a:cubicBezTo>
                <a:lnTo>
                  <a:pt x="498303" y="292993"/>
                </a:lnTo>
                <a:cubicBezTo>
                  <a:pt x="501268" y="292993"/>
                  <a:pt x="503663" y="290593"/>
                  <a:pt x="503663" y="287623"/>
                </a:cubicBezTo>
                <a:lnTo>
                  <a:pt x="503663" y="222413"/>
                </a:lnTo>
                <a:lnTo>
                  <a:pt x="563342" y="222413"/>
                </a:lnTo>
                <a:lnTo>
                  <a:pt x="563342" y="287623"/>
                </a:lnTo>
                <a:cubicBezTo>
                  <a:pt x="563342" y="290593"/>
                  <a:pt x="565737" y="292993"/>
                  <a:pt x="568702" y="292993"/>
                </a:cubicBezTo>
                <a:lnTo>
                  <a:pt x="915463" y="292993"/>
                </a:lnTo>
                <a:lnTo>
                  <a:pt x="915463" y="358152"/>
                </a:lnTo>
                <a:cubicBezTo>
                  <a:pt x="915463" y="361122"/>
                  <a:pt x="917870" y="363534"/>
                  <a:pt x="920836" y="363534"/>
                </a:cubicBezTo>
                <a:lnTo>
                  <a:pt x="1061696" y="363534"/>
                </a:lnTo>
                <a:lnTo>
                  <a:pt x="1202507" y="363534"/>
                </a:lnTo>
                <a:cubicBezTo>
                  <a:pt x="1205472" y="363534"/>
                  <a:pt x="1207879" y="361122"/>
                  <a:pt x="1207879" y="358152"/>
                </a:cubicBezTo>
                <a:lnTo>
                  <a:pt x="1207879" y="292993"/>
                </a:lnTo>
                <a:lnTo>
                  <a:pt x="2329243" y="292993"/>
                </a:lnTo>
                <a:cubicBezTo>
                  <a:pt x="2332208" y="292993"/>
                  <a:pt x="2334615" y="290593"/>
                  <a:pt x="2334615" y="287623"/>
                </a:cubicBezTo>
                <a:cubicBezTo>
                  <a:pt x="2334615" y="284653"/>
                  <a:pt x="2332208" y="282241"/>
                  <a:pt x="2329243" y="282241"/>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Freeform 3"/>
          <p:cNvSpPr/>
          <p:nvPr/>
        </p:nvSpPr>
        <p:spPr>
          <a:xfrm>
            <a:off x="6388247" y="3462281"/>
            <a:ext cx="15743" cy="787663"/>
          </a:xfrm>
          <a:custGeom>
            <a:avLst/>
            <a:gdLst>
              <a:gd name="connsiteX0" fmla="*/ 6350 w 15743"/>
              <a:gd name="connsiteY0" fmla="*/ 6350 h 787663"/>
              <a:gd name="connsiteX1" fmla="*/ 6350 w 15743"/>
              <a:gd name="connsiteY1" fmla="*/ 781313 h 787663"/>
            </a:gdLst>
            <a:ahLst/>
            <a:cxnLst>
              <a:cxn ang="0">
                <a:pos x="connsiteX0" y="connsiteY0"/>
              </a:cxn>
              <a:cxn ang="1">
                <a:pos x="connsiteX1" y="connsiteY1"/>
              </a:cxn>
            </a:cxnLst>
            <a:rect l="l" t="t" r="r" b="b"/>
            <a:pathLst>
              <a:path w="15743" h="787663">
                <a:moveTo>
                  <a:pt x="6350" y="6350"/>
                </a:moveTo>
                <a:lnTo>
                  <a:pt x="6350" y="781313"/>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7" name="Freeform 3"/>
          <p:cNvSpPr/>
          <p:nvPr/>
        </p:nvSpPr>
        <p:spPr>
          <a:xfrm>
            <a:off x="6458557" y="3885008"/>
            <a:ext cx="15743" cy="364936"/>
          </a:xfrm>
          <a:custGeom>
            <a:avLst/>
            <a:gdLst>
              <a:gd name="connsiteX0" fmla="*/ 6350 w 15743"/>
              <a:gd name="connsiteY0" fmla="*/ 6350 h 364936"/>
              <a:gd name="connsiteX1" fmla="*/ 6350 w 15743"/>
              <a:gd name="connsiteY1" fmla="*/ 358586 h 364936"/>
            </a:gdLst>
            <a:ahLst/>
            <a:cxnLst>
              <a:cxn ang="0">
                <a:pos x="connsiteX0" y="connsiteY0"/>
              </a:cxn>
              <a:cxn ang="1">
                <a:pos x="connsiteX1" y="connsiteY1"/>
              </a:cxn>
            </a:cxnLst>
            <a:rect l="l" t="t" r="r" b="b"/>
            <a:pathLst>
              <a:path w="15743" h="364936">
                <a:moveTo>
                  <a:pt x="6350" y="6350"/>
                </a:moveTo>
                <a:lnTo>
                  <a:pt x="6350" y="358586"/>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8" name="Freeform 3"/>
          <p:cNvSpPr/>
          <p:nvPr/>
        </p:nvSpPr>
        <p:spPr>
          <a:xfrm>
            <a:off x="6810209" y="3885008"/>
            <a:ext cx="15743" cy="435426"/>
          </a:xfrm>
          <a:custGeom>
            <a:avLst/>
            <a:gdLst>
              <a:gd name="connsiteX0" fmla="*/ 6350 w 15743"/>
              <a:gd name="connsiteY0" fmla="*/ 6350 h 435426"/>
              <a:gd name="connsiteX1" fmla="*/ 6350 w 15743"/>
              <a:gd name="connsiteY1" fmla="*/ 429076 h 435426"/>
            </a:gdLst>
            <a:ahLst/>
            <a:cxnLst>
              <a:cxn ang="0">
                <a:pos x="connsiteX0" y="connsiteY0"/>
              </a:cxn>
              <a:cxn ang="1">
                <a:pos x="connsiteX1" y="connsiteY1"/>
              </a:cxn>
            </a:cxnLst>
            <a:rect l="l" t="t" r="r" b="b"/>
            <a:pathLst>
              <a:path w="15743" h="435426">
                <a:moveTo>
                  <a:pt x="6350" y="6350"/>
                </a:moveTo>
                <a:lnTo>
                  <a:pt x="6350" y="429076"/>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9" name="Freeform 3"/>
          <p:cNvSpPr/>
          <p:nvPr/>
        </p:nvSpPr>
        <p:spPr>
          <a:xfrm>
            <a:off x="7091500" y="3885008"/>
            <a:ext cx="15743" cy="435426"/>
          </a:xfrm>
          <a:custGeom>
            <a:avLst/>
            <a:gdLst>
              <a:gd name="connsiteX0" fmla="*/ 6350 w 15743"/>
              <a:gd name="connsiteY0" fmla="*/ 6350 h 435426"/>
              <a:gd name="connsiteX1" fmla="*/ 6350 w 15743"/>
              <a:gd name="connsiteY1" fmla="*/ 429076 h 435426"/>
            </a:gdLst>
            <a:ahLst/>
            <a:cxnLst>
              <a:cxn ang="0">
                <a:pos x="connsiteX0" y="connsiteY0"/>
              </a:cxn>
              <a:cxn ang="1">
                <a:pos x="connsiteX1" y="connsiteY1"/>
              </a:cxn>
            </a:cxnLst>
            <a:rect l="l" t="t" r="r" b="b"/>
            <a:pathLst>
              <a:path w="15743" h="435426">
                <a:moveTo>
                  <a:pt x="6350" y="6350"/>
                </a:moveTo>
                <a:lnTo>
                  <a:pt x="6350" y="429076"/>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 name="Freeform 3"/>
          <p:cNvSpPr/>
          <p:nvPr/>
        </p:nvSpPr>
        <p:spPr>
          <a:xfrm>
            <a:off x="7091500" y="4307735"/>
            <a:ext cx="223668" cy="83139"/>
          </a:xfrm>
          <a:custGeom>
            <a:avLst/>
            <a:gdLst>
              <a:gd name="connsiteX0" fmla="*/ 6350 w 223668"/>
              <a:gd name="connsiteY0" fmla="*/ 76789 h 83139"/>
              <a:gd name="connsiteX1" fmla="*/ 217318 w 223668"/>
              <a:gd name="connsiteY1" fmla="*/ 76789 h 83139"/>
              <a:gd name="connsiteX2" fmla="*/ 217318 w 223668"/>
              <a:gd name="connsiteY2" fmla="*/ 6350 h 83139"/>
            </a:gdLst>
            <a:ahLst/>
            <a:cxnLst>
              <a:cxn ang="0">
                <a:pos x="connsiteX0" y="connsiteY0"/>
              </a:cxn>
              <a:cxn ang="1">
                <a:pos x="connsiteX1" y="connsiteY1"/>
              </a:cxn>
              <a:cxn ang="2">
                <a:pos x="connsiteX2" y="connsiteY2"/>
              </a:cxn>
            </a:cxnLst>
            <a:rect l="l" t="t" r="r" b="b"/>
            <a:pathLst>
              <a:path w="223668" h="83139">
                <a:moveTo>
                  <a:pt x="6350" y="76789"/>
                </a:moveTo>
                <a:lnTo>
                  <a:pt x="217318" y="76789"/>
                </a:lnTo>
                <a:lnTo>
                  <a:pt x="21731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1" name="Freeform 3"/>
          <p:cNvSpPr/>
          <p:nvPr/>
        </p:nvSpPr>
        <p:spPr>
          <a:xfrm>
            <a:off x="7302469" y="4378175"/>
            <a:ext cx="83010" cy="15743"/>
          </a:xfrm>
          <a:custGeom>
            <a:avLst/>
            <a:gdLst>
              <a:gd name="connsiteX0" fmla="*/ 6350 w 83010"/>
              <a:gd name="connsiteY0" fmla="*/ 6350 h 15743"/>
              <a:gd name="connsiteX1" fmla="*/ 76660 w 83010"/>
              <a:gd name="connsiteY1" fmla="*/ 6350 h 15743"/>
            </a:gdLst>
            <a:ahLst/>
            <a:cxnLst>
              <a:cxn ang="0">
                <a:pos x="connsiteX0" y="connsiteY0"/>
              </a:cxn>
              <a:cxn ang="1">
                <a:pos x="connsiteX1" y="connsiteY1"/>
              </a:cxn>
            </a:cxnLst>
            <a:rect l="l" t="t" r="r" b="b"/>
            <a:pathLst>
              <a:path w="83010" h="15743">
                <a:moveTo>
                  <a:pt x="6350" y="6350"/>
                </a:moveTo>
                <a:lnTo>
                  <a:pt x="7666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2" name="Freeform 3"/>
          <p:cNvSpPr/>
          <p:nvPr/>
        </p:nvSpPr>
        <p:spPr>
          <a:xfrm>
            <a:off x="6388247" y="4166805"/>
            <a:ext cx="83010" cy="15743"/>
          </a:xfrm>
          <a:custGeom>
            <a:avLst/>
            <a:gdLst>
              <a:gd name="connsiteX0" fmla="*/ 6350 w 83010"/>
              <a:gd name="connsiteY0" fmla="*/ 6350 h 15743"/>
              <a:gd name="connsiteX1" fmla="*/ 76660 w 83010"/>
              <a:gd name="connsiteY1" fmla="*/ 6350 h 15743"/>
            </a:gdLst>
            <a:ahLst/>
            <a:cxnLst>
              <a:cxn ang="0">
                <a:pos x="connsiteX0" y="connsiteY0"/>
              </a:cxn>
              <a:cxn ang="1">
                <a:pos x="connsiteX1" y="connsiteY1"/>
              </a:cxn>
            </a:cxnLst>
            <a:rect l="l" t="t" r="r" b="b"/>
            <a:pathLst>
              <a:path w="83010" h="15743">
                <a:moveTo>
                  <a:pt x="6350" y="6350"/>
                </a:moveTo>
                <a:lnTo>
                  <a:pt x="7666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3" name="Freeform 3"/>
          <p:cNvSpPr/>
          <p:nvPr/>
        </p:nvSpPr>
        <p:spPr>
          <a:xfrm>
            <a:off x="6102838" y="3321351"/>
            <a:ext cx="15743" cy="153630"/>
          </a:xfrm>
          <a:custGeom>
            <a:avLst/>
            <a:gdLst>
              <a:gd name="connsiteX0" fmla="*/ 6350 w 15743"/>
              <a:gd name="connsiteY0" fmla="*/ 147280 h 153630"/>
              <a:gd name="connsiteX1" fmla="*/ 6350 w 15743"/>
              <a:gd name="connsiteY1" fmla="*/ 6350 h 153630"/>
            </a:gdLst>
            <a:ahLst/>
            <a:cxnLst>
              <a:cxn ang="0">
                <a:pos x="connsiteX0" y="connsiteY0"/>
              </a:cxn>
              <a:cxn ang="1">
                <a:pos x="connsiteX1" y="connsiteY1"/>
              </a:cxn>
            </a:cxnLst>
            <a:rect l="l" t="t" r="r" b="b"/>
            <a:pathLst>
              <a:path w="15743" h="153630">
                <a:moveTo>
                  <a:pt x="6350" y="147280"/>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4" name="Freeform 3"/>
          <p:cNvSpPr/>
          <p:nvPr/>
        </p:nvSpPr>
        <p:spPr>
          <a:xfrm>
            <a:off x="6139304" y="3321351"/>
            <a:ext cx="15743" cy="153630"/>
          </a:xfrm>
          <a:custGeom>
            <a:avLst/>
            <a:gdLst>
              <a:gd name="connsiteX0" fmla="*/ 6350 w 15743"/>
              <a:gd name="connsiteY0" fmla="*/ 147280 h 153630"/>
              <a:gd name="connsiteX1" fmla="*/ 6350 w 15743"/>
              <a:gd name="connsiteY1" fmla="*/ 6350 h 153630"/>
            </a:gdLst>
            <a:ahLst/>
            <a:cxnLst>
              <a:cxn ang="0">
                <a:pos x="connsiteX0" y="connsiteY0"/>
              </a:cxn>
              <a:cxn ang="1">
                <a:pos x="connsiteX1" y="connsiteY1"/>
              </a:cxn>
            </a:cxnLst>
            <a:rect l="l" t="t" r="r" b="b"/>
            <a:pathLst>
              <a:path w="15743" h="153630">
                <a:moveTo>
                  <a:pt x="6350" y="147280"/>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5" name="Freeform 3"/>
          <p:cNvSpPr/>
          <p:nvPr/>
        </p:nvSpPr>
        <p:spPr>
          <a:xfrm>
            <a:off x="6247576" y="3039555"/>
            <a:ext cx="15743" cy="435426"/>
          </a:xfrm>
          <a:custGeom>
            <a:avLst/>
            <a:gdLst>
              <a:gd name="connsiteX0" fmla="*/ 6350 w 15743"/>
              <a:gd name="connsiteY0" fmla="*/ 429076 h 435426"/>
              <a:gd name="connsiteX1" fmla="*/ 6350 w 15743"/>
              <a:gd name="connsiteY1" fmla="*/ 6350 h 435426"/>
            </a:gdLst>
            <a:ahLst/>
            <a:cxnLst>
              <a:cxn ang="0">
                <a:pos x="connsiteX0" y="connsiteY0"/>
              </a:cxn>
              <a:cxn ang="1">
                <a:pos x="connsiteX1" y="connsiteY1"/>
              </a:cxn>
            </a:cxnLst>
            <a:rect l="l" t="t" r="r" b="b"/>
            <a:pathLst>
              <a:path w="15743" h="435426">
                <a:moveTo>
                  <a:pt x="6350" y="429076"/>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6" name="Freeform 3"/>
          <p:cNvSpPr/>
          <p:nvPr/>
        </p:nvSpPr>
        <p:spPr>
          <a:xfrm>
            <a:off x="7302469" y="3039555"/>
            <a:ext cx="15743" cy="364936"/>
          </a:xfrm>
          <a:custGeom>
            <a:avLst/>
            <a:gdLst>
              <a:gd name="connsiteX0" fmla="*/ 6350 w 15743"/>
              <a:gd name="connsiteY0" fmla="*/ 358586 h 364936"/>
              <a:gd name="connsiteX1" fmla="*/ 6350 w 15743"/>
              <a:gd name="connsiteY1" fmla="*/ 6350 h 364936"/>
            </a:gdLst>
            <a:ahLst/>
            <a:cxnLst>
              <a:cxn ang="0">
                <a:pos x="connsiteX0" y="connsiteY0"/>
              </a:cxn>
              <a:cxn ang="1">
                <a:pos x="connsiteX1" y="connsiteY1"/>
              </a:cxn>
            </a:cxnLst>
            <a:rect l="l" t="t" r="r" b="b"/>
            <a:pathLst>
              <a:path w="15743" h="364936">
                <a:moveTo>
                  <a:pt x="6350" y="358586"/>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7" name="Freeform 3"/>
          <p:cNvSpPr/>
          <p:nvPr/>
        </p:nvSpPr>
        <p:spPr>
          <a:xfrm>
            <a:off x="6247576" y="3744078"/>
            <a:ext cx="153370" cy="15743"/>
          </a:xfrm>
          <a:custGeom>
            <a:avLst/>
            <a:gdLst>
              <a:gd name="connsiteX0" fmla="*/ 6350 w 153370"/>
              <a:gd name="connsiteY0" fmla="*/ 6350 h 15743"/>
              <a:gd name="connsiteX1" fmla="*/ 147020 w 153370"/>
              <a:gd name="connsiteY1" fmla="*/ 6350 h 15743"/>
            </a:gdLst>
            <a:ahLst/>
            <a:cxnLst>
              <a:cxn ang="0">
                <a:pos x="connsiteX0" y="connsiteY0"/>
              </a:cxn>
              <a:cxn ang="1">
                <a:pos x="connsiteX1" y="connsiteY1"/>
              </a:cxn>
            </a:cxnLst>
            <a:rect l="l" t="t" r="r" b="b"/>
            <a:pathLst>
              <a:path w="153370" h="15743">
                <a:moveTo>
                  <a:pt x="6350" y="6350"/>
                </a:moveTo>
                <a:lnTo>
                  <a:pt x="14702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8" name="Freeform 3"/>
          <p:cNvSpPr/>
          <p:nvPr/>
        </p:nvSpPr>
        <p:spPr>
          <a:xfrm>
            <a:off x="6388247" y="3744078"/>
            <a:ext cx="293991" cy="15743"/>
          </a:xfrm>
          <a:custGeom>
            <a:avLst/>
            <a:gdLst>
              <a:gd name="connsiteX0" fmla="*/ 6350 w 293991"/>
              <a:gd name="connsiteY0" fmla="*/ 6350 h 15743"/>
              <a:gd name="connsiteX1" fmla="*/ 287641 w 293991"/>
              <a:gd name="connsiteY1" fmla="*/ 6350 h 15743"/>
            </a:gdLst>
            <a:ahLst/>
            <a:cxnLst>
              <a:cxn ang="0">
                <a:pos x="connsiteX0" y="connsiteY0"/>
              </a:cxn>
              <a:cxn ang="1">
                <a:pos x="connsiteX1" y="connsiteY1"/>
              </a:cxn>
            </a:cxnLst>
            <a:rect l="l" t="t" r="r" b="b"/>
            <a:pathLst>
              <a:path w="293991" h="15743">
                <a:moveTo>
                  <a:pt x="6350" y="6350"/>
                </a:moveTo>
                <a:lnTo>
                  <a:pt x="287641"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9" name="Freeform 3"/>
          <p:cNvSpPr/>
          <p:nvPr/>
        </p:nvSpPr>
        <p:spPr>
          <a:xfrm>
            <a:off x="6102838" y="3335429"/>
            <a:ext cx="49166" cy="15743"/>
          </a:xfrm>
          <a:custGeom>
            <a:avLst/>
            <a:gdLst>
              <a:gd name="connsiteX0" fmla="*/ 6350 w 49166"/>
              <a:gd name="connsiteY0" fmla="*/ 6350 h 15743"/>
              <a:gd name="connsiteX1" fmla="*/ 42816 w 49166"/>
              <a:gd name="connsiteY1" fmla="*/ 6350 h 15743"/>
            </a:gdLst>
            <a:ahLst/>
            <a:cxnLst>
              <a:cxn ang="0">
                <a:pos x="connsiteX0" y="connsiteY0"/>
              </a:cxn>
              <a:cxn ang="1">
                <a:pos x="connsiteX1" y="connsiteY1"/>
              </a:cxn>
            </a:cxnLst>
            <a:rect l="l" t="t" r="r" b="b"/>
            <a:pathLst>
              <a:path w="49166" h="15743">
                <a:moveTo>
                  <a:pt x="6350" y="6350"/>
                </a:moveTo>
                <a:lnTo>
                  <a:pt x="42816"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0" name="Freeform 3"/>
          <p:cNvSpPr/>
          <p:nvPr/>
        </p:nvSpPr>
        <p:spPr>
          <a:xfrm>
            <a:off x="6015511" y="3335429"/>
            <a:ext cx="79335" cy="15743"/>
          </a:xfrm>
          <a:custGeom>
            <a:avLst/>
            <a:gdLst>
              <a:gd name="connsiteX0" fmla="*/ 72985 w 79335"/>
              <a:gd name="connsiteY0" fmla="*/ 6350 h 15743"/>
              <a:gd name="connsiteX1" fmla="*/ 6350 w 79335"/>
              <a:gd name="connsiteY1" fmla="*/ 6350 h 15743"/>
            </a:gdLst>
            <a:ahLst/>
            <a:cxnLst>
              <a:cxn ang="0">
                <a:pos x="connsiteX0" y="connsiteY0"/>
              </a:cxn>
              <a:cxn ang="1">
                <a:pos x="connsiteX1" y="connsiteY1"/>
              </a:cxn>
            </a:cxnLst>
            <a:rect l="l" t="t" r="r" b="b"/>
            <a:pathLst>
              <a:path w="79335" h="15743">
                <a:moveTo>
                  <a:pt x="72985" y="6350"/>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1" name="Freeform 3"/>
          <p:cNvSpPr/>
          <p:nvPr/>
        </p:nvSpPr>
        <p:spPr>
          <a:xfrm>
            <a:off x="6080951" y="3327522"/>
            <a:ext cx="27432" cy="27470"/>
          </a:xfrm>
          <a:custGeom>
            <a:avLst/>
            <a:gdLst>
              <a:gd name="connsiteX0" fmla="*/ 27432 w 27432"/>
              <a:gd name="connsiteY0" fmla="*/ 13735 h 27470"/>
              <a:gd name="connsiteX1" fmla="*/ 0 w 27432"/>
              <a:gd name="connsiteY1" fmla="*/ 27470 h 27470"/>
              <a:gd name="connsiteX2" fmla="*/ 0 w 27432"/>
              <a:gd name="connsiteY2" fmla="*/ 0 h 27470"/>
              <a:gd name="connsiteX3" fmla="*/ 27432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27432" y="13735"/>
                </a:moveTo>
                <a:lnTo>
                  <a:pt x="0" y="27470"/>
                </a:lnTo>
                <a:cubicBezTo>
                  <a:pt x="4333" y="18863"/>
                  <a:pt x="4333" y="8657"/>
                  <a:pt x="0" y="0"/>
                </a:cubicBezTo>
                <a:lnTo>
                  <a:pt x="27432"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Freeform 3"/>
          <p:cNvSpPr/>
          <p:nvPr/>
        </p:nvSpPr>
        <p:spPr>
          <a:xfrm>
            <a:off x="6160201" y="3335493"/>
            <a:ext cx="56312" cy="15743"/>
          </a:xfrm>
          <a:custGeom>
            <a:avLst/>
            <a:gdLst>
              <a:gd name="connsiteX0" fmla="*/ 49962 w 56312"/>
              <a:gd name="connsiteY0" fmla="*/ 6350 h 15743"/>
              <a:gd name="connsiteX1" fmla="*/ 6350 w 56312"/>
              <a:gd name="connsiteY1" fmla="*/ 6350 h 15743"/>
            </a:gdLst>
            <a:ahLst/>
            <a:cxnLst>
              <a:cxn ang="0">
                <a:pos x="connsiteX0" y="connsiteY0"/>
              </a:cxn>
              <a:cxn ang="1">
                <a:pos x="connsiteX1" y="connsiteY1"/>
              </a:cxn>
            </a:cxnLst>
            <a:rect l="l" t="t" r="r" b="b"/>
            <a:pathLst>
              <a:path w="56312" h="15743">
                <a:moveTo>
                  <a:pt x="49962" y="6350"/>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3" name="Freeform 3"/>
          <p:cNvSpPr/>
          <p:nvPr/>
        </p:nvSpPr>
        <p:spPr>
          <a:xfrm>
            <a:off x="6144904" y="3327522"/>
            <a:ext cx="27432" cy="27470"/>
          </a:xfrm>
          <a:custGeom>
            <a:avLst/>
            <a:gdLst>
              <a:gd name="connsiteX0" fmla="*/ 0 w 27432"/>
              <a:gd name="connsiteY0" fmla="*/ 13735 h 27470"/>
              <a:gd name="connsiteX1" fmla="*/ 27432 w 27432"/>
              <a:gd name="connsiteY1" fmla="*/ 0 h 27470"/>
              <a:gd name="connsiteX2" fmla="*/ 27432 w 27432"/>
              <a:gd name="connsiteY2" fmla="*/ 27470 h 27470"/>
              <a:gd name="connsiteX3" fmla="*/ 0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0" y="13735"/>
                </a:moveTo>
                <a:lnTo>
                  <a:pt x="27432" y="0"/>
                </a:lnTo>
                <a:cubicBezTo>
                  <a:pt x="23098" y="8657"/>
                  <a:pt x="23098" y="18863"/>
                  <a:pt x="27432" y="27470"/>
                </a:cubicBezTo>
                <a:lnTo>
                  <a:pt x="0"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Freeform 3"/>
          <p:cNvSpPr/>
          <p:nvPr/>
        </p:nvSpPr>
        <p:spPr>
          <a:xfrm>
            <a:off x="6268663" y="3335493"/>
            <a:ext cx="110176" cy="15743"/>
          </a:xfrm>
          <a:custGeom>
            <a:avLst/>
            <a:gdLst>
              <a:gd name="connsiteX0" fmla="*/ 6350 w 110176"/>
              <a:gd name="connsiteY0" fmla="*/ 6350 h 15743"/>
              <a:gd name="connsiteX1" fmla="*/ 103826 w 110176"/>
              <a:gd name="connsiteY1" fmla="*/ 6350 h 15743"/>
            </a:gdLst>
            <a:ahLst/>
            <a:cxnLst>
              <a:cxn ang="0">
                <a:pos x="connsiteX0" y="connsiteY0"/>
              </a:cxn>
              <a:cxn ang="1">
                <a:pos x="connsiteX1" y="connsiteY1"/>
              </a:cxn>
            </a:cxnLst>
            <a:rect l="l" t="t" r="r" b="b"/>
            <a:pathLst>
              <a:path w="110176" h="15743">
                <a:moveTo>
                  <a:pt x="6350" y="6350"/>
                </a:moveTo>
                <a:lnTo>
                  <a:pt x="103826"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5" name="Freeform 3"/>
          <p:cNvSpPr/>
          <p:nvPr/>
        </p:nvSpPr>
        <p:spPr>
          <a:xfrm>
            <a:off x="6253320" y="3327522"/>
            <a:ext cx="27432" cy="27470"/>
          </a:xfrm>
          <a:custGeom>
            <a:avLst/>
            <a:gdLst>
              <a:gd name="connsiteX0" fmla="*/ 0 w 27432"/>
              <a:gd name="connsiteY0" fmla="*/ 13735 h 27470"/>
              <a:gd name="connsiteX1" fmla="*/ 27432 w 27432"/>
              <a:gd name="connsiteY1" fmla="*/ 0 h 27470"/>
              <a:gd name="connsiteX2" fmla="*/ 27432 w 27432"/>
              <a:gd name="connsiteY2" fmla="*/ 27470 h 27470"/>
              <a:gd name="connsiteX3" fmla="*/ 0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0" y="13735"/>
                </a:moveTo>
                <a:lnTo>
                  <a:pt x="27432" y="0"/>
                </a:lnTo>
                <a:cubicBezTo>
                  <a:pt x="23098" y="8657"/>
                  <a:pt x="23098" y="18863"/>
                  <a:pt x="27432" y="27470"/>
                </a:cubicBezTo>
                <a:lnTo>
                  <a:pt x="0"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Freeform 3"/>
          <p:cNvSpPr/>
          <p:nvPr/>
        </p:nvSpPr>
        <p:spPr>
          <a:xfrm>
            <a:off x="6366748" y="3327522"/>
            <a:ext cx="27432" cy="27470"/>
          </a:xfrm>
          <a:custGeom>
            <a:avLst/>
            <a:gdLst>
              <a:gd name="connsiteX0" fmla="*/ 27432 w 27432"/>
              <a:gd name="connsiteY0" fmla="*/ 13735 h 27470"/>
              <a:gd name="connsiteX1" fmla="*/ 0 w 27432"/>
              <a:gd name="connsiteY1" fmla="*/ 27470 h 27470"/>
              <a:gd name="connsiteX2" fmla="*/ 0 w 27432"/>
              <a:gd name="connsiteY2" fmla="*/ 0 h 27470"/>
              <a:gd name="connsiteX3" fmla="*/ 27432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27432" y="13735"/>
                </a:moveTo>
                <a:lnTo>
                  <a:pt x="0" y="27470"/>
                </a:lnTo>
                <a:cubicBezTo>
                  <a:pt x="4333" y="18863"/>
                  <a:pt x="4333" y="8657"/>
                  <a:pt x="0" y="0"/>
                </a:cubicBezTo>
                <a:lnTo>
                  <a:pt x="27432"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Freeform 3"/>
          <p:cNvSpPr/>
          <p:nvPr/>
        </p:nvSpPr>
        <p:spPr>
          <a:xfrm>
            <a:off x="6268663" y="3095917"/>
            <a:ext cx="1025652" cy="15743"/>
          </a:xfrm>
          <a:custGeom>
            <a:avLst/>
            <a:gdLst>
              <a:gd name="connsiteX0" fmla="*/ 6350 w 1025652"/>
              <a:gd name="connsiteY0" fmla="*/ 6350 h 15743"/>
              <a:gd name="connsiteX1" fmla="*/ 1019302 w 1025652"/>
              <a:gd name="connsiteY1" fmla="*/ 6350 h 15743"/>
            </a:gdLst>
            <a:ahLst/>
            <a:cxnLst>
              <a:cxn ang="0">
                <a:pos x="connsiteX0" y="connsiteY0"/>
              </a:cxn>
              <a:cxn ang="1">
                <a:pos x="connsiteX1" y="connsiteY1"/>
              </a:cxn>
            </a:cxnLst>
            <a:rect l="l" t="t" r="r" b="b"/>
            <a:pathLst>
              <a:path w="1025652" h="15743">
                <a:moveTo>
                  <a:pt x="6350" y="6350"/>
                </a:moveTo>
                <a:lnTo>
                  <a:pt x="1019302"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8" name="Freeform 3"/>
          <p:cNvSpPr/>
          <p:nvPr/>
        </p:nvSpPr>
        <p:spPr>
          <a:xfrm>
            <a:off x="6253320" y="3087691"/>
            <a:ext cx="27432" cy="27470"/>
          </a:xfrm>
          <a:custGeom>
            <a:avLst/>
            <a:gdLst>
              <a:gd name="connsiteX0" fmla="*/ 0 w 27432"/>
              <a:gd name="connsiteY0" fmla="*/ 13735 h 27470"/>
              <a:gd name="connsiteX1" fmla="*/ 27432 w 27432"/>
              <a:gd name="connsiteY1" fmla="*/ 0 h 27470"/>
              <a:gd name="connsiteX2" fmla="*/ 27432 w 27432"/>
              <a:gd name="connsiteY2" fmla="*/ 27470 h 27470"/>
              <a:gd name="connsiteX3" fmla="*/ 0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0" y="13735"/>
                </a:moveTo>
                <a:lnTo>
                  <a:pt x="27432" y="0"/>
                </a:lnTo>
                <a:cubicBezTo>
                  <a:pt x="23098" y="8606"/>
                  <a:pt x="23098" y="18812"/>
                  <a:pt x="27432" y="27470"/>
                </a:cubicBezTo>
                <a:lnTo>
                  <a:pt x="0"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Freeform 3"/>
          <p:cNvSpPr/>
          <p:nvPr/>
        </p:nvSpPr>
        <p:spPr>
          <a:xfrm>
            <a:off x="7282232" y="3087691"/>
            <a:ext cx="27419" cy="27470"/>
          </a:xfrm>
          <a:custGeom>
            <a:avLst/>
            <a:gdLst>
              <a:gd name="connsiteX0" fmla="*/ 27419 w 27419"/>
              <a:gd name="connsiteY0" fmla="*/ 13735 h 27470"/>
              <a:gd name="connsiteX1" fmla="*/ 0 w 27419"/>
              <a:gd name="connsiteY1" fmla="*/ 27470 h 27470"/>
              <a:gd name="connsiteX2" fmla="*/ 0 w 27419"/>
              <a:gd name="connsiteY2" fmla="*/ 0 h 27470"/>
              <a:gd name="connsiteX3" fmla="*/ 27419 w 27419"/>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19" h="27470">
                <a:moveTo>
                  <a:pt x="27419" y="13735"/>
                </a:moveTo>
                <a:lnTo>
                  <a:pt x="0" y="27470"/>
                </a:lnTo>
                <a:cubicBezTo>
                  <a:pt x="4320" y="18812"/>
                  <a:pt x="4320" y="8606"/>
                  <a:pt x="0" y="0"/>
                </a:cubicBezTo>
                <a:lnTo>
                  <a:pt x="27419"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Freeform 3"/>
          <p:cNvSpPr/>
          <p:nvPr/>
        </p:nvSpPr>
        <p:spPr>
          <a:xfrm>
            <a:off x="6479935" y="4167145"/>
            <a:ext cx="60532" cy="15743"/>
          </a:xfrm>
          <a:custGeom>
            <a:avLst/>
            <a:gdLst>
              <a:gd name="connsiteX0" fmla="*/ 54182 w 60532"/>
              <a:gd name="connsiteY0" fmla="*/ 6350 h 15743"/>
              <a:gd name="connsiteX1" fmla="*/ 6350 w 60532"/>
              <a:gd name="connsiteY1" fmla="*/ 6350 h 15743"/>
            </a:gdLst>
            <a:ahLst/>
            <a:cxnLst>
              <a:cxn ang="0">
                <a:pos x="connsiteX0" y="connsiteY0"/>
              </a:cxn>
              <a:cxn ang="1">
                <a:pos x="connsiteX1" y="connsiteY1"/>
              </a:cxn>
            </a:cxnLst>
            <a:rect l="l" t="t" r="r" b="b"/>
            <a:pathLst>
              <a:path w="60532" h="15743">
                <a:moveTo>
                  <a:pt x="54182" y="6350"/>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1" name="Freeform 3"/>
          <p:cNvSpPr/>
          <p:nvPr/>
        </p:nvSpPr>
        <p:spPr>
          <a:xfrm>
            <a:off x="6464588" y="4160059"/>
            <a:ext cx="27432" cy="27470"/>
          </a:xfrm>
          <a:custGeom>
            <a:avLst/>
            <a:gdLst>
              <a:gd name="connsiteX0" fmla="*/ 0 w 27432"/>
              <a:gd name="connsiteY0" fmla="*/ 13735 h 27470"/>
              <a:gd name="connsiteX1" fmla="*/ 27432 w 27432"/>
              <a:gd name="connsiteY1" fmla="*/ 0 h 27470"/>
              <a:gd name="connsiteX2" fmla="*/ 27432 w 27432"/>
              <a:gd name="connsiteY2" fmla="*/ 27470 h 27470"/>
              <a:gd name="connsiteX3" fmla="*/ 0 w 27432"/>
              <a:gd name="connsiteY3" fmla="*/ 13735 h 27470"/>
            </a:gdLst>
            <a:ahLst/>
            <a:cxnLst>
              <a:cxn ang="0">
                <a:pos x="connsiteX0" y="connsiteY0"/>
              </a:cxn>
              <a:cxn ang="1">
                <a:pos x="connsiteX1" y="connsiteY1"/>
              </a:cxn>
              <a:cxn ang="2">
                <a:pos x="connsiteX2" y="connsiteY2"/>
              </a:cxn>
              <a:cxn ang="3">
                <a:pos x="connsiteX3" y="connsiteY3"/>
              </a:cxn>
            </a:cxnLst>
            <a:rect l="l" t="t" r="r" b="b"/>
            <a:pathLst>
              <a:path w="27432" h="27470">
                <a:moveTo>
                  <a:pt x="0" y="13735"/>
                </a:moveTo>
                <a:lnTo>
                  <a:pt x="27432" y="0"/>
                </a:lnTo>
                <a:cubicBezTo>
                  <a:pt x="23098" y="8657"/>
                  <a:pt x="23098" y="18812"/>
                  <a:pt x="27432" y="27470"/>
                </a:cubicBezTo>
                <a:lnTo>
                  <a:pt x="0"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Freeform 3"/>
          <p:cNvSpPr/>
          <p:nvPr/>
        </p:nvSpPr>
        <p:spPr>
          <a:xfrm>
            <a:off x="6318349" y="4167145"/>
            <a:ext cx="43540" cy="15743"/>
          </a:xfrm>
          <a:custGeom>
            <a:avLst/>
            <a:gdLst>
              <a:gd name="connsiteX0" fmla="*/ 6350 w 43540"/>
              <a:gd name="connsiteY0" fmla="*/ 6350 h 15743"/>
              <a:gd name="connsiteX1" fmla="*/ 37190 w 43540"/>
              <a:gd name="connsiteY1" fmla="*/ 6350 h 15743"/>
            </a:gdLst>
            <a:ahLst/>
            <a:cxnLst>
              <a:cxn ang="0">
                <a:pos x="connsiteX0" y="connsiteY0"/>
              </a:cxn>
              <a:cxn ang="1">
                <a:pos x="connsiteX1" y="connsiteY1"/>
              </a:cxn>
            </a:cxnLst>
            <a:rect l="l" t="t" r="r" b="b"/>
            <a:pathLst>
              <a:path w="43540" h="15743">
                <a:moveTo>
                  <a:pt x="6350" y="6350"/>
                </a:moveTo>
                <a:lnTo>
                  <a:pt x="3719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3" name="Freeform 3"/>
          <p:cNvSpPr/>
          <p:nvPr/>
        </p:nvSpPr>
        <p:spPr>
          <a:xfrm>
            <a:off x="6353041" y="4160056"/>
            <a:ext cx="41141" cy="27470"/>
          </a:xfrm>
          <a:custGeom>
            <a:avLst/>
            <a:gdLst>
              <a:gd name="connsiteX0" fmla="*/ 0 w 41141"/>
              <a:gd name="connsiteY0" fmla="*/ 0 h 27470"/>
              <a:gd name="connsiteX1" fmla="*/ 41141 w 41141"/>
              <a:gd name="connsiteY1" fmla="*/ 13735 h 27470"/>
              <a:gd name="connsiteX2" fmla="*/ 0 w 41141"/>
              <a:gd name="connsiteY2" fmla="*/ 27470 h 27470"/>
              <a:gd name="connsiteX3" fmla="*/ 0 w 41141"/>
              <a:gd name="connsiteY3" fmla="*/ 0 h 27470"/>
            </a:gdLst>
            <a:ahLst/>
            <a:cxnLst>
              <a:cxn ang="0">
                <a:pos x="connsiteX0" y="connsiteY0"/>
              </a:cxn>
              <a:cxn ang="1">
                <a:pos x="connsiteX1" y="connsiteY1"/>
              </a:cxn>
              <a:cxn ang="2">
                <a:pos x="connsiteX2" y="connsiteY2"/>
              </a:cxn>
              <a:cxn ang="3">
                <a:pos x="connsiteX3" y="connsiteY3"/>
              </a:cxn>
            </a:cxnLst>
            <a:rect l="l" t="t" r="r" b="b"/>
            <a:pathLst>
              <a:path w="41141" h="27470">
                <a:moveTo>
                  <a:pt x="0" y="0"/>
                </a:moveTo>
                <a:lnTo>
                  <a:pt x="41141" y="13735"/>
                </a:lnTo>
                <a:lnTo>
                  <a:pt x="0" y="27470"/>
                </a:lnTo>
                <a:lnTo>
                  <a:pt x="0"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Freeform 3"/>
          <p:cNvSpPr/>
          <p:nvPr/>
        </p:nvSpPr>
        <p:spPr>
          <a:xfrm>
            <a:off x="6479929" y="3955712"/>
            <a:ext cx="321448" cy="15743"/>
          </a:xfrm>
          <a:custGeom>
            <a:avLst/>
            <a:gdLst>
              <a:gd name="connsiteX0" fmla="*/ 6350 w 321448"/>
              <a:gd name="connsiteY0" fmla="*/ 6350 h 15743"/>
              <a:gd name="connsiteX1" fmla="*/ 315098 w 321448"/>
              <a:gd name="connsiteY1" fmla="*/ 6350 h 15743"/>
            </a:gdLst>
            <a:ahLst/>
            <a:cxnLst>
              <a:cxn ang="0">
                <a:pos x="connsiteX0" y="connsiteY0"/>
              </a:cxn>
              <a:cxn ang="1">
                <a:pos x="connsiteX1" y="connsiteY1"/>
              </a:cxn>
            </a:cxnLst>
            <a:rect l="l" t="t" r="r" b="b"/>
            <a:pathLst>
              <a:path w="321448" h="15743">
                <a:moveTo>
                  <a:pt x="6350" y="6350"/>
                </a:moveTo>
                <a:lnTo>
                  <a:pt x="31509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5" name="Freeform 3"/>
          <p:cNvSpPr/>
          <p:nvPr/>
        </p:nvSpPr>
        <p:spPr>
          <a:xfrm>
            <a:off x="6464588" y="3948399"/>
            <a:ext cx="27432" cy="27482"/>
          </a:xfrm>
          <a:custGeom>
            <a:avLst/>
            <a:gdLst>
              <a:gd name="connsiteX0" fmla="*/ 0 w 27432"/>
              <a:gd name="connsiteY0" fmla="*/ 13735 h 27482"/>
              <a:gd name="connsiteX1" fmla="*/ 27432 w 27432"/>
              <a:gd name="connsiteY1" fmla="*/ 0 h 27482"/>
              <a:gd name="connsiteX2" fmla="*/ 27432 w 27432"/>
              <a:gd name="connsiteY2" fmla="*/ 27482 h 27482"/>
              <a:gd name="connsiteX3" fmla="*/ 0 w 27432"/>
              <a:gd name="connsiteY3" fmla="*/ 13735 h 27482"/>
            </a:gdLst>
            <a:ahLst/>
            <a:cxnLst>
              <a:cxn ang="0">
                <a:pos x="connsiteX0" y="connsiteY0"/>
              </a:cxn>
              <a:cxn ang="1">
                <a:pos x="connsiteX1" y="connsiteY1"/>
              </a:cxn>
              <a:cxn ang="2">
                <a:pos x="connsiteX2" y="connsiteY2"/>
              </a:cxn>
              <a:cxn ang="3">
                <a:pos x="connsiteX3" y="connsiteY3"/>
              </a:cxn>
            </a:cxnLst>
            <a:rect l="l" t="t" r="r" b="b"/>
            <a:pathLst>
              <a:path w="27432" h="27482">
                <a:moveTo>
                  <a:pt x="0" y="13735"/>
                </a:moveTo>
                <a:lnTo>
                  <a:pt x="27432" y="0"/>
                </a:lnTo>
                <a:cubicBezTo>
                  <a:pt x="23098" y="8657"/>
                  <a:pt x="23098" y="18812"/>
                  <a:pt x="27432" y="27482"/>
                </a:cubicBezTo>
                <a:lnTo>
                  <a:pt x="0"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Freeform 3"/>
          <p:cNvSpPr/>
          <p:nvPr/>
        </p:nvSpPr>
        <p:spPr>
          <a:xfrm>
            <a:off x="6789280" y="3948399"/>
            <a:ext cx="27432" cy="27482"/>
          </a:xfrm>
          <a:custGeom>
            <a:avLst/>
            <a:gdLst>
              <a:gd name="connsiteX0" fmla="*/ 27432 w 27432"/>
              <a:gd name="connsiteY0" fmla="*/ 13735 h 27482"/>
              <a:gd name="connsiteX1" fmla="*/ 0 w 27432"/>
              <a:gd name="connsiteY1" fmla="*/ 27482 h 27482"/>
              <a:gd name="connsiteX2" fmla="*/ 0 w 27432"/>
              <a:gd name="connsiteY2" fmla="*/ 0 h 27482"/>
              <a:gd name="connsiteX3" fmla="*/ 27432 w 27432"/>
              <a:gd name="connsiteY3" fmla="*/ 13735 h 27482"/>
            </a:gdLst>
            <a:ahLst/>
            <a:cxnLst>
              <a:cxn ang="0">
                <a:pos x="connsiteX0" y="connsiteY0"/>
              </a:cxn>
              <a:cxn ang="1">
                <a:pos x="connsiteX1" y="connsiteY1"/>
              </a:cxn>
              <a:cxn ang="2">
                <a:pos x="connsiteX2" y="connsiteY2"/>
              </a:cxn>
              <a:cxn ang="3">
                <a:pos x="connsiteX3" y="connsiteY3"/>
              </a:cxn>
            </a:cxnLst>
            <a:rect l="l" t="t" r="r" b="b"/>
            <a:pathLst>
              <a:path w="27432" h="27482">
                <a:moveTo>
                  <a:pt x="27432" y="13735"/>
                </a:moveTo>
                <a:lnTo>
                  <a:pt x="0" y="27482"/>
                </a:lnTo>
                <a:cubicBezTo>
                  <a:pt x="4333" y="18812"/>
                  <a:pt x="4333" y="8657"/>
                  <a:pt x="0" y="0"/>
                </a:cubicBezTo>
                <a:lnTo>
                  <a:pt x="27432" y="13735"/>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Freeform 3"/>
          <p:cNvSpPr/>
          <p:nvPr/>
        </p:nvSpPr>
        <p:spPr>
          <a:xfrm>
            <a:off x="6849001" y="3955712"/>
            <a:ext cx="217092" cy="15743"/>
          </a:xfrm>
          <a:custGeom>
            <a:avLst/>
            <a:gdLst>
              <a:gd name="connsiteX0" fmla="*/ 6350 w 217092"/>
              <a:gd name="connsiteY0" fmla="*/ 6350 h 15743"/>
              <a:gd name="connsiteX1" fmla="*/ 210742 w 217092"/>
              <a:gd name="connsiteY1" fmla="*/ 6350 h 15743"/>
            </a:gdLst>
            <a:ahLst/>
            <a:cxnLst>
              <a:cxn ang="0">
                <a:pos x="connsiteX0" y="connsiteY0"/>
              </a:cxn>
              <a:cxn ang="1">
                <a:pos x="connsiteX1" y="connsiteY1"/>
              </a:cxn>
            </a:cxnLst>
            <a:rect l="l" t="t" r="r" b="b"/>
            <a:pathLst>
              <a:path w="217092" h="15743">
                <a:moveTo>
                  <a:pt x="6350" y="6350"/>
                </a:moveTo>
                <a:lnTo>
                  <a:pt x="210742"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8" name="Freeform 3"/>
          <p:cNvSpPr/>
          <p:nvPr/>
        </p:nvSpPr>
        <p:spPr>
          <a:xfrm>
            <a:off x="6816712" y="3948394"/>
            <a:ext cx="41142" cy="27482"/>
          </a:xfrm>
          <a:custGeom>
            <a:avLst/>
            <a:gdLst>
              <a:gd name="connsiteX0" fmla="*/ 41142 w 41142"/>
              <a:gd name="connsiteY0" fmla="*/ 27482 h 27482"/>
              <a:gd name="connsiteX1" fmla="*/ 0 w 41142"/>
              <a:gd name="connsiteY1" fmla="*/ 13735 h 27482"/>
              <a:gd name="connsiteX2" fmla="*/ 41142 w 41142"/>
              <a:gd name="connsiteY2" fmla="*/ 0 h 27482"/>
              <a:gd name="connsiteX3" fmla="*/ 41142 w 41142"/>
              <a:gd name="connsiteY3" fmla="*/ 27482 h 27482"/>
            </a:gdLst>
            <a:ahLst/>
            <a:cxnLst>
              <a:cxn ang="0">
                <a:pos x="connsiteX0" y="connsiteY0"/>
              </a:cxn>
              <a:cxn ang="1">
                <a:pos x="connsiteX1" y="connsiteY1"/>
              </a:cxn>
              <a:cxn ang="2">
                <a:pos x="connsiteX2" y="connsiteY2"/>
              </a:cxn>
              <a:cxn ang="3">
                <a:pos x="connsiteX3" y="connsiteY3"/>
              </a:cxn>
            </a:cxnLst>
            <a:rect l="l" t="t" r="r" b="b"/>
            <a:pathLst>
              <a:path w="41142" h="27482">
                <a:moveTo>
                  <a:pt x="41142" y="27482"/>
                </a:moveTo>
                <a:lnTo>
                  <a:pt x="0" y="13735"/>
                </a:lnTo>
                <a:lnTo>
                  <a:pt x="41142" y="0"/>
                </a:lnTo>
                <a:lnTo>
                  <a:pt x="41142" y="2748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Freeform 3"/>
          <p:cNvSpPr/>
          <p:nvPr/>
        </p:nvSpPr>
        <p:spPr>
          <a:xfrm>
            <a:off x="7057246" y="3948397"/>
            <a:ext cx="41142" cy="27482"/>
          </a:xfrm>
          <a:custGeom>
            <a:avLst/>
            <a:gdLst>
              <a:gd name="connsiteX0" fmla="*/ 0 w 41142"/>
              <a:gd name="connsiteY0" fmla="*/ 0 h 27482"/>
              <a:gd name="connsiteX1" fmla="*/ 41142 w 41142"/>
              <a:gd name="connsiteY1" fmla="*/ 13735 h 27482"/>
              <a:gd name="connsiteX2" fmla="*/ 0 w 41142"/>
              <a:gd name="connsiteY2" fmla="*/ 27482 h 27482"/>
              <a:gd name="connsiteX3" fmla="*/ 0 w 41142"/>
              <a:gd name="connsiteY3" fmla="*/ 0 h 27482"/>
            </a:gdLst>
            <a:ahLst/>
            <a:cxnLst>
              <a:cxn ang="0">
                <a:pos x="connsiteX0" y="connsiteY0"/>
              </a:cxn>
              <a:cxn ang="1">
                <a:pos x="connsiteX1" y="connsiteY1"/>
              </a:cxn>
              <a:cxn ang="2">
                <a:pos x="connsiteX2" y="connsiteY2"/>
              </a:cxn>
              <a:cxn ang="3">
                <a:pos x="connsiteX3" y="connsiteY3"/>
              </a:cxn>
            </a:cxnLst>
            <a:rect l="l" t="t" r="r" b="b"/>
            <a:pathLst>
              <a:path w="41142" h="27482">
                <a:moveTo>
                  <a:pt x="0" y="0"/>
                </a:moveTo>
                <a:lnTo>
                  <a:pt x="41142" y="13735"/>
                </a:lnTo>
                <a:lnTo>
                  <a:pt x="0" y="27482"/>
                </a:lnTo>
                <a:lnTo>
                  <a:pt x="0"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Freeform 3"/>
          <p:cNvSpPr/>
          <p:nvPr/>
        </p:nvSpPr>
        <p:spPr>
          <a:xfrm>
            <a:off x="7303106" y="4238904"/>
            <a:ext cx="15743" cy="60620"/>
          </a:xfrm>
          <a:custGeom>
            <a:avLst/>
            <a:gdLst>
              <a:gd name="connsiteX0" fmla="*/ 6350 w 15743"/>
              <a:gd name="connsiteY0" fmla="*/ 6350 h 60620"/>
              <a:gd name="connsiteX1" fmla="*/ 6350 w 15743"/>
              <a:gd name="connsiteY1" fmla="*/ 54270 h 60620"/>
            </a:gdLst>
            <a:ahLst/>
            <a:cxnLst>
              <a:cxn ang="0">
                <a:pos x="connsiteX0" y="connsiteY0"/>
              </a:cxn>
              <a:cxn ang="1">
                <a:pos x="connsiteX1" y="connsiteY1"/>
              </a:cxn>
            </a:cxnLst>
            <a:rect l="l" t="t" r="r" b="b"/>
            <a:pathLst>
              <a:path w="15743" h="60620">
                <a:moveTo>
                  <a:pt x="6350" y="6350"/>
                </a:moveTo>
                <a:lnTo>
                  <a:pt x="6350" y="5427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1" name="Freeform 3"/>
          <p:cNvSpPr/>
          <p:nvPr/>
        </p:nvSpPr>
        <p:spPr>
          <a:xfrm>
            <a:off x="7295941" y="4287442"/>
            <a:ext cx="27419" cy="27470"/>
          </a:xfrm>
          <a:custGeom>
            <a:avLst/>
            <a:gdLst>
              <a:gd name="connsiteX0" fmla="*/ 13709 w 27419"/>
              <a:gd name="connsiteY0" fmla="*/ 27470 h 27470"/>
              <a:gd name="connsiteX1" fmla="*/ 0 w 27419"/>
              <a:gd name="connsiteY1" fmla="*/ 0 h 27470"/>
              <a:gd name="connsiteX2" fmla="*/ 27419 w 27419"/>
              <a:gd name="connsiteY2" fmla="*/ 0 h 27470"/>
              <a:gd name="connsiteX3" fmla="*/ 13709 w 27419"/>
              <a:gd name="connsiteY3" fmla="*/ 27470 h 27470"/>
            </a:gdLst>
            <a:ahLst/>
            <a:cxnLst>
              <a:cxn ang="0">
                <a:pos x="connsiteX0" y="connsiteY0"/>
              </a:cxn>
              <a:cxn ang="1">
                <a:pos x="connsiteX1" y="connsiteY1"/>
              </a:cxn>
              <a:cxn ang="2">
                <a:pos x="connsiteX2" y="connsiteY2"/>
              </a:cxn>
              <a:cxn ang="3">
                <a:pos x="connsiteX3" y="connsiteY3"/>
              </a:cxn>
            </a:cxnLst>
            <a:rect l="l" t="t" r="r" b="b"/>
            <a:pathLst>
              <a:path w="27419" h="27470">
                <a:moveTo>
                  <a:pt x="13709" y="27470"/>
                </a:moveTo>
                <a:lnTo>
                  <a:pt x="0" y="0"/>
                </a:lnTo>
                <a:cubicBezTo>
                  <a:pt x="8641" y="4278"/>
                  <a:pt x="18778" y="4278"/>
                  <a:pt x="27419" y="0"/>
                </a:cubicBezTo>
                <a:lnTo>
                  <a:pt x="13709" y="2747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Freeform 3"/>
          <p:cNvSpPr/>
          <p:nvPr/>
        </p:nvSpPr>
        <p:spPr>
          <a:xfrm>
            <a:off x="7303106" y="4417809"/>
            <a:ext cx="15743" cy="43597"/>
          </a:xfrm>
          <a:custGeom>
            <a:avLst/>
            <a:gdLst>
              <a:gd name="connsiteX0" fmla="*/ 6350 w 15743"/>
              <a:gd name="connsiteY0" fmla="*/ 37247 h 43597"/>
              <a:gd name="connsiteX1" fmla="*/ 6350 w 15743"/>
              <a:gd name="connsiteY1" fmla="*/ 6350 h 43597"/>
            </a:gdLst>
            <a:ahLst/>
            <a:cxnLst>
              <a:cxn ang="0">
                <a:pos x="connsiteX0" y="connsiteY0"/>
              </a:cxn>
              <a:cxn ang="1">
                <a:pos x="connsiteX1" y="connsiteY1"/>
              </a:cxn>
            </a:cxnLst>
            <a:rect l="l" t="t" r="r" b="b"/>
            <a:pathLst>
              <a:path w="15743" h="43597">
                <a:moveTo>
                  <a:pt x="6350" y="37247"/>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3" name="Freeform 3"/>
          <p:cNvSpPr/>
          <p:nvPr/>
        </p:nvSpPr>
        <p:spPr>
          <a:xfrm>
            <a:off x="7295939" y="4385447"/>
            <a:ext cx="27419" cy="41217"/>
          </a:xfrm>
          <a:custGeom>
            <a:avLst/>
            <a:gdLst>
              <a:gd name="connsiteX0" fmla="*/ 0 w 27419"/>
              <a:gd name="connsiteY0" fmla="*/ 41217 h 41217"/>
              <a:gd name="connsiteX1" fmla="*/ 13709 w 27419"/>
              <a:gd name="connsiteY1" fmla="*/ 0 h 41217"/>
              <a:gd name="connsiteX2" fmla="*/ 27419 w 27419"/>
              <a:gd name="connsiteY2" fmla="*/ 41217 h 41217"/>
              <a:gd name="connsiteX3" fmla="*/ 0 w 27419"/>
              <a:gd name="connsiteY3" fmla="*/ 41217 h 41217"/>
            </a:gdLst>
            <a:ahLst/>
            <a:cxnLst>
              <a:cxn ang="0">
                <a:pos x="connsiteX0" y="connsiteY0"/>
              </a:cxn>
              <a:cxn ang="1">
                <a:pos x="connsiteX1" y="connsiteY1"/>
              </a:cxn>
              <a:cxn ang="2">
                <a:pos x="connsiteX2" y="connsiteY2"/>
              </a:cxn>
              <a:cxn ang="3">
                <a:pos x="connsiteX3" y="connsiteY3"/>
              </a:cxn>
            </a:cxnLst>
            <a:rect l="l" t="t" r="r" b="b"/>
            <a:pathLst>
              <a:path w="27419" h="41217">
                <a:moveTo>
                  <a:pt x="0" y="41217"/>
                </a:moveTo>
                <a:lnTo>
                  <a:pt x="13709" y="0"/>
                </a:lnTo>
                <a:lnTo>
                  <a:pt x="27419" y="41217"/>
                </a:lnTo>
                <a:lnTo>
                  <a:pt x="0" y="4121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Freeform 3"/>
          <p:cNvSpPr/>
          <p:nvPr/>
        </p:nvSpPr>
        <p:spPr>
          <a:xfrm>
            <a:off x="6386905" y="3251216"/>
            <a:ext cx="15743" cy="153211"/>
          </a:xfrm>
          <a:custGeom>
            <a:avLst/>
            <a:gdLst>
              <a:gd name="connsiteX0" fmla="*/ 6350 w 15743"/>
              <a:gd name="connsiteY0" fmla="*/ 146861 h 153211"/>
              <a:gd name="connsiteX1" fmla="*/ 6350 w 15743"/>
              <a:gd name="connsiteY1" fmla="*/ 6350 h 153211"/>
            </a:gdLst>
            <a:ahLst/>
            <a:cxnLst>
              <a:cxn ang="0">
                <a:pos x="connsiteX0" y="connsiteY0"/>
              </a:cxn>
              <a:cxn ang="1">
                <a:pos x="connsiteX1" y="connsiteY1"/>
              </a:cxn>
            </a:cxnLst>
            <a:rect l="l" t="t" r="r" b="b"/>
            <a:pathLst>
              <a:path w="15743" h="153211">
                <a:moveTo>
                  <a:pt x="6350" y="146861"/>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5" name="Freeform 3"/>
          <p:cNvSpPr/>
          <p:nvPr/>
        </p:nvSpPr>
        <p:spPr>
          <a:xfrm>
            <a:off x="6360588" y="3489751"/>
            <a:ext cx="15743" cy="245345"/>
          </a:xfrm>
          <a:custGeom>
            <a:avLst/>
            <a:gdLst>
              <a:gd name="connsiteX0" fmla="*/ 6350 w 15743"/>
              <a:gd name="connsiteY0" fmla="*/ 6350 h 245345"/>
              <a:gd name="connsiteX1" fmla="*/ 6350 w 15743"/>
              <a:gd name="connsiteY1" fmla="*/ 238995 h 245345"/>
            </a:gdLst>
            <a:ahLst/>
            <a:cxnLst>
              <a:cxn ang="0">
                <a:pos x="connsiteX0" y="connsiteY0"/>
              </a:cxn>
              <a:cxn ang="1">
                <a:pos x="connsiteX1" y="connsiteY1"/>
              </a:cxn>
            </a:cxnLst>
            <a:rect l="l" t="t" r="r" b="b"/>
            <a:pathLst>
              <a:path w="15743" h="245345">
                <a:moveTo>
                  <a:pt x="6350" y="6350"/>
                </a:moveTo>
                <a:lnTo>
                  <a:pt x="6350" y="238995"/>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6" name="Freeform 3"/>
          <p:cNvSpPr/>
          <p:nvPr/>
        </p:nvSpPr>
        <p:spPr>
          <a:xfrm>
            <a:off x="6352298" y="3475307"/>
            <a:ext cx="27419" cy="27482"/>
          </a:xfrm>
          <a:custGeom>
            <a:avLst/>
            <a:gdLst>
              <a:gd name="connsiteX0" fmla="*/ 13709 w 27419"/>
              <a:gd name="connsiteY0" fmla="*/ 0 h 27482"/>
              <a:gd name="connsiteX1" fmla="*/ 27419 w 27419"/>
              <a:gd name="connsiteY1" fmla="*/ 27482 h 27482"/>
              <a:gd name="connsiteX2" fmla="*/ 0 w 27419"/>
              <a:gd name="connsiteY2" fmla="*/ 27482 h 27482"/>
              <a:gd name="connsiteX3" fmla="*/ 13709 w 27419"/>
              <a:gd name="connsiteY3" fmla="*/ 0 h 27482"/>
            </a:gdLst>
            <a:ahLst/>
            <a:cxnLst>
              <a:cxn ang="0">
                <a:pos x="connsiteX0" y="connsiteY0"/>
              </a:cxn>
              <a:cxn ang="1">
                <a:pos x="connsiteX1" y="connsiteY1"/>
              </a:cxn>
              <a:cxn ang="2">
                <a:pos x="connsiteX2" y="connsiteY2"/>
              </a:cxn>
              <a:cxn ang="3">
                <a:pos x="connsiteX3" y="connsiteY3"/>
              </a:cxn>
            </a:cxnLst>
            <a:rect l="l" t="t" r="r" b="b"/>
            <a:pathLst>
              <a:path w="27419" h="27482">
                <a:moveTo>
                  <a:pt x="13709" y="0"/>
                </a:moveTo>
                <a:lnTo>
                  <a:pt x="27419" y="27482"/>
                </a:lnTo>
                <a:cubicBezTo>
                  <a:pt x="18778" y="23154"/>
                  <a:pt x="8641" y="23154"/>
                  <a:pt x="0" y="27482"/>
                </a:cubicBezTo>
                <a:lnTo>
                  <a:pt x="13709"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Freeform 3"/>
          <p:cNvSpPr/>
          <p:nvPr/>
        </p:nvSpPr>
        <p:spPr>
          <a:xfrm>
            <a:off x="6352298" y="3722999"/>
            <a:ext cx="27419" cy="27482"/>
          </a:xfrm>
          <a:custGeom>
            <a:avLst/>
            <a:gdLst>
              <a:gd name="connsiteX0" fmla="*/ 13709 w 27419"/>
              <a:gd name="connsiteY0" fmla="*/ 27482 h 27482"/>
              <a:gd name="connsiteX1" fmla="*/ 0 w 27419"/>
              <a:gd name="connsiteY1" fmla="*/ 0 h 27482"/>
              <a:gd name="connsiteX2" fmla="*/ 27419 w 27419"/>
              <a:gd name="connsiteY2" fmla="*/ 0 h 27482"/>
              <a:gd name="connsiteX3" fmla="*/ 13709 w 27419"/>
              <a:gd name="connsiteY3" fmla="*/ 27482 h 27482"/>
            </a:gdLst>
            <a:ahLst/>
            <a:cxnLst>
              <a:cxn ang="0">
                <a:pos x="connsiteX0" y="connsiteY0"/>
              </a:cxn>
              <a:cxn ang="1">
                <a:pos x="connsiteX1" y="connsiteY1"/>
              </a:cxn>
              <a:cxn ang="2">
                <a:pos x="connsiteX2" y="connsiteY2"/>
              </a:cxn>
              <a:cxn ang="3">
                <a:pos x="connsiteX3" y="connsiteY3"/>
              </a:cxn>
            </a:cxnLst>
            <a:rect l="l" t="t" r="r" b="b"/>
            <a:pathLst>
              <a:path w="27419" h="27482">
                <a:moveTo>
                  <a:pt x="13709" y="27482"/>
                </a:moveTo>
                <a:lnTo>
                  <a:pt x="0" y="0"/>
                </a:lnTo>
                <a:cubicBezTo>
                  <a:pt x="8641" y="4341"/>
                  <a:pt x="18778" y="4341"/>
                  <a:pt x="27419" y="0"/>
                </a:cubicBezTo>
                <a:lnTo>
                  <a:pt x="13709" y="2748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Freeform 3"/>
          <p:cNvSpPr/>
          <p:nvPr/>
        </p:nvSpPr>
        <p:spPr>
          <a:xfrm>
            <a:off x="6599459" y="3418764"/>
            <a:ext cx="15743" cy="316330"/>
          </a:xfrm>
          <a:custGeom>
            <a:avLst/>
            <a:gdLst>
              <a:gd name="connsiteX0" fmla="*/ 6350 w 15743"/>
              <a:gd name="connsiteY0" fmla="*/ 6350 h 316330"/>
              <a:gd name="connsiteX1" fmla="*/ 6350 w 15743"/>
              <a:gd name="connsiteY1" fmla="*/ 309980 h 316330"/>
            </a:gdLst>
            <a:ahLst/>
            <a:cxnLst>
              <a:cxn ang="0">
                <a:pos x="connsiteX0" y="connsiteY0"/>
              </a:cxn>
              <a:cxn ang="1">
                <a:pos x="connsiteX1" y="connsiteY1"/>
              </a:cxn>
            </a:cxnLst>
            <a:rect l="l" t="t" r="r" b="b"/>
            <a:pathLst>
              <a:path w="15743" h="316330">
                <a:moveTo>
                  <a:pt x="6350" y="6350"/>
                </a:moveTo>
                <a:lnTo>
                  <a:pt x="6350" y="30998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9" name="Freeform 3"/>
          <p:cNvSpPr/>
          <p:nvPr/>
        </p:nvSpPr>
        <p:spPr>
          <a:xfrm>
            <a:off x="6591737" y="3403380"/>
            <a:ext cx="27419" cy="27482"/>
          </a:xfrm>
          <a:custGeom>
            <a:avLst/>
            <a:gdLst>
              <a:gd name="connsiteX0" fmla="*/ 13709 w 27419"/>
              <a:gd name="connsiteY0" fmla="*/ 0 h 27482"/>
              <a:gd name="connsiteX1" fmla="*/ 27419 w 27419"/>
              <a:gd name="connsiteY1" fmla="*/ 27482 h 27482"/>
              <a:gd name="connsiteX2" fmla="*/ 0 w 27419"/>
              <a:gd name="connsiteY2" fmla="*/ 27482 h 27482"/>
              <a:gd name="connsiteX3" fmla="*/ 13709 w 27419"/>
              <a:gd name="connsiteY3" fmla="*/ 0 h 27482"/>
            </a:gdLst>
            <a:ahLst/>
            <a:cxnLst>
              <a:cxn ang="0">
                <a:pos x="connsiteX0" y="connsiteY0"/>
              </a:cxn>
              <a:cxn ang="1">
                <a:pos x="connsiteX1" y="connsiteY1"/>
              </a:cxn>
              <a:cxn ang="2">
                <a:pos x="connsiteX2" y="connsiteY2"/>
              </a:cxn>
              <a:cxn ang="3">
                <a:pos x="connsiteX3" y="connsiteY3"/>
              </a:cxn>
            </a:cxnLst>
            <a:rect l="l" t="t" r="r" b="b"/>
            <a:pathLst>
              <a:path w="27419" h="27482">
                <a:moveTo>
                  <a:pt x="13709" y="0"/>
                </a:moveTo>
                <a:lnTo>
                  <a:pt x="27419" y="27482"/>
                </a:lnTo>
                <a:cubicBezTo>
                  <a:pt x="18778" y="23141"/>
                  <a:pt x="8641" y="23141"/>
                  <a:pt x="0" y="27482"/>
                </a:cubicBezTo>
                <a:lnTo>
                  <a:pt x="13709"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Freeform 3"/>
          <p:cNvSpPr/>
          <p:nvPr/>
        </p:nvSpPr>
        <p:spPr>
          <a:xfrm>
            <a:off x="6591737" y="3722999"/>
            <a:ext cx="27419" cy="27482"/>
          </a:xfrm>
          <a:custGeom>
            <a:avLst/>
            <a:gdLst>
              <a:gd name="connsiteX0" fmla="*/ 13709 w 27419"/>
              <a:gd name="connsiteY0" fmla="*/ 27482 h 27482"/>
              <a:gd name="connsiteX1" fmla="*/ 0 w 27419"/>
              <a:gd name="connsiteY1" fmla="*/ 0 h 27482"/>
              <a:gd name="connsiteX2" fmla="*/ 27419 w 27419"/>
              <a:gd name="connsiteY2" fmla="*/ 0 h 27482"/>
              <a:gd name="connsiteX3" fmla="*/ 13709 w 27419"/>
              <a:gd name="connsiteY3" fmla="*/ 27482 h 27482"/>
            </a:gdLst>
            <a:ahLst/>
            <a:cxnLst>
              <a:cxn ang="0">
                <a:pos x="connsiteX0" y="connsiteY0"/>
              </a:cxn>
              <a:cxn ang="1">
                <a:pos x="connsiteX1" y="connsiteY1"/>
              </a:cxn>
              <a:cxn ang="2">
                <a:pos x="connsiteX2" y="connsiteY2"/>
              </a:cxn>
              <a:cxn ang="3">
                <a:pos x="connsiteX3" y="connsiteY3"/>
              </a:cxn>
            </a:cxnLst>
            <a:rect l="l" t="t" r="r" b="b"/>
            <a:pathLst>
              <a:path w="27419" h="27482">
                <a:moveTo>
                  <a:pt x="13709" y="27482"/>
                </a:moveTo>
                <a:lnTo>
                  <a:pt x="0" y="0"/>
                </a:lnTo>
                <a:cubicBezTo>
                  <a:pt x="8641" y="4341"/>
                  <a:pt x="18778" y="4341"/>
                  <a:pt x="27419" y="0"/>
                </a:cubicBezTo>
                <a:lnTo>
                  <a:pt x="13709" y="27482"/>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Freeform 3"/>
          <p:cNvSpPr/>
          <p:nvPr/>
        </p:nvSpPr>
        <p:spPr>
          <a:xfrm>
            <a:off x="6113468" y="3263711"/>
            <a:ext cx="25911" cy="40913"/>
          </a:xfrm>
          <a:custGeom>
            <a:avLst/>
            <a:gdLst>
              <a:gd name="connsiteX0" fmla="*/ 21591 w 25911"/>
              <a:gd name="connsiteY0" fmla="*/ 37752 h 40913"/>
              <a:gd name="connsiteX1" fmla="*/ 25911 w 25911"/>
              <a:gd name="connsiteY1" fmla="*/ 29691 h 40913"/>
              <a:gd name="connsiteX2" fmla="*/ 24492 w 25911"/>
              <a:gd name="connsiteY2" fmla="*/ 28993 h 40913"/>
              <a:gd name="connsiteX3" fmla="*/ 20830 w 25911"/>
              <a:gd name="connsiteY3" fmla="*/ 36292 h 40913"/>
              <a:gd name="connsiteX4" fmla="*/ 14356 w 25911"/>
              <a:gd name="connsiteY4" fmla="*/ 39034 h 40913"/>
              <a:gd name="connsiteX5" fmla="*/ 6563 w 25911"/>
              <a:gd name="connsiteY5" fmla="*/ 34070 h 40913"/>
              <a:gd name="connsiteX6" fmla="*/ 4206 w 25911"/>
              <a:gd name="connsiteY6" fmla="*/ 20335 h 40913"/>
              <a:gd name="connsiteX7" fmla="*/ 6918 w 25911"/>
              <a:gd name="connsiteY7" fmla="*/ 6842 h 40913"/>
              <a:gd name="connsiteX8" fmla="*/ 14584 w 25911"/>
              <a:gd name="connsiteY8" fmla="*/ 1396 h 40913"/>
              <a:gd name="connsiteX9" fmla="*/ 20716 w 25911"/>
              <a:gd name="connsiteY9" fmla="*/ 3795 h 40913"/>
              <a:gd name="connsiteX10" fmla="*/ 24492 w 25911"/>
              <a:gd name="connsiteY10" fmla="*/ 10751 h 40913"/>
              <a:gd name="connsiteX11" fmla="*/ 25911 w 25911"/>
              <a:gd name="connsiteY11" fmla="*/ 10282 h 40913"/>
              <a:gd name="connsiteX12" fmla="*/ 23694 w 25911"/>
              <a:gd name="connsiteY12" fmla="*/ 0 h 40913"/>
              <a:gd name="connsiteX13" fmla="*/ 22642 w 25911"/>
              <a:gd name="connsiteY13" fmla="*/ 926 h 40913"/>
              <a:gd name="connsiteX14" fmla="*/ 21134 w 25911"/>
              <a:gd name="connsiteY14" fmla="*/ 1155 h 40913"/>
              <a:gd name="connsiteX15" fmla="*/ 18347 w 25911"/>
              <a:gd name="connsiteY15" fmla="*/ 583 h 40913"/>
              <a:gd name="connsiteX16" fmla="*/ 15103 w 25911"/>
              <a:gd name="connsiteY16" fmla="*/ 0 h 40913"/>
              <a:gd name="connsiteX17" fmla="*/ 4067 w 25911"/>
              <a:gd name="connsiteY17" fmla="*/ 5839 h 40913"/>
              <a:gd name="connsiteX18" fmla="*/ 0 w 25911"/>
              <a:gd name="connsiteY18" fmla="*/ 20564 h 40913"/>
              <a:gd name="connsiteX19" fmla="*/ 3851 w 25911"/>
              <a:gd name="connsiteY19" fmla="*/ 36000 h 40913"/>
              <a:gd name="connsiteX20" fmla="*/ 14241 w 25911"/>
              <a:gd name="connsiteY20" fmla="*/ 40913 h 40913"/>
              <a:gd name="connsiteX21" fmla="*/ 21591 w 25911"/>
              <a:gd name="connsiteY21" fmla="*/ 37752 h 409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25911" h="40913">
                <a:moveTo>
                  <a:pt x="21591" y="37752"/>
                </a:moveTo>
                <a:cubicBezTo>
                  <a:pt x="23694" y="35645"/>
                  <a:pt x="25126" y="32953"/>
                  <a:pt x="25911" y="29691"/>
                </a:cubicBezTo>
                <a:lnTo>
                  <a:pt x="24492" y="28993"/>
                </a:lnTo>
                <a:cubicBezTo>
                  <a:pt x="23859" y="32014"/>
                  <a:pt x="22642" y="34451"/>
                  <a:pt x="20830" y="36292"/>
                </a:cubicBezTo>
                <a:cubicBezTo>
                  <a:pt x="19031" y="38120"/>
                  <a:pt x="16864" y="39034"/>
                  <a:pt x="14356" y="39034"/>
                </a:cubicBezTo>
                <a:cubicBezTo>
                  <a:pt x="10732" y="39034"/>
                  <a:pt x="8134" y="37384"/>
                  <a:pt x="6563" y="34070"/>
                </a:cubicBezTo>
                <a:cubicBezTo>
                  <a:pt x="4992" y="30757"/>
                  <a:pt x="4206" y="26175"/>
                  <a:pt x="4206" y="20335"/>
                </a:cubicBezTo>
                <a:cubicBezTo>
                  <a:pt x="4206" y="14966"/>
                  <a:pt x="5106" y="10472"/>
                  <a:pt x="6918" y="6842"/>
                </a:cubicBezTo>
                <a:cubicBezTo>
                  <a:pt x="8730" y="3211"/>
                  <a:pt x="11277" y="1396"/>
                  <a:pt x="14584" y="1396"/>
                </a:cubicBezTo>
                <a:cubicBezTo>
                  <a:pt x="17105" y="1396"/>
                  <a:pt x="19145" y="2196"/>
                  <a:pt x="20716" y="3795"/>
                </a:cubicBezTo>
                <a:cubicBezTo>
                  <a:pt x="22287" y="5395"/>
                  <a:pt x="23554" y="7705"/>
                  <a:pt x="24492" y="10751"/>
                </a:cubicBezTo>
                <a:lnTo>
                  <a:pt x="25911" y="10282"/>
                </a:lnTo>
                <a:lnTo>
                  <a:pt x="23694" y="0"/>
                </a:lnTo>
                <a:cubicBezTo>
                  <a:pt x="23377" y="456"/>
                  <a:pt x="23035" y="774"/>
                  <a:pt x="22642" y="926"/>
                </a:cubicBezTo>
                <a:cubicBezTo>
                  <a:pt x="22249" y="1091"/>
                  <a:pt x="21755" y="1155"/>
                  <a:pt x="21134" y="1155"/>
                </a:cubicBezTo>
                <a:cubicBezTo>
                  <a:pt x="20361" y="1155"/>
                  <a:pt x="19436" y="977"/>
                  <a:pt x="18347" y="583"/>
                </a:cubicBezTo>
                <a:cubicBezTo>
                  <a:pt x="17257" y="190"/>
                  <a:pt x="16180" y="0"/>
                  <a:pt x="15103" y="0"/>
                </a:cubicBezTo>
                <a:cubicBezTo>
                  <a:pt x="10453" y="0"/>
                  <a:pt x="6778" y="1942"/>
                  <a:pt x="4067" y="5839"/>
                </a:cubicBezTo>
                <a:cubicBezTo>
                  <a:pt x="1355" y="9736"/>
                  <a:pt x="0" y="14649"/>
                  <a:pt x="0" y="20564"/>
                </a:cubicBezTo>
                <a:cubicBezTo>
                  <a:pt x="0" y="27584"/>
                  <a:pt x="1292" y="32725"/>
                  <a:pt x="3851" y="36000"/>
                </a:cubicBezTo>
                <a:cubicBezTo>
                  <a:pt x="6424" y="39275"/>
                  <a:pt x="9883" y="40913"/>
                  <a:pt x="14241" y="40913"/>
                </a:cubicBezTo>
                <a:cubicBezTo>
                  <a:pt x="17042" y="40913"/>
                  <a:pt x="19487" y="39859"/>
                  <a:pt x="21591" y="37752"/>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Freeform 3"/>
          <p:cNvSpPr/>
          <p:nvPr/>
        </p:nvSpPr>
        <p:spPr>
          <a:xfrm>
            <a:off x="6113455" y="3263686"/>
            <a:ext cx="25936" cy="40951"/>
          </a:xfrm>
          <a:custGeom>
            <a:avLst/>
            <a:gdLst>
              <a:gd name="connsiteX0" fmla="*/ 21603 w 25936"/>
              <a:gd name="connsiteY0" fmla="*/ 37777 h 40951"/>
              <a:gd name="connsiteX1" fmla="*/ 21590 w 25936"/>
              <a:gd name="connsiteY1" fmla="*/ 37764 h 40951"/>
              <a:gd name="connsiteX2" fmla="*/ 25911 w 25936"/>
              <a:gd name="connsiteY2" fmla="*/ 29704 h 40951"/>
              <a:gd name="connsiteX3" fmla="*/ 25924 w 25936"/>
              <a:gd name="connsiteY3" fmla="*/ 29716 h 40951"/>
              <a:gd name="connsiteX4" fmla="*/ 25911 w 25936"/>
              <a:gd name="connsiteY4" fmla="*/ 29716 h 40951"/>
              <a:gd name="connsiteX5" fmla="*/ 24505 w 25936"/>
              <a:gd name="connsiteY5" fmla="*/ 29018 h 40951"/>
              <a:gd name="connsiteX6" fmla="*/ 24505 w 25936"/>
              <a:gd name="connsiteY6" fmla="*/ 29018 h 40951"/>
              <a:gd name="connsiteX7" fmla="*/ 24517 w 25936"/>
              <a:gd name="connsiteY7" fmla="*/ 29018 h 40951"/>
              <a:gd name="connsiteX8" fmla="*/ 20856 w 25936"/>
              <a:gd name="connsiteY8" fmla="*/ 36317 h 40951"/>
              <a:gd name="connsiteX9" fmla="*/ 14368 w 25936"/>
              <a:gd name="connsiteY9" fmla="*/ 39072 h 40951"/>
              <a:gd name="connsiteX10" fmla="*/ 6563 w 25936"/>
              <a:gd name="connsiteY10" fmla="*/ 34096 h 40951"/>
              <a:gd name="connsiteX11" fmla="*/ 4206 w 25936"/>
              <a:gd name="connsiteY11" fmla="*/ 20361 h 40951"/>
              <a:gd name="connsiteX12" fmla="*/ 6918 w 25936"/>
              <a:gd name="connsiteY12" fmla="*/ 6854 h 40951"/>
              <a:gd name="connsiteX13" fmla="*/ 14596 w 25936"/>
              <a:gd name="connsiteY13" fmla="*/ 1409 h 40951"/>
              <a:gd name="connsiteX14" fmla="*/ 20742 w 25936"/>
              <a:gd name="connsiteY14" fmla="*/ 3820 h 40951"/>
              <a:gd name="connsiteX15" fmla="*/ 24517 w 25936"/>
              <a:gd name="connsiteY15" fmla="*/ 10764 h 40951"/>
              <a:gd name="connsiteX16" fmla="*/ 24505 w 25936"/>
              <a:gd name="connsiteY16" fmla="*/ 10777 h 40951"/>
              <a:gd name="connsiteX17" fmla="*/ 24505 w 25936"/>
              <a:gd name="connsiteY17" fmla="*/ 10764 h 40951"/>
              <a:gd name="connsiteX18" fmla="*/ 25911 w 25936"/>
              <a:gd name="connsiteY18" fmla="*/ 10294 h 40951"/>
              <a:gd name="connsiteX19" fmla="*/ 23694 w 25936"/>
              <a:gd name="connsiteY19" fmla="*/ 25 h 40951"/>
              <a:gd name="connsiteX20" fmla="*/ 23706 w 25936"/>
              <a:gd name="connsiteY20" fmla="*/ 25 h 40951"/>
              <a:gd name="connsiteX21" fmla="*/ 23719 w 25936"/>
              <a:gd name="connsiteY21" fmla="*/ 25 h 40951"/>
              <a:gd name="connsiteX22" fmla="*/ 22655 w 25936"/>
              <a:gd name="connsiteY22" fmla="*/ 964 h 40951"/>
              <a:gd name="connsiteX23" fmla="*/ 21147 w 25936"/>
              <a:gd name="connsiteY23" fmla="*/ 1205 h 40951"/>
              <a:gd name="connsiteX24" fmla="*/ 18359 w 25936"/>
              <a:gd name="connsiteY24" fmla="*/ 609 h 40951"/>
              <a:gd name="connsiteX25" fmla="*/ 15116 w 25936"/>
              <a:gd name="connsiteY25" fmla="*/ 25 h 40951"/>
              <a:gd name="connsiteX26" fmla="*/ 4092 w 25936"/>
              <a:gd name="connsiteY26" fmla="*/ 5864 h 40951"/>
              <a:gd name="connsiteX27" fmla="*/ 25 w 25936"/>
              <a:gd name="connsiteY27" fmla="*/ 20589 h 40951"/>
              <a:gd name="connsiteX28" fmla="*/ 3877 w 25936"/>
              <a:gd name="connsiteY28" fmla="*/ 36013 h 40951"/>
              <a:gd name="connsiteX29" fmla="*/ 14254 w 25936"/>
              <a:gd name="connsiteY29" fmla="*/ 40925 h 40951"/>
              <a:gd name="connsiteX30" fmla="*/ 21590 w 25936"/>
              <a:gd name="connsiteY30" fmla="*/ 37764 h 40951"/>
              <a:gd name="connsiteX31" fmla="*/ 21603 w 25936"/>
              <a:gd name="connsiteY31" fmla="*/ 37777 h 40951"/>
              <a:gd name="connsiteX32" fmla="*/ 21616 w 25936"/>
              <a:gd name="connsiteY32" fmla="*/ 37790 h 40951"/>
              <a:gd name="connsiteX33" fmla="*/ 14254 w 25936"/>
              <a:gd name="connsiteY33" fmla="*/ 40951 h 40951"/>
              <a:gd name="connsiteX34" fmla="*/ 3851 w 25936"/>
              <a:gd name="connsiteY34" fmla="*/ 36025 h 40951"/>
              <a:gd name="connsiteX35" fmla="*/ 0 w 25936"/>
              <a:gd name="connsiteY35" fmla="*/ 20589 h 40951"/>
              <a:gd name="connsiteX36" fmla="*/ 4067 w 25936"/>
              <a:gd name="connsiteY36" fmla="*/ 5851 h 40951"/>
              <a:gd name="connsiteX37" fmla="*/ 15116 w 25936"/>
              <a:gd name="connsiteY37" fmla="*/ 0 h 40951"/>
              <a:gd name="connsiteX38" fmla="*/ 18359 w 25936"/>
              <a:gd name="connsiteY38" fmla="*/ 596 h 40951"/>
              <a:gd name="connsiteX39" fmla="*/ 21147 w 25936"/>
              <a:gd name="connsiteY39" fmla="*/ 1180 h 40951"/>
              <a:gd name="connsiteX40" fmla="*/ 22655 w 25936"/>
              <a:gd name="connsiteY40" fmla="*/ 939 h 40951"/>
              <a:gd name="connsiteX41" fmla="*/ 23694 w 25936"/>
              <a:gd name="connsiteY41" fmla="*/ 12 h 40951"/>
              <a:gd name="connsiteX42" fmla="*/ 23706 w 25936"/>
              <a:gd name="connsiteY42" fmla="*/ 0 h 40951"/>
              <a:gd name="connsiteX43" fmla="*/ 23719 w 25936"/>
              <a:gd name="connsiteY43" fmla="*/ 12 h 40951"/>
              <a:gd name="connsiteX44" fmla="*/ 25936 w 25936"/>
              <a:gd name="connsiteY44" fmla="*/ 10307 h 40951"/>
              <a:gd name="connsiteX45" fmla="*/ 25924 w 25936"/>
              <a:gd name="connsiteY45" fmla="*/ 10320 h 40951"/>
              <a:gd name="connsiteX46" fmla="*/ 24505 w 25936"/>
              <a:gd name="connsiteY46" fmla="*/ 10790 h 40951"/>
              <a:gd name="connsiteX47" fmla="*/ 24505 w 25936"/>
              <a:gd name="connsiteY47" fmla="*/ 10790 h 40951"/>
              <a:gd name="connsiteX48" fmla="*/ 24492 w 25936"/>
              <a:gd name="connsiteY48" fmla="*/ 10777 h 40951"/>
              <a:gd name="connsiteX49" fmla="*/ 20729 w 25936"/>
              <a:gd name="connsiteY49" fmla="*/ 3833 h 40951"/>
              <a:gd name="connsiteX50" fmla="*/ 14596 w 25936"/>
              <a:gd name="connsiteY50" fmla="*/ 1434 h 40951"/>
              <a:gd name="connsiteX51" fmla="*/ 6943 w 25936"/>
              <a:gd name="connsiteY51" fmla="*/ 6880 h 40951"/>
              <a:gd name="connsiteX52" fmla="*/ 4232 w 25936"/>
              <a:gd name="connsiteY52" fmla="*/ 20361 h 40951"/>
              <a:gd name="connsiteX53" fmla="*/ 6588 w 25936"/>
              <a:gd name="connsiteY53" fmla="*/ 34083 h 40951"/>
              <a:gd name="connsiteX54" fmla="*/ 14368 w 25936"/>
              <a:gd name="connsiteY54" fmla="*/ 39047 h 40951"/>
              <a:gd name="connsiteX55" fmla="*/ 20830 w 25936"/>
              <a:gd name="connsiteY55" fmla="*/ 36305 h 40951"/>
              <a:gd name="connsiteX56" fmla="*/ 24492 w 25936"/>
              <a:gd name="connsiteY56" fmla="*/ 29006 h 40951"/>
              <a:gd name="connsiteX57" fmla="*/ 24505 w 25936"/>
              <a:gd name="connsiteY57" fmla="*/ 28993 h 40951"/>
              <a:gd name="connsiteX58" fmla="*/ 24505 w 25936"/>
              <a:gd name="connsiteY58" fmla="*/ 28993 h 40951"/>
              <a:gd name="connsiteX59" fmla="*/ 25924 w 25936"/>
              <a:gd name="connsiteY59" fmla="*/ 29704 h 40951"/>
              <a:gd name="connsiteX60" fmla="*/ 25936 w 25936"/>
              <a:gd name="connsiteY60" fmla="*/ 29716 h 40951"/>
              <a:gd name="connsiteX61" fmla="*/ 21616 w 25936"/>
              <a:gd name="connsiteY61" fmla="*/ 37790 h 40951"/>
              <a:gd name="connsiteX62" fmla="*/ 21603 w 25936"/>
              <a:gd name="connsiteY62" fmla="*/ 37777 h 409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Lst>
            <a:rect l="l" t="t" r="r" b="b"/>
            <a:pathLst>
              <a:path w="25936" h="40951">
                <a:moveTo>
                  <a:pt x="21603" y="37777"/>
                </a:moveTo>
                <a:lnTo>
                  <a:pt x="21590" y="37764"/>
                </a:lnTo>
                <a:cubicBezTo>
                  <a:pt x="23694" y="35670"/>
                  <a:pt x="25126" y="32979"/>
                  <a:pt x="25911" y="29704"/>
                </a:cubicBezTo>
                <a:lnTo>
                  <a:pt x="25924" y="29716"/>
                </a:lnTo>
                <a:lnTo>
                  <a:pt x="25911" y="29716"/>
                </a:lnTo>
                <a:lnTo>
                  <a:pt x="24505" y="29018"/>
                </a:lnTo>
                <a:lnTo>
                  <a:pt x="24505" y="29018"/>
                </a:lnTo>
                <a:lnTo>
                  <a:pt x="24517" y="29018"/>
                </a:lnTo>
                <a:cubicBezTo>
                  <a:pt x="23884" y="32052"/>
                  <a:pt x="22667" y="34489"/>
                  <a:pt x="20856" y="36317"/>
                </a:cubicBezTo>
                <a:cubicBezTo>
                  <a:pt x="19044" y="38158"/>
                  <a:pt x="16877" y="39072"/>
                  <a:pt x="14368" y="39072"/>
                </a:cubicBezTo>
                <a:cubicBezTo>
                  <a:pt x="10744" y="39072"/>
                  <a:pt x="8134" y="37422"/>
                  <a:pt x="6563" y="34096"/>
                </a:cubicBezTo>
                <a:cubicBezTo>
                  <a:pt x="4992" y="30783"/>
                  <a:pt x="4206" y="26200"/>
                  <a:pt x="4206" y="20361"/>
                </a:cubicBezTo>
                <a:cubicBezTo>
                  <a:pt x="4206" y="14991"/>
                  <a:pt x="5106" y="10498"/>
                  <a:pt x="6918" y="6854"/>
                </a:cubicBezTo>
                <a:cubicBezTo>
                  <a:pt x="8730" y="3224"/>
                  <a:pt x="11289" y="1409"/>
                  <a:pt x="14596" y="1409"/>
                </a:cubicBezTo>
                <a:cubicBezTo>
                  <a:pt x="17118" y="1409"/>
                  <a:pt x="19158" y="2208"/>
                  <a:pt x="20742" y="3820"/>
                </a:cubicBezTo>
                <a:cubicBezTo>
                  <a:pt x="22313" y="5420"/>
                  <a:pt x="23567" y="7730"/>
                  <a:pt x="24517" y="10764"/>
                </a:cubicBezTo>
                <a:lnTo>
                  <a:pt x="24505" y="10777"/>
                </a:lnTo>
                <a:lnTo>
                  <a:pt x="24505" y="10764"/>
                </a:lnTo>
                <a:lnTo>
                  <a:pt x="25911" y="10294"/>
                </a:lnTo>
                <a:lnTo>
                  <a:pt x="23694" y="25"/>
                </a:lnTo>
                <a:lnTo>
                  <a:pt x="23706" y="25"/>
                </a:lnTo>
                <a:lnTo>
                  <a:pt x="23719" y="25"/>
                </a:lnTo>
                <a:cubicBezTo>
                  <a:pt x="23402" y="495"/>
                  <a:pt x="23048" y="812"/>
                  <a:pt x="22655" y="964"/>
                </a:cubicBezTo>
                <a:cubicBezTo>
                  <a:pt x="22275" y="1129"/>
                  <a:pt x="21768" y="1205"/>
                  <a:pt x="21147" y="1205"/>
                </a:cubicBezTo>
                <a:cubicBezTo>
                  <a:pt x="20374" y="1205"/>
                  <a:pt x="19436" y="1002"/>
                  <a:pt x="18359" y="609"/>
                </a:cubicBezTo>
                <a:cubicBezTo>
                  <a:pt x="17270" y="228"/>
                  <a:pt x="16193" y="25"/>
                  <a:pt x="15116" y="25"/>
                </a:cubicBezTo>
                <a:cubicBezTo>
                  <a:pt x="10466" y="25"/>
                  <a:pt x="6791" y="1980"/>
                  <a:pt x="4092" y="5864"/>
                </a:cubicBezTo>
                <a:cubicBezTo>
                  <a:pt x="1381" y="9761"/>
                  <a:pt x="25" y="14674"/>
                  <a:pt x="25" y="20589"/>
                </a:cubicBezTo>
                <a:cubicBezTo>
                  <a:pt x="25" y="27609"/>
                  <a:pt x="1317" y="32750"/>
                  <a:pt x="3877" y="36013"/>
                </a:cubicBezTo>
                <a:cubicBezTo>
                  <a:pt x="6449" y="39288"/>
                  <a:pt x="9895" y="40925"/>
                  <a:pt x="14254" y="40925"/>
                </a:cubicBezTo>
                <a:cubicBezTo>
                  <a:pt x="17042" y="40925"/>
                  <a:pt x="19500" y="39872"/>
                  <a:pt x="21590" y="37764"/>
                </a:cubicBezTo>
                <a:lnTo>
                  <a:pt x="21603" y="37777"/>
                </a:lnTo>
                <a:lnTo>
                  <a:pt x="21616" y="37790"/>
                </a:lnTo>
                <a:cubicBezTo>
                  <a:pt x="19512" y="39897"/>
                  <a:pt x="17054" y="40951"/>
                  <a:pt x="14254" y="40951"/>
                </a:cubicBezTo>
                <a:cubicBezTo>
                  <a:pt x="9895" y="40951"/>
                  <a:pt x="6424" y="39300"/>
                  <a:pt x="3851" y="36025"/>
                </a:cubicBezTo>
                <a:cubicBezTo>
                  <a:pt x="1279" y="32750"/>
                  <a:pt x="0" y="27609"/>
                  <a:pt x="0" y="20589"/>
                </a:cubicBezTo>
                <a:cubicBezTo>
                  <a:pt x="0" y="14674"/>
                  <a:pt x="1355" y="9761"/>
                  <a:pt x="4067" y="5851"/>
                </a:cubicBezTo>
                <a:cubicBezTo>
                  <a:pt x="6778" y="1954"/>
                  <a:pt x="10466" y="0"/>
                  <a:pt x="15116" y="0"/>
                </a:cubicBezTo>
                <a:cubicBezTo>
                  <a:pt x="16193" y="0"/>
                  <a:pt x="17270" y="203"/>
                  <a:pt x="18359" y="596"/>
                </a:cubicBezTo>
                <a:cubicBezTo>
                  <a:pt x="19449" y="977"/>
                  <a:pt x="20374" y="1180"/>
                  <a:pt x="21147" y="1180"/>
                </a:cubicBezTo>
                <a:cubicBezTo>
                  <a:pt x="21768" y="1180"/>
                  <a:pt x="22262" y="1104"/>
                  <a:pt x="22655" y="939"/>
                </a:cubicBezTo>
                <a:cubicBezTo>
                  <a:pt x="23035" y="799"/>
                  <a:pt x="23377" y="482"/>
                  <a:pt x="23694" y="12"/>
                </a:cubicBezTo>
                <a:lnTo>
                  <a:pt x="23706" y="0"/>
                </a:lnTo>
                <a:lnTo>
                  <a:pt x="23719" y="12"/>
                </a:lnTo>
                <a:lnTo>
                  <a:pt x="25936" y="10307"/>
                </a:lnTo>
                <a:lnTo>
                  <a:pt x="25924" y="10320"/>
                </a:lnTo>
                <a:lnTo>
                  <a:pt x="24505" y="10790"/>
                </a:lnTo>
                <a:lnTo>
                  <a:pt x="24505" y="10790"/>
                </a:lnTo>
                <a:lnTo>
                  <a:pt x="24492" y="10777"/>
                </a:lnTo>
                <a:cubicBezTo>
                  <a:pt x="23554" y="7743"/>
                  <a:pt x="22287" y="5433"/>
                  <a:pt x="20729" y="3833"/>
                </a:cubicBezTo>
                <a:cubicBezTo>
                  <a:pt x="19145" y="2234"/>
                  <a:pt x="17105" y="1434"/>
                  <a:pt x="14596" y="1434"/>
                </a:cubicBezTo>
                <a:cubicBezTo>
                  <a:pt x="11302" y="1434"/>
                  <a:pt x="8755" y="3249"/>
                  <a:pt x="6943" y="6880"/>
                </a:cubicBezTo>
                <a:cubicBezTo>
                  <a:pt x="5131" y="10498"/>
                  <a:pt x="4232" y="15004"/>
                  <a:pt x="4232" y="20361"/>
                </a:cubicBezTo>
                <a:cubicBezTo>
                  <a:pt x="4232" y="26200"/>
                  <a:pt x="5017" y="30770"/>
                  <a:pt x="6588" y="34083"/>
                </a:cubicBezTo>
                <a:cubicBezTo>
                  <a:pt x="8159" y="37396"/>
                  <a:pt x="10744" y="39047"/>
                  <a:pt x="14368" y="39047"/>
                </a:cubicBezTo>
                <a:cubicBezTo>
                  <a:pt x="16877" y="39047"/>
                  <a:pt x="19031" y="38133"/>
                  <a:pt x="20830" y="36305"/>
                </a:cubicBezTo>
                <a:cubicBezTo>
                  <a:pt x="22642" y="34477"/>
                  <a:pt x="23859" y="32039"/>
                  <a:pt x="24492" y="29006"/>
                </a:cubicBezTo>
                <a:lnTo>
                  <a:pt x="24505" y="28993"/>
                </a:lnTo>
                <a:lnTo>
                  <a:pt x="24505" y="28993"/>
                </a:lnTo>
                <a:lnTo>
                  <a:pt x="25924" y="29704"/>
                </a:lnTo>
                <a:lnTo>
                  <a:pt x="25936" y="29716"/>
                </a:lnTo>
                <a:cubicBezTo>
                  <a:pt x="25151" y="32991"/>
                  <a:pt x="23719" y="35683"/>
                  <a:pt x="21616" y="37790"/>
                </a:cubicBezTo>
                <a:lnTo>
                  <a:pt x="21603" y="3777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Freeform 3"/>
          <p:cNvSpPr/>
          <p:nvPr/>
        </p:nvSpPr>
        <p:spPr>
          <a:xfrm>
            <a:off x="6782451" y="3021899"/>
            <a:ext cx="26139" cy="39973"/>
          </a:xfrm>
          <a:custGeom>
            <a:avLst/>
            <a:gdLst>
              <a:gd name="connsiteX0" fmla="*/ 1165 w 26139"/>
              <a:gd name="connsiteY0" fmla="*/ 1396 h 39973"/>
              <a:gd name="connsiteX1" fmla="*/ 2800 w 26139"/>
              <a:gd name="connsiteY1" fmla="*/ 1866 h 39973"/>
              <a:gd name="connsiteX2" fmla="*/ 3268 w 26139"/>
              <a:gd name="connsiteY2" fmla="*/ 3262 h 39973"/>
              <a:gd name="connsiteX3" fmla="*/ 3268 w 26139"/>
              <a:gd name="connsiteY3" fmla="*/ 36698 h 39973"/>
              <a:gd name="connsiteX4" fmla="*/ 2825 w 26139"/>
              <a:gd name="connsiteY4" fmla="*/ 38107 h 39973"/>
              <a:gd name="connsiteX5" fmla="*/ 1304 w 26139"/>
              <a:gd name="connsiteY5" fmla="*/ 38577 h 39973"/>
              <a:gd name="connsiteX6" fmla="*/ 0 w 26139"/>
              <a:gd name="connsiteY6" fmla="*/ 38577 h 39973"/>
              <a:gd name="connsiteX7" fmla="*/ 0 w 26139"/>
              <a:gd name="connsiteY7" fmla="*/ 39973 h 39973"/>
              <a:gd name="connsiteX8" fmla="*/ 23592 w 26139"/>
              <a:gd name="connsiteY8" fmla="*/ 39973 h 39973"/>
              <a:gd name="connsiteX9" fmla="*/ 26139 w 26139"/>
              <a:gd name="connsiteY9" fmla="*/ 30859 h 39973"/>
              <a:gd name="connsiteX10" fmla="*/ 24974 w 26139"/>
              <a:gd name="connsiteY10" fmla="*/ 30389 h 39973"/>
              <a:gd name="connsiteX11" fmla="*/ 21122 w 26139"/>
              <a:gd name="connsiteY11" fmla="*/ 36584 h 39973"/>
              <a:gd name="connsiteX12" fmla="*/ 15166 w 26139"/>
              <a:gd name="connsiteY12" fmla="*/ 38577 h 39973"/>
              <a:gd name="connsiteX13" fmla="*/ 9097 w 26139"/>
              <a:gd name="connsiteY13" fmla="*/ 38577 h 39973"/>
              <a:gd name="connsiteX14" fmla="*/ 7589 w 26139"/>
              <a:gd name="connsiteY14" fmla="*/ 38107 h 39973"/>
              <a:gd name="connsiteX15" fmla="*/ 6994 w 26139"/>
              <a:gd name="connsiteY15" fmla="*/ 36698 h 39973"/>
              <a:gd name="connsiteX16" fmla="*/ 6994 w 26139"/>
              <a:gd name="connsiteY16" fmla="*/ 19168 h 39973"/>
              <a:gd name="connsiteX17" fmla="*/ 13760 w 26139"/>
              <a:gd name="connsiteY17" fmla="*/ 19168 h 39973"/>
              <a:gd name="connsiteX18" fmla="*/ 17143 w 26139"/>
              <a:gd name="connsiteY18" fmla="*/ 20513 h 39973"/>
              <a:gd name="connsiteX19" fmla="*/ 18207 w 26139"/>
              <a:gd name="connsiteY19" fmla="*/ 24347 h 39973"/>
              <a:gd name="connsiteX20" fmla="*/ 18207 w 26139"/>
              <a:gd name="connsiteY20" fmla="*/ 25248 h 39973"/>
              <a:gd name="connsiteX21" fmla="*/ 19601 w 26139"/>
              <a:gd name="connsiteY21" fmla="*/ 25248 h 39973"/>
              <a:gd name="connsiteX22" fmla="*/ 19601 w 26139"/>
              <a:gd name="connsiteY22" fmla="*/ 11691 h 39973"/>
              <a:gd name="connsiteX23" fmla="*/ 18207 w 26139"/>
              <a:gd name="connsiteY23" fmla="*/ 11691 h 39973"/>
              <a:gd name="connsiteX24" fmla="*/ 18207 w 26139"/>
              <a:gd name="connsiteY24" fmla="*/ 13087 h 39973"/>
              <a:gd name="connsiteX25" fmla="*/ 17143 w 26139"/>
              <a:gd name="connsiteY25" fmla="*/ 16591 h 39973"/>
              <a:gd name="connsiteX26" fmla="*/ 13760 w 26139"/>
              <a:gd name="connsiteY26" fmla="*/ 17759 h 39973"/>
              <a:gd name="connsiteX27" fmla="*/ 6994 w 26139"/>
              <a:gd name="connsiteY27" fmla="*/ 17759 h 39973"/>
              <a:gd name="connsiteX28" fmla="*/ 6994 w 26139"/>
              <a:gd name="connsiteY28" fmla="*/ 3262 h 39973"/>
              <a:gd name="connsiteX29" fmla="*/ 7589 w 26139"/>
              <a:gd name="connsiteY29" fmla="*/ 1866 h 39973"/>
              <a:gd name="connsiteX30" fmla="*/ 9097 w 26139"/>
              <a:gd name="connsiteY30" fmla="*/ 1396 h 39973"/>
              <a:gd name="connsiteX31" fmla="*/ 15635 w 26139"/>
              <a:gd name="connsiteY31" fmla="*/ 1396 h 39973"/>
              <a:gd name="connsiteX32" fmla="*/ 20298 w 26139"/>
              <a:gd name="connsiteY32" fmla="*/ 3148 h 39973"/>
              <a:gd name="connsiteX33" fmla="*/ 24264 w 26139"/>
              <a:gd name="connsiteY33" fmla="*/ 8416 h 39973"/>
              <a:gd name="connsiteX34" fmla="*/ 25430 w 26139"/>
              <a:gd name="connsiteY34" fmla="*/ 7946 h 39973"/>
              <a:gd name="connsiteX35" fmla="*/ 22870 w 26139"/>
              <a:gd name="connsiteY35" fmla="*/ 0 h 39973"/>
              <a:gd name="connsiteX36" fmla="*/ 0 w 26139"/>
              <a:gd name="connsiteY36" fmla="*/ 0 h 39973"/>
              <a:gd name="connsiteX37" fmla="*/ 0 w 26139"/>
              <a:gd name="connsiteY37" fmla="*/ 1396 h 39973"/>
              <a:gd name="connsiteX38" fmla="*/ 1165 w 26139"/>
              <a:gd name="connsiteY38" fmla="*/ 1396 h 39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Lst>
            <a:rect l="l" t="t" r="r" b="b"/>
            <a:pathLst>
              <a:path w="26139" h="39973">
                <a:moveTo>
                  <a:pt x="1165" y="1396"/>
                </a:moveTo>
                <a:cubicBezTo>
                  <a:pt x="1938" y="1396"/>
                  <a:pt x="2483" y="1561"/>
                  <a:pt x="2800" y="1866"/>
                </a:cubicBezTo>
                <a:cubicBezTo>
                  <a:pt x="3104" y="2183"/>
                  <a:pt x="3268" y="2640"/>
                  <a:pt x="3268" y="3262"/>
                </a:cubicBezTo>
                <a:lnTo>
                  <a:pt x="3268" y="36698"/>
                </a:lnTo>
                <a:cubicBezTo>
                  <a:pt x="3268" y="37333"/>
                  <a:pt x="3116" y="37790"/>
                  <a:pt x="2825" y="38107"/>
                </a:cubicBezTo>
                <a:cubicBezTo>
                  <a:pt x="2534" y="38412"/>
                  <a:pt x="2027" y="38577"/>
                  <a:pt x="1304" y="38577"/>
                </a:cubicBezTo>
                <a:lnTo>
                  <a:pt x="0" y="38577"/>
                </a:lnTo>
                <a:lnTo>
                  <a:pt x="0" y="39973"/>
                </a:lnTo>
                <a:lnTo>
                  <a:pt x="23592" y="39973"/>
                </a:lnTo>
                <a:lnTo>
                  <a:pt x="26139" y="30859"/>
                </a:lnTo>
                <a:lnTo>
                  <a:pt x="24974" y="30389"/>
                </a:lnTo>
                <a:cubicBezTo>
                  <a:pt x="24036" y="33195"/>
                  <a:pt x="22756" y="35264"/>
                  <a:pt x="21122" y="36584"/>
                </a:cubicBezTo>
                <a:cubicBezTo>
                  <a:pt x="19487" y="37904"/>
                  <a:pt x="17498" y="38577"/>
                  <a:pt x="15166" y="38577"/>
                </a:cubicBezTo>
                <a:lnTo>
                  <a:pt x="9097" y="38577"/>
                </a:lnTo>
                <a:cubicBezTo>
                  <a:pt x="8476" y="38577"/>
                  <a:pt x="7969" y="38412"/>
                  <a:pt x="7589" y="38107"/>
                </a:cubicBezTo>
                <a:cubicBezTo>
                  <a:pt x="7196" y="37790"/>
                  <a:pt x="6994" y="37333"/>
                  <a:pt x="6994" y="36698"/>
                </a:cubicBezTo>
                <a:lnTo>
                  <a:pt x="6994" y="19168"/>
                </a:lnTo>
                <a:lnTo>
                  <a:pt x="13760" y="19168"/>
                </a:lnTo>
                <a:cubicBezTo>
                  <a:pt x="15318" y="19168"/>
                  <a:pt x="16446" y="19625"/>
                  <a:pt x="17143" y="20513"/>
                </a:cubicBezTo>
                <a:cubicBezTo>
                  <a:pt x="17852" y="21414"/>
                  <a:pt x="18207" y="22697"/>
                  <a:pt x="18207" y="24347"/>
                </a:cubicBezTo>
                <a:lnTo>
                  <a:pt x="18207" y="25248"/>
                </a:lnTo>
                <a:lnTo>
                  <a:pt x="19601" y="25248"/>
                </a:lnTo>
                <a:lnTo>
                  <a:pt x="19601" y="11691"/>
                </a:lnTo>
                <a:lnTo>
                  <a:pt x="18207" y="11691"/>
                </a:lnTo>
                <a:lnTo>
                  <a:pt x="18207" y="13087"/>
                </a:lnTo>
                <a:cubicBezTo>
                  <a:pt x="18207" y="14649"/>
                  <a:pt x="17852" y="15816"/>
                  <a:pt x="17143" y="16591"/>
                </a:cubicBezTo>
                <a:cubicBezTo>
                  <a:pt x="16446" y="17378"/>
                  <a:pt x="15318" y="17759"/>
                  <a:pt x="13760" y="17759"/>
                </a:cubicBezTo>
                <a:lnTo>
                  <a:pt x="6994" y="17759"/>
                </a:lnTo>
                <a:lnTo>
                  <a:pt x="6994" y="3262"/>
                </a:lnTo>
                <a:cubicBezTo>
                  <a:pt x="6994" y="2640"/>
                  <a:pt x="7196" y="2183"/>
                  <a:pt x="7589" y="1866"/>
                </a:cubicBezTo>
                <a:cubicBezTo>
                  <a:pt x="7969" y="1561"/>
                  <a:pt x="8476" y="1396"/>
                  <a:pt x="9097" y="1396"/>
                </a:cubicBezTo>
                <a:lnTo>
                  <a:pt x="15635" y="1396"/>
                </a:lnTo>
                <a:cubicBezTo>
                  <a:pt x="17346" y="1396"/>
                  <a:pt x="18904" y="1980"/>
                  <a:pt x="20298" y="3148"/>
                </a:cubicBezTo>
                <a:cubicBezTo>
                  <a:pt x="21704" y="4316"/>
                  <a:pt x="23022" y="6067"/>
                  <a:pt x="24264" y="8416"/>
                </a:cubicBezTo>
                <a:lnTo>
                  <a:pt x="25430" y="7946"/>
                </a:lnTo>
                <a:lnTo>
                  <a:pt x="22870" y="0"/>
                </a:lnTo>
                <a:lnTo>
                  <a:pt x="0" y="0"/>
                </a:lnTo>
                <a:lnTo>
                  <a:pt x="0" y="1396"/>
                </a:lnTo>
                <a:lnTo>
                  <a:pt x="1165" y="1396"/>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Freeform 3"/>
          <p:cNvSpPr/>
          <p:nvPr/>
        </p:nvSpPr>
        <p:spPr>
          <a:xfrm>
            <a:off x="6782438" y="3021886"/>
            <a:ext cx="26165" cy="39999"/>
          </a:xfrm>
          <a:custGeom>
            <a:avLst/>
            <a:gdLst>
              <a:gd name="connsiteX0" fmla="*/ 1178 w 26165"/>
              <a:gd name="connsiteY0" fmla="*/ 1409 h 39999"/>
              <a:gd name="connsiteX1" fmla="*/ 1178 w 26165"/>
              <a:gd name="connsiteY1" fmla="*/ 1396 h 39999"/>
              <a:gd name="connsiteX2" fmla="*/ 2825 w 26165"/>
              <a:gd name="connsiteY2" fmla="*/ 1865 h 39999"/>
              <a:gd name="connsiteX3" fmla="*/ 3294 w 26165"/>
              <a:gd name="connsiteY3" fmla="*/ 3274 h 39999"/>
              <a:gd name="connsiteX4" fmla="*/ 3294 w 26165"/>
              <a:gd name="connsiteY4" fmla="*/ 36711 h 39999"/>
              <a:gd name="connsiteX5" fmla="*/ 2850 w 26165"/>
              <a:gd name="connsiteY5" fmla="*/ 38120 h 39999"/>
              <a:gd name="connsiteX6" fmla="*/ 1317 w 26165"/>
              <a:gd name="connsiteY6" fmla="*/ 38602 h 39999"/>
              <a:gd name="connsiteX7" fmla="*/ 25 w 26165"/>
              <a:gd name="connsiteY7" fmla="*/ 38602 h 39999"/>
              <a:gd name="connsiteX8" fmla="*/ 25 w 26165"/>
              <a:gd name="connsiteY8" fmla="*/ 39973 h 39999"/>
              <a:gd name="connsiteX9" fmla="*/ 23592 w 26165"/>
              <a:gd name="connsiteY9" fmla="*/ 39973 h 39999"/>
              <a:gd name="connsiteX10" fmla="*/ 26139 w 26165"/>
              <a:gd name="connsiteY10" fmla="*/ 30884 h 39999"/>
              <a:gd name="connsiteX11" fmla="*/ 24974 w 26165"/>
              <a:gd name="connsiteY11" fmla="*/ 30415 h 39999"/>
              <a:gd name="connsiteX12" fmla="*/ 24986 w 26165"/>
              <a:gd name="connsiteY12" fmla="*/ 30402 h 39999"/>
              <a:gd name="connsiteX13" fmla="*/ 24986 w 26165"/>
              <a:gd name="connsiteY13" fmla="*/ 30402 h 39999"/>
              <a:gd name="connsiteX14" fmla="*/ 21134 w 26165"/>
              <a:gd name="connsiteY14" fmla="*/ 36609 h 39999"/>
              <a:gd name="connsiteX15" fmla="*/ 15179 w 26165"/>
              <a:gd name="connsiteY15" fmla="*/ 38602 h 39999"/>
              <a:gd name="connsiteX16" fmla="*/ 9110 w 26165"/>
              <a:gd name="connsiteY16" fmla="*/ 38602 h 39999"/>
              <a:gd name="connsiteX17" fmla="*/ 7589 w 26165"/>
              <a:gd name="connsiteY17" fmla="*/ 38120 h 39999"/>
              <a:gd name="connsiteX18" fmla="*/ 7006 w 26165"/>
              <a:gd name="connsiteY18" fmla="*/ 36711 h 39999"/>
              <a:gd name="connsiteX19" fmla="*/ 7006 w 26165"/>
              <a:gd name="connsiteY19" fmla="*/ 19180 h 39999"/>
              <a:gd name="connsiteX20" fmla="*/ 7006 w 26165"/>
              <a:gd name="connsiteY20" fmla="*/ 19168 h 39999"/>
              <a:gd name="connsiteX21" fmla="*/ 7006 w 26165"/>
              <a:gd name="connsiteY21" fmla="*/ 19168 h 39999"/>
              <a:gd name="connsiteX22" fmla="*/ 13773 w 26165"/>
              <a:gd name="connsiteY22" fmla="*/ 19168 h 39999"/>
              <a:gd name="connsiteX23" fmla="*/ 17168 w 26165"/>
              <a:gd name="connsiteY23" fmla="*/ 20526 h 39999"/>
              <a:gd name="connsiteX24" fmla="*/ 18220 w 26165"/>
              <a:gd name="connsiteY24" fmla="*/ 24359 h 39999"/>
              <a:gd name="connsiteX25" fmla="*/ 18220 w 26165"/>
              <a:gd name="connsiteY25" fmla="*/ 25248 h 39999"/>
              <a:gd name="connsiteX26" fmla="*/ 19601 w 26165"/>
              <a:gd name="connsiteY26" fmla="*/ 25248 h 39999"/>
              <a:gd name="connsiteX27" fmla="*/ 19601 w 26165"/>
              <a:gd name="connsiteY27" fmla="*/ 11703 h 39999"/>
              <a:gd name="connsiteX28" fmla="*/ 18220 w 26165"/>
              <a:gd name="connsiteY28" fmla="*/ 11703 h 39999"/>
              <a:gd name="connsiteX29" fmla="*/ 18220 w 26165"/>
              <a:gd name="connsiteY29" fmla="*/ 13100 h 39999"/>
              <a:gd name="connsiteX30" fmla="*/ 17168 w 26165"/>
              <a:gd name="connsiteY30" fmla="*/ 16616 h 39999"/>
              <a:gd name="connsiteX31" fmla="*/ 13773 w 26165"/>
              <a:gd name="connsiteY31" fmla="*/ 17784 h 39999"/>
              <a:gd name="connsiteX32" fmla="*/ 7006 w 26165"/>
              <a:gd name="connsiteY32" fmla="*/ 17784 h 39999"/>
              <a:gd name="connsiteX33" fmla="*/ 7006 w 26165"/>
              <a:gd name="connsiteY33" fmla="*/ 17784 h 39999"/>
              <a:gd name="connsiteX34" fmla="*/ 7006 w 26165"/>
              <a:gd name="connsiteY34" fmla="*/ 17771 h 39999"/>
              <a:gd name="connsiteX35" fmla="*/ 7006 w 26165"/>
              <a:gd name="connsiteY35" fmla="*/ 3274 h 39999"/>
              <a:gd name="connsiteX36" fmla="*/ 7589 w 26165"/>
              <a:gd name="connsiteY36" fmla="*/ 1865 h 39999"/>
              <a:gd name="connsiteX37" fmla="*/ 9110 w 26165"/>
              <a:gd name="connsiteY37" fmla="*/ 1396 h 39999"/>
              <a:gd name="connsiteX38" fmla="*/ 15648 w 26165"/>
              <a:gd name="connsiteY38" fmla="*/ 1396 h 39999"/>
              <a:gd name="connsiteX39" fmla="*/ 20323 w 26165"/>
              <a:gd name="connsiteY39" fmla="*/ 3148 h 39999"/>
              <a:gd name="connsiteX40" fmla="*/ 24289 w 26165"/>
              <a:gd name="connsiteY40" fmla="*/ 8416 h 39999"/>
              <a:gd name="connsiteX41" fmla="*/ 24277 w 26165"/>
              <a:gd name="connsiteY41" fmla="*/ 8428 h 39999"/>
              <a:gd name="connsiteX42" fmla="*/ 24277 w 26165"/>
              <a:gd name="connsiteY42" fmla="*/ 8416 h 39999"/>
              <a:gd name="connsiteX43" fmla="*/ 25430 w 26165"/>
              <a:gd name="connsiteY43" fmla="*/ 7946 h 39999"/>
              <a:gd name="connsiteX44" fmla="*/ 22870 w 26165"/>
              <a:gd name="connsiteY44" fmla="*/ 25 h 39999"/>
              <a:gd name="connsiteX45" fmla="*/ 25 w 26165"/>
              <a:gd name="connsiteY45" fmla="*/ 25 h 39999"/>
              <a:gd name="connsiteX46" fmla="*/ 25 w 26165"/>
              <a:gd name="connsiteY46" fmla="*/ 1396 h 39999"/>
              <a:gd name="connsiteX47" fmla="*/ 1178 w 26165"/>
              <a:gd name="connsiteY47" fmla="*/ 1396 h 39999"/>
              <a:gd name="connsiteX48" fmla="*/ 1178 w 26165"/>
              <a:gd name="connsiteY48" fmla="*/ 1409 h 39999"/>
              <a:gd name="connsiteX49" fmla="*/ 1178 w 26165"/>
              <a:gd name="connsiteY49" fmla="*/ 1421 h 39999"/>
              <a:gd name="connsiteX50" fmla="*/ 12 w 26165"/>
              <a:gd name="connsiteY50" fmla="*/ 1421 h 39999"/>
              <a:gd name="connsiteX51" fmla="*/ 0 w 26165"/>
              <a:gd name="connsiteY51" fmla="*/ 1421 h 39999"/>
              <a:gd name="connsiteX52" fmla="*/ 0 w 26165"/>
              <a:gd name="connsiteY52" fmla="*/ 1409 h 39999"/>
              <a:gd name="connsiteX53" fmla="*/ 0 w 26165"/>
              <a:gd name="connsiteY53" fmla="*/ 12 h 39999"/>
              <a:gd name="connsiteX54" fmla="*/ 0 w 26165"/>
              <a:gd name="connsiteY54" fmla="*/ 0 h 39999"/>
              <a:gd name="connsiteX55" fmla="*/ 12 w 26165"/>
              <a:gd name="connsiteY55" fmla="*/ 0 h 39999"/>
              <a:gd name="connsiteX56" fmla="*/ 22883 w 26165"/>
              <a:gd name="connsiteY56" fmla="*/ 0 h 39999"/>
              <a:gd name="connsiteX57" fmla="*/ 22896 w 26165"/>
              <a:gd name="connsiteY57" fmla="*/ 0 h 39999"/>
              <a:gd name="connsiteX58" fmla="*/ 25455 w 26165"/>
              <a:gd name="connsiteY58" fmla="*/ 7946 h 39999"/>
              <a:gd name="connsiteX59" fmla="*/ 25455 w 26165"/>
              <a:gd name="connsiteY59" fmla="*/ 7971 h 39999"/>
              <a:gd name="connsiteX60" fmla="*/ 24289 w 26165"/>
              <a:gd name="connsiteY60" fmla="*/ 8428 h 39999"/>
              <a:gd name="connsiteX61" fmla="*/ 24277 w 26165"/>
              <a:gd name="connsiteY61" fmla="*/ 8428 h 39999"/>
              <a:gd name="connsiteX62" fmla="*/ 20311 w 26165"/>
              <a:gd name="connsiteY62" fmla="*/ 3173 h 39999"/>
              <a:gd name="connsiteX63" fmla="*/ 15648 w 26165"/>
              <a:gd name="connsiteY63" fmla="*/ 1421 h 39999"/>
              <a:gd name="connsiteX64" fmla="*/ 9110 w 26165"/>
              <a:gd name="connsiteY64" fmla="*/ 1421 h 39999"/>
              <a:gd name="connsiteX65" fmla="*/ 7602 w 26165"/>
              <a:gd name="connsiteY65" fmla="*/ 1891 h 39999"/>
              <a:gd name="connsiteX66" fmla="*/ 7019 w 26165"/>
              <a:gd name="connsiteY66" fmla="*/ 3274 h 39999"/>
              <a:gd name="connsiteX67" fmla="*/ 7019 w 26165"/>
              <a:gd name="connsiteY67" fmla="*/ 17758 h 39999"/>
              <a:gd name="connsiteX68" fmla="*/ 13773 w 26165"/>
              <a:gd name="connsiteY68" fmla="*/ 17758 h 39999"/>
              <a:gd name="connsiteX69" fmla="*/ 17156 w 26165"/>
              <a:gd name="connsiteY69" fmla="*/ 16603 h 39999"/>
              <a:gd name="connsiteX70" fmla="*/ 18195 w 26165"/>
              <a:gd name="connsiteY70" fmla="*/ 13100 h 39999"/>
              <a:gd name="connsiteX71" fmla="*/ 18195 w 26165"/>
              <a:gd name="connsiteY71" fmla="*/ 11703 h 39999"/>
              <a:gd name="connsiteX72" fmla="*/ 18207 w 26165"/>
              <a:gd name="connsiteY72" fmla="*/ 11691 h 39999"/>
              <a:gd name="connsiteX73" fmla="*/ 18220 w 26165"/>
              <a:gd name="connsiteY73" fmla="*/ 11691 h 39999"/>
              <a:gd name="connsiteX74" fmla="*/ 19614 w 26165"/>
              <a:gd name="connsiteY74" fmla="*/ 11691 h 39999"/>
              <a:gd name="connsiteX75" fmla="*/ 19627 w 26165"/>
              <a:gd name="connsiteY75" fmla="*/ 11691 h 39999"/>
              <a:gd name="connsiteX76" fmla="*/ 19627 w 26165"/>
              <a:gd name="connsiteY76" fmla="*/ 11703 h 39999"/>
              <a:gd name="connsiteX77" fmla="*/ 19627 w 26165"/>
              <a:gd name="connsiteY77" fmla="*/ 25261 h 39999"/>
              <a:gd name="connsiteX78" fmla="*/ 19627 w 26165"/>
              <a:gd name="connsiteY78" fmla="*/ 25274 h 39999"/>
              <a:gd name="connsiteX79" fmla="*/ 19614 w 26165"/>
              <a:gd name="connsiteY79" fmla="*/ 25274 h 39999"/>
              <a:gd name="connsiteX80" fmla="*/ 18220 w 26165"/>
              <a:gd name="connsiteY80" fmla="*/ 25274 h 39999"/>
              <a:gd name="connsiteX81" fmla="*/ 18207 w 26165"/>
              <a:gd name="connsiteY81" fmla="*/ 25274 h 39999"/>
              <a:gd name="connsiteX82" fmla="*/ 18195 w 26165"/>
              <a:gd name="connsiteY82" fmla="*/ 25261 h 39999"/>
              <a:gd name="connsiteX83" fmla="*/ 18195 w 26165"/>
              <a:gd name="connsiteY83" fmla="*/ 24359 h 39999"/>
              <a:gd name="connsiteX84" fmla="*/ 17156 w 26165"/>
              <a:gd name="connsiteY84" fmla="*/ 20539 h 39999"/>
              <a:gd name="connsiteX85" fmla="*/ 13773 w 26165"/>
              <a:gd name="connsiteY85" fmla="*/ 19193 h 39999"/>
              <a:gd name="connsiteX86" fmla="*/ 7019 w 26165"/>
              <a:gd name="connsiteY86" fmla="*/ 19193 h 39999"/>
              <a:gd name="connsiteX87" fmla="*/ 7019 w 26165"/>
              <a:gd name="connsiteY87" fmla="*/ 36711 h 39999"/>
              <a:gd name="connsiteX88" fmla="*/ 7602 w 26165"/>
              <a:gd name="connsiteY88" fmla="*/ 38107 h 39999"/>
              <a:gd name="connsiteX89" fmla="*/ 9110 w 26165"/>
              <a:gd name="connsiteY89" fmla="*/ 38577 h 39999"/>
              <a:gd name="connsiteX90" fmla="*/ 15179 w 26165"/>
              <a:gd name="connsiteY90" fmla="*/ 38577 h 39999"/>
              <a:gd name="connsiteX91" fmla="*/ 21122 w 26165"/>
              <a:gd name="connsiteY91" fmla="*/ 36584 h 39999"/>
              <a:gd name="connsiteX92" fmla="*/ 24974 w 26165"/>
              <a:gd name="connsiteY92" fmla="*/ 30389 h 39999"/>
              <a:gd name="connsiteX93" fmla="*/ 24974 w 26165"/>
              <a:gd name="connsiteY93" fmla="*/ 30389 h 39999"/>
              <a:gd name="connsiteX94" fmla="*/ 24986 w 26165"/>
              <a:gd name="connsiteY94" fmla="*/ 30389 h 39999"/>
              <a:gd name="connsiteX95" fmla="*/ 26152 w 26165"/>
              <a:gd name="connsiteY95" fmla="*/ 30859 h 39999"/>
              <a:gd name="connsiteX96" fmla="*/ 26165 w 26165"/>
              <a:gd name="connsiteY96" fmla="*/ 30872 h 39999"/>
              <a:gd name="connsiteX97" fmla="*/ 23618 w 26165"/>
              <a:gd name="connsiteY97" fmla="*/ 39986 h 39999"/>
              <a:gd name="connsiteX98" fmla="*/ 23605 w 26165"/>
              <a:gd name="connsiteY98" fmla="*/ 39999 h 39999"/>
              <a:gd name="connsiteX99" fmla="*/ 12 w 26165"/>
              <a:gd name="connsiteY99" fmla="*/ 39999 h 39999"/>
              <a:gd name="connsiteX100" fmla="*/ 0 w 26165"/>
              <a:gd name="connsiteY100" fmla="*/ 39999 h 39999"/>
              <a:gd name="connsiteX101" fmla="*/ 0 w 26165"/>
              <a:gd name="connsiteY101" fmla="*/ 39986 h 39999"/>
              <a:gd name="connsiteX102" fmla="*/ 0 w 26165"/>
              <a:gd name="connsiteY102" fmla="*/ 38590 h 39999"/>
              <a:gd name="connsiteX103" fmla="*/ 0 w 26165"/>
              <a:gd name="connsiteY103" fmla="*/ 38577 h 39999"/>
              <a:gd name="connsiteX104" fmla="*/ 12 w 26165"/>
              <a:gd name="connsiteY104" fmla="*/ 38577 h 39999"/>
              <a:gd name="connsiteX105" fmla="*/ 1317 w 26165"/>
              <a:gd name="connsiteY105" fmla="*/ 38577 h 39999"/>
              <a:gd name="connsiteX106" fmla="*/ 2838 w 26165"/>
              <a:gd name="connsiteY106" fmla="*/ 38107 h 39999"/>
              <a:gd name="connsiteX107" fmla="*/ 3269 w 26165"/>
              <a:gd name="connsiteY107" fmla="*/ 36711 h 39999"/>
              <a:gd name="connsiteX108" fmla="*/ 3269 w 26165"/>
              <a:gd name="connsiteY108" fmla="*/ 3274 h 39999"/>
              <a:gd name="connsiteX109" fmla="*/ 2800 w 26165"/>
              <a:gd name="connsiteY109" fmla="*/ 1891 h 39999"/>
              <a:gd name="connsiteX110" fmla="*/ 1178 w 26165"/>
              <a:gd name="connsiteY110" fmla="*/ 1421 h 39999"/>
              <a:gd name="connsiteX111" fmla="*/ 1178 w 26165"/>
              <a:gd name="connsiteY111" fmla="*/ 1409 h 399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 ang="96">
                <a:pos x="connsiteX96" y="connsiteY96"/>
              </a:cxn>
              <a:cxn ang="97">
                <a:pos x="connsiteX97" y="connsiteY97"/>
              </a:cxn>
              <a:cxn ang="98">
                <a:pos x="connsiteX98" y="connsiteY98"/>
              </a:cxn>
              <a:cxn ang="99">
                <a:pos x="connsiteX99" y="connsiteY99"/>
              </a:cxn>
              <a:cxn ang="100">
                <a:pos x="connsiteX100" y="connsiteY100"/>
              </a:cxn>
              <a:cxn ang="101">
                <a:pos x="connsiteX101" y="connsiteY101"/>
              </a:cxn>
              <a:cxn ang="102">
                <a:pos x="connsiteX102" y="connsiteY102"/>
              </a:cxn>
              <a:cxn ang="103">
                <a:pos x="connsiteX103" y="connsiteY103"/>
              </a:cxn>
              <a:cxn ang="104">
                <a:pos x="connsiteX104" y="connsiteY104"/>
              </a:cxn>
              <a:cxn ang="105">
                <a:pos x="connsiteX105" y="connsiteY105"/>
              </a:cxn>
              <a:cxn ang="106">
                <a:pos x="connsiteX106" y="connsiteY106"/>
              </a:cxn>
              <a:cxn ang="107">
                <a:pos x="connsiteX107" y="connsiteY107"/>
              </a:cxn>
              <a:cxn ang="108">
                <a:pos x="connsiteX108" y="connsiteY108"/>
              </a:cxn>
              <a:cxn ang="109">
                <a:pos x="connsiteX109" y="connsiteY109"/>
              </a:cxn>
              <a:cxn ang="110">
                <a:pos x="connsiteX110" y="connsiteY110"/>
              </a:cxn>
              <a:cxn ang="111">
                <a:pos x="connsiteX111" y="connsiteY111"/>
              </a:cxn>
            </a:cxnLst>
            <a:rect l="l" t="t" r="r" b="b"/>
            <a:pathLst>
              <a:path w="26165" h="39999">
                <a:moveTo>
                  <a:pt x="1178" y="1409"/>
                </a:moveTo>
                <a:lnTo>
                  <a:pt x="1178" y="1396"/>
                </a:lnTo>
                <a:cubicBezTo>
                  <a:pt x="1951" y="1396"/>
                  <a:pt x="2508" y="1561"/>
                  <a:pt x="2825" y="1865"/>
                </a:cubicBezTo>
                <a:cubicBezTo>
                  <a:pt x="3142" y="2183"/>
                  <a:pt x="3294" y="2653"/>
                  <a:pt x="3294" y="3274"/>
                </a:cubicBezTo>
                <a:lnTo>
                  <a:pt x="3294" y="36711"/>
                </a:lnTo>
                <a:cubicBezTo>
                  <a:pt x="3294" y="37346"/>
                  <a:pt x="3142" y="37815"/>
                  <a:pt x="2850" y="38120"/>
                </a:cubicBezTo>
                <a:cubicBezTo>
                  <a:pt x="2559" y="38450"/>
                  <a:pt x="2039" y="38602"/>
                  <a:pt x="1317" y="38602"/>
                </a:cubicBezTo>
                <a:lnTo>
                  <a:pt x="25" y="38602"/>
                </a:lnTo>
                <a:lnTo>
                  <a:pt x="25" y="39973"/>
                </a:lnTo>
                <a:lnTo>
                  <a:pt x="23592" y="39973"/>
                </a:lnTo>
                <a:lnTo>
                  <a:pt x="26139" y="30884"/>
                </a:lnTo>
                <a:lnTo>
                  <a:pt x="24974" y="30415"/>
                </a:lnTo>
                <a:lnTo>
                  <a:pt x="24986" y="30402"/>
                </a:lnTo>
                <a:lnTo>
                  <a:pt x="24986" y="30402"/>
                </a:lnTo>
                <a:cubicBezTo>
                  <a:pt x="24061" y="33207"/>
                  <a:pt x="22769" y="35289"/>
                  <a:pt x="21134" y="36609"/>
                </a:cubicBezTo>
                <a:cubicBezTo>
                  <a:pt x="19500" y="37942"/>
                  <a:pt x="17511" y="38602"/>
                  <a:pt x="15179" y="38602"/>
                </a:cubicBezTo>
                <a:lnTo>
                  <a:pt x="9110" y="38602"/>
                </a:lnTo>
                <a:cubicBezTo>
                  <a:pt x="8489" y="38602"/>
                  <a:pt x="7969" y="38450"/>
                  <a:pt x="7589" y="38120"/>
                </a:cubicBezTo>
                <a:cubicBezTo>
                  <a:pt x="7197" y="37815"/>
                  <a:pt x="7006" y="37346"/>
                  <a:pt x="7006" y="36711"/>
                </a:cubicBezTo>
                <a:lnTo>
                  <a:pt x="7006" y="19180"/>
                </a:lnTo>
                <a:lnTo>
                  <a:pt x="7006" y="19168"/>
                </a:lnTo>
                <a:lnTo>
                  <a:pt x="7006" y="19168"/>
                </a:lnTo>
                <a:lnTo>
                  <a:pt x="13773" y="19168"/>
                </a:lnTo>
                <a:cubicBezTo>
                  <a:pt x="15331" y="19168"/>
                  <a:pt x="16472" y="19625"/>
                  <a:pt x="17168" y="20526"/>
                </a:cubicBezTo>
                <a:cubicBezTo>
                  <a:pt x="17878" y="21427"/>
                  <a:pt x="18220" y="22709"/>
                  <a:pt x="18220" y="24359"/>
                </a:cubicBezTo>
                <a:lnTo>
                  <a:pt x="18220" y="25248"/>
                </a:lnTo>
                <a:lnTo>
                  <a:pt x="19601" y="25248"/>
                </a:lnTo>
                <a:lnTo>
                  <a:pt x="19601" y="11703"/>
                </a:lnTo>
                <a:lnTo>
                  <a:pt x="18220" y="11703"/>
                </a:lnTo>
                <a:lnTo>
                  <a:pt x="18220" y="13100"/>
                </a:lnTo>
                <a:cubicBezTo>
                  <a:pt x="18220" y="14661"/>
                  <a:pt x="17878" y="15842"/>
                  <a:pt x="17168" y="16616"/>
                </a:cubicBezTo>
                <a:cubicBezTo>
                  <a:pt x="16472" y="17403"/>
                  <a:pt x="15331" y="17784"/>
                  <a:pt x="13773" y="17784"/>
                </a:cubicBezTo>
                <a:lnTo>
                  <a:pt x="7006" y="17784"/>
                </a:lnTo>
                <a:lnTo>
                  <a:pt x="7006" y="17784"/>
                </a:lnTo>
                <a:lnTo>
                  <a:pt x="7006" y="17771"/>
                </a:lnTo>
                <a:lnTo>
                  <a:pt x="7006" y="3274"/>
                </a:lnTo>
                <a:cubicBezTo>
                  <a:pt x="7006" y="2653"/>
                  <a:pt x="7197" y="2183"/>
                  <a:pt x="7589" y="1865"/>
                </a:cubicBezTo>
                <a:cubicBezTo>
                  <a:pt x="7969" y="1561"/>
                  <a:pt x="8489" y="1396"/>
                  <a:pt x="9110" y="1396"/>
                </a:cubicBezTo>
                <a:lnTo>
                  <a:pt x="15648" y="1396"/>
                </a:lnTo>
                <a:cubicBezTo>
                  <a:pt x="17359" y="1396"/>
                  <a:pt x="18917" y="1980"/>
                  <a:pt x="20323" y="3148"/>
                </a:cubicBezTo>
                <a:cubicBezTo>
                  <a:pt x="21717" y="4328"/>
                  <a:pt x="23048" y="6080"/>
                  <a:pt x="24289" y="8416"/>
                </a:cubicBezTo>
                <a:lnTo>
                  <a:pt x="24277" y="8428"/>
                </a:lnTo>
                <a:lnTo>
                  <a:pt x="24277" y="8416"/>
                </a:lnTo>
                <a:lnTo>
                  <a:pt x="25430" y="7946"/>
                </a:lnTo>
                <a:lnTo>
                  <a:pt x="22870" y="25"/>
                </a:lnTo>
                <a:lnTo>
                  <a:pt x="25" y="25"/>
                </a:lnTo>
                <a:lnTo>
                  <a:pt x="25" y="1396"/>
                </a:lnTo>
                <a:lnTo>
                  <a:pt x="1178" y="1396"/>
                </a:lnTo>
                <a:lnTo>
                  <a:pt x="1178" y="1409"/>
                </a:lnTo>
                <a:lnTo>
                  <a:pt x="1178" y="1421"/>
                </a:lnTo>
                <a:lnTo>
                  <a:pt x="12" y="1421"/>
                </a:lnTo>
                <a:lnTo>
                  <a:pt x="0" y="1421"/>
                </a:lnTo>
                <a:lnTo>
                  <a:pt x="0" y="1409"/>
                </a:lnTo>
                <a:lnTo>
                  <a:pt x="0" y="12"/>
                </a:lnTo>
                <a:lnTo>
                  <a:pt x="0" y="0"/>
                </a:lnTo>
                <a:lnTo>
                  <a:pt x="12" y="0"/>
                </a:lnTo>
                <a:lnTo>
                  <a:pt x="22883" y="0"/>
                </a:lnTo>
                <a:lnTo>
                  <a:pt x="22896" y="0"/>
                </a:lnTo>
                <a:lnTo>
                  <a:pt x="25455" y="7946"/>
                </a:lnTo>
                <a:lnTo>
                  <a:pt x="25455" y="7971"/>
                </a:lnTo>
                <a:lnTo>
                  <a:pt x="24289" y="8428"/>
                </a:lnTo>
                <a:lnTo>
                  <a:pt x="24277" y="8428"/>
                </a:lnTo>
                <a:cubicBezTo>
                  <a:pt x="23022" y="6093"/>
                  <a:pt x="21705" y="4341"/>
                  <a:pt x="20311" y="3173"/>
                </a:cubicBezTo>
                <a:cubicBezTo>
                  <a:pt x="18904" y="2005"/>
                  <a:pt x="17359" y="1421"/>
                  <a:pt x="15648" y="1421"/>
                </a:cubicBezTo>
                <a:lnTo>
                  <a:pt x="9110" y="1421"/>
                </a:lnTo>
                <a:cubicBezTo>
                  <a:pt x="8489" y="1421"/>
                  <a:pt x="7982" y="1574"/>
                  <a:pt x="7602" y="1891"/>
                </a:cubicBezTo>
                <a:cubicBezTo>
                  <a:pt x="7209" y="2195"/>
                  <a:pt x="7019" y="2653"/>
                  <a:pt x="7019" y="3274"/>
                </a:cubicBezTo>
                <a:lnTo>
                  <a:pt x="7019" y="17758"/>
                </a:lnTo>
                <a:lnTo>
                  <a:pt x="13773" y="17758"/>
                </a:lnTo>
                <a:cubicBezTo>
                  <a:pt x="15331" y="17758"/>
                  <a:pt x="16459" y="17378"/>
                  <a:pt x="17156" y="16603"/>
                </a:cubicBezTo>
                <a:cubicBezTo>
                  <a:pt x="17853" y="15829"/>
                  <a:pt x="18195" y="14661"/>
                  <a:pt x="18195" y="13100"/>
                </a:cubicBezTo>
                <a:lnTo>
                  <a:pt x="18195" y="11703"/>
                </a:lnTo>
                <a:lnTo>
                  <a:pt x="18207" y="11691"/>
                </a:lnTo>
                <a:lnTo>
                  <a:pt x="18220" y="11691"/>
                </a:lnTo>
                <a:lnTo>
                  <a:pt x="19614" y="11691"/>
                </a:lnTo>
                <a:lnTo>
                  <a:pt x="19627" y="11691"/>
                </a:lnTo>
                <a:lnTo>
                  <a:pt x="19627" y="11703"/>
                </a:lnTo>
                <a:lnTo>
                  <a:pt x="19627" y="25261"/>
                </a:lnTo>
                <a:lnTo>
                  <a:pt x="19627" y="25274"/>
                </a:lnTo>
                <a:lnTo>
                  <a:pt x="19614" y="25274"/>
                </a:lnTo>
                <a:lnTo>
                  <a:pt x="18220" y="25274"/>
                </a:lnTo>
                <a:lnTo>
                  <a:pt x="18207" y="25274"/>
                </a:lnTo>
                <a:lnTo>
                  <a:pt x="18195" y="25261"/>
                </a:lnTo>
                <a:lnTo>
                  <a:pt x="18195" y="24359"/>
                </a:lnTo>
                <a:cubicBezTo>
                  <a:pt x="18195" y="22709"/>
                  <a:pt x="17853" y="21440"/>
                  <a:pt x="17156" y="20539"/>
                </a:cubicBezTo>
                <a:cubicBezTo>
                  <a:pt x="16459" y="19637"/>
                  <a:pt x="15331" y="19193"/>
                  <a:pt x="13773" y="19193"/>
                </a:cubicBezTo>
                <a:lnTo>
                  <a:pt x="7019" y="19193"/>
                </a:lnTo>
                <a:lnTo>
                  <a:pt x="7019" y="36711"/>
                </a:lnTo>
                <a:cubicBezTo>
                  <a:pt x="7019" y="37333"/>
                  <a:pt x="7209" y="37803"/>
                  <a:pt x="7602" y="38107"/>
                </a:cubicBezTo>
                <a:cubicBezTo>
                  <a:pt x="7982" y="38425"/>
                  <a:pt x="8489" y="38577"/>
                  <a:pt x="9110" y="38577"/>
                </a:cubicBezTo>
                <a:lnTo>
                  <a:pt x="15179" y="38577"/>
                </a:lnTo>
                <a:cubicBezTo>
                  <a:pt x="17511" y="38577"/>
                  <a:pt x="19487" y="37917"/>
                  <a:pt x="21122" y="36584"/>
                </a:cubicBezTo>
                <a:cubicBezTo>
                  <a:pt x="22756" y="35264"/>
                  <a:pt x="24036" y="33207"/>
                  <a:pt x="24974" y="30389"/>
                </a:cubicBezTo>
                <a:lnTo>
                  <a:pt x="24974" y="30389"/>
                </a:lnTo>
                <a:lnTo>
                  <a:pt x="24986" y="30389"/>
                </a:lnTo>
                <a:lnTo>
                  <a:pt x="26152" y="30859"/>
                </a:lnTo>
                <a:lnTo>
                  <a:pt x="26165" y="30872"/>
                </a:lnTo>
                <a:lnTo>
                  <a:pt x="23618" y="39986"/>
                </a:lnTo>
                <a:lnTo>
                  <a:pt x="23605" y="39999"/>
                </a:lnTo>
                <a:lnTo>
                  <a:pt x="12" y="39999"/>
                </a:lnTo>
                <a:lnTo>
                  <a:pt x="0" y="39999"/>
                </a:lnTo>
                <a:lnTo>
                  <a:pt x="0" y="39986"/>
                </a:lnTo>
                <a:lnTo>
                  <a:pt x="0" y="38590"/>
                </a:lnTo>
                <a:lnTo>
                  <a:pt x="0" y="38577"/>
                </a:lnTo>
                <a:lnTo>
                  <a:pt x="12" y="38577"/>
                </a:lnTo>
                <a:lnTo>
                  <a:pt x="1317" y="38577"/>
                </a:lnTo>
                <a:cubicBezTo>
                  <a:pt x="2039" y="38577"/>
                  <a:pt x="2546" y="38425"/>
                  <a:pt x="2838" y="38107"/>
                </a:cubicBezTo>
                <a:cubicBezTo>
                  <a:pt x="3117" y="37803"/>
                  <a:pt x="3269" y="37333"/>
                  <a:pt x="3269" y="36711"/>
                </a:cubicBezTo>
                <a:lnTo>
                  <a:pt x="3269" y="3274"/>
                </a:lnTo>
                <a:cubicBezTo>
                  <a:pt x="3269" y="2653"/>
                  <a:pt x="3104" y="2195"/>
                  <a:pt x="2800" y="1891"/>
                </a:cubicBezTo>
                <a:cubicBezTo>
                  <a:pt x="2496" y="1574"/>
                  <a:pt x="1951" y="1421"/>
                  <a:pt x="1178" y="1421"/>
                </a:cubicBezTo>
                <a:lnTo>
                  <a:pt x="1178" y="1409"/>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Freeform 3"/>
          <p:cNvSpPr/>
          <p:nvPr/>
        </p:nvSpPr>
        <p:spPr>
          <a:xfrm>
            <a:off x="6415656" y="4094232"/>
            <a:ext cx="27305" cy="39973"/>
          </a:xfrm>
          <a:custGeom>
            <a:avLst/>
            <a:gdLst>
              <a:gd name="connsiteX0" fmla="*/ 9566 w 27305"/>
              <a:gd name="connsiteY0" fmla="*/ 38577 h 39973"/>
              <a:gd name="connsiteX1" fmla="*/ 8058 w 27305"/>
              <a:gd name="connsiteY1" fmla="*/ 38107 h 39973"/>
              <a:gd name="connsiteX2" fmla="*/ 7463 w 27305"/>
              <a:gd name="connsiteY2" fmla="*/ 36711 h 39973"/>
              <a:gd name="connsiteX3" fmla="*/ 7463 w 27305"/>
              <a:gd name="connsiteY3" fmla="*/ 19637 h 39973"/>
              <a:gd name="connsiteX4" fmla="*/ 15167 w 27305"/>
              <a:gd name="connsiteY4" fmla="*/ 19637 h 39973"/>
              <a:gd name="connsiteX5" fmla="*/ 18550 w 27305"/>
              <a:gd name="connsiteY5" fmla="*/ 21034 h 39973"/>
              <a:gd name="connsiteX6" fmla="*/ 19601 w 27305"/>
              <a:gd name="connsiteY6" fmla="*/ 25248 h 39973"/>
              <a:gd name="connsiteX7" fmla="*/ 19601 w 27305"/>
              <a:gd name="connsiteY7" fmla="*/ 26187 h 39973"/>
              <a:gd name="connsiteX8" fmla="*/ 20995 w 27305"/>
              <a:gd name="connsiteY8" fmla="*/ 26187 h 39973"/>
              <a:gd name="connsiteX9" fmla="*/ 20995 w 27305"/>
              <a:gd name="connsiteY9" fmla="*/ 12617 h 39973"/>
              <a:gd name="connsiteX10" fmla="*/ 19601 w 27305"/>
              <a:gd name="connsiteY10" fmla="*/ 12617 h 39973"/>
              <a:gd name="connsiteX11" fmla="*/ 19601 w 27305"/>
              <a:gd name="connsiteY11" fmla="*/ 13785 h 39973"/>
              <a:gd name="connsiteX12" fmla="*/ 18550 w 27305"/>
              <a:gd name="connsiteY12" fmla="*/ 17175 h 39973"/>
              <a:gd name="connsiteX13" fmla="*/ 15167 w 27305"/>
              <a:gd name="connsiteY13" fmla="*/ 18241 h 39973"/>
              <a:gd name="connsiteX14" fmla="*/ 7463 w 27305"/>
              <a:gd name="connsiteY14" fmla="*/ 18241 h 39973"/>
              <a:gd name="connsiteX15" fmla="*/ 7463 w 27305"/>
              <a:gd name="connsiteY15" fmla="*/ 3274 h 39973"/>
              <a:gd name="connsiteX16" fmla="*/ 8058 w 27305"/>
              <a:gd name="connsiteY16" fmla="*/ 1866 h 39973"/>
              <a:gd name="connsiteX17" fmla="*/ 9566 w 27305"/>
              <a:gd name="connsiteY17" fmla="*/ 1396 h 39973"/>
              <a:gd name="connsiteX18" fmla="*/ 16104 w 27305"/>
              <a:gd name="connsiteY18" fmla="*/ 1396 h 39973"/>
              <a:gd name="connsiteX19" fmla="*/ 21705 w 27305"/>
              <a:gd name="connsiteY19" fmla="*/ 3274 h 39973"/>
              <a:gd name="connsiteX20" fmla="*/ 26139 w 27305"/>
              <a:gd name="connsiteY20" fmla="*/ 8885 h 39973"/>
              <a:gd name="connsiteX21" fmla="*/ 27305 w 27305"/>
              <a:gd name="connsiteY21" fmla="*/ 8416 h 39973"/>
              <a:gd name="connsiteX22" fmla="*/ 24479 w 27305"/>
              <a:gd name="connsiteY22" fmla="*/ 0 h 39973"/>
              <a:gd name="connsiteX23" fmla="*/ 0 w 27305"/>
              <a:gd name="connsiteY23" fmla="*/ 0 h 39973"/>
              <a:gd name="connsiteX24" fmla="*/ 0 w 27305"/>
              <a:gd name="connsiteY24" fmla="*/ 1396 h 39973"/>
              <a:gd name="connsiteX25" fmla="*/ 1495 w 27305"/>
              <a:gd name="connsiteY25" fmla="*/ 1396 h 39973"/>
              <a:gd name="connsiteX26" fmla="*/ 3231 w 27305"/>
              <a:gd name="connsiteY26" fmla="*/ 1866 h 39973"/>
              <a:gd name="connsiteX27" fmla="*/ 3737 w 27305"/>
              <a:gd name="connsiteY27" fmla="*/ 3274 h 39973"/>
              <a:gd name="connsiteX28" fmla="*/ 3737 w 27305"/>
              <a:gd name="connsiteY28" fmla="*/ 36711 h 39973"/>
              <a:gd name="connsiteX29" fmla="*/ 3269 w 27305"/>
              <a:gd name="connsiteY29" fmla="*/ 38107 h 39973"/>
              <a:gd name="connsiteX30" fmla="*/ 1634 w 27305"/>
              <a:gd name="connsiteY30" fmla="*/ 38577 h 39973"/>
              <a:gd name="connsiteX31" fmla="*/ 0 w 27305"/>
              <a:gd name="connsiteY31" fmla="*/ 38577 h 39973"/>
              <a:gd name="connsiteX32" fmla="*/ 0 w 27305"/>
              <a:gd name="connsiteY32" fmla="*/ 39973 h 39973"/>
              <a:gd name="connsiteX33" fmla="*/ 11200 w 27305"/>
              <a:gd name="connsiteY33" fmla="*/ 39973 h 39973"/>
              <a:gd name="connsiteX34" fmla="*/ 11200 w 27305"/>
              <a:gd name="connsiteY34" fmla="*/ 38577 h 39973"/>
              <a:gd name="connsiteX35" fmla="*/ 9566 w 27305"/>
              <a:gd name="connsiteY35" fmla="*/ 38577 h 39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27305" h="39973">
                <a:moveTo>
                  <a:pt x="9566" y="38577"/>
                </a:moveTo>
                <a:cubicBezTo>
                  <a:pt x="8945" y="38577"/>
                  <a:pt x="8438" y="38425"/>
                  <a:pt x="8058" y="38107"/>
                </a:cubicBezTo>
                <a:cubicBezTo>
                  <a:pt x="7665" y="37803"/>
                  <a:pt x="7463" y="37333"/>
                  <a:pt x="7463" y="36711"/>
                </a:cubicBezTo>
                <a:lnTo>
                  <a:pt x="7463" y="19637"/>
                </a:lnTo>
                <a:lnTo>
                  <a:pt x="15167" y="19637"/>
                </a:lnTo>
                <a:cubicBezTo>
                  <a:pt x="16725" y="19637"/>
                  <a:pt x="17853" y="20107"/>
                  <a:pt x="18550" y="21034"/>
                </a:cubicBezTo>
                <a:cubicBezTo>
                  <a:pt x="19246" y="21973"/>
                  <a:pt x="19601" y="23382"/>
                  <a:pt x="19601" y="25248"/>
                </a:cubicBezTo>
                <a:lnTo>
                  <a:pt x="19601" y="26187"/>
                </a:lnTo>
                <a:lnTo>
                  <a:pt x="20995" y="26187"/>
                </a:lnTo>
                <a:lnTo>
                  <a:pt x="20995" y="12617"/>
                </a:lnTo>
                <a:lnTo>
                  <a:pt x="19601" y="12617"/>
                </a:lnTo>
                <a:lnTo>
                  <a:pt x="19601" y="13785"/>
                </a:lnTo>
                <a:cubicBezTo>
                  <a:pt x="19601" y="15359"/>
                  <a:pt x="19246" y="16476"/>
                  <a:pt x="18550" y="17175"/>
                </a:cubicBezTo>
                <a:cubicBezTo>
                  <a:pt x="17853" y="17886"/>
                  <a:pt x="16725" y="18241"/>
                  <a:pt x="15167" y="18241"/>
                </a:cubicBezTo>
                <a:lnTo>
                  <a:pt x="7463" y="18241"/>
                </a:lnTo>
                <a:lnTo>
                  <a:pt x="7463" y="3274"/>
                </a:lnTo>
                <a:cubicBezTo>
                  <a:pt x="7463" y="2652"/>
                  <a:pt x="7665" y="2183"/>
                  <a:pt x="8058" y="1866"/>
                </a:cubicBezTo>
                <a:cubicBezTo>
                  <a:pt x="8438" y="1561"/>
                  <a:pt x="8945" y="1396"/>
                  <a:pt x="9566" y="1396"/>
                </a:cubicBezTo>
                <a:lnTo>
                  <a:pt x="16104" y="1396"/>
                </a:lnTo>
                <a:cubicBezTo>
                  <a:pt x="18119" y="1396"/>
                  <a:pt x="19981" y="2018"/>
                  <a:pt x="21705" y="3274"/>
                </a:cubicBezTo>
                <a:cubicBezTo>
                  <a:pt x="23415" y="4519"/>
                  <a:pt x="24885" y="6385"/>
                  <a:pt x="26139" y="8885"/>
                </a:cubicBezTo>
                <a:lnTo>
                  <a:pt x="27305" y="8416"/>
                </a:lnTo>
                <a:lnTo>
                  <a:pt x="24479" y="0"/>
                </a:lnTo>
                <a:lnTo>
                  <a:pt x="0" y="0"/>
                </a:lnTo>
                <a:lnTo>
                  <a:pt x="0" y="1396"/>
                </a:lnTo>
                <a:lnTo>
                  <a:pt x="1495" y="1396"/>
                </a:lnTo>
                <a:cubicBezTo>
                  <a:pt x="2318" y="1396"/>
                  <a:pt x="2901" y="1561"/>
                  <a:pt x="3231" y="1866"/>
                </a:cubicBezTo>
                <a:cubicBezTo>
                  <a:pt x="3560" y="2183"/>
                  <a:pt x="3737" y="2652"/>
                  <a:pt x="3737" y="3274"/>
                </a:cubicBezTo>
                <a:lnTo>
                  <a:pt x="3737" y="36711"/>
                </a:lnTo>
                <a:cubicBezTo>
                  <a:pt x="3737" y="37333"/>
                  <a:pt x="3573" y="37803"/>
                  <a:pt x="3269" y="38107"/>
                </a:cubicBezTo>
                <a:cubicBezTo>
                  <a:pt x="2952" y="38425"/>
                  <a:pt x="2407" y="38577"/>
                  <a:pt x="1634" y="38577"/>
                </a:cubicBezTo>
                <a:lnTo>
                  <a:pt x="0" y="38577"/>
                </a:lnTo>
                <a:lnTo>
                  <a:pt x="0" y="39973"/>
                </a:lnTo>
                <a:lnTo>
                  <a:pt x="11200" y="39973"/>
                </a:lnTo>
                <a:lnTo>
                  <a:pt x="11200" y="38577"/>
                </a:lnTo>
                <a:lnTo>
                  <a:pt x="9566" y="3857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Freeform 3"/>
          <p:cNvSpPr/>
          <p:nvPr/>
        </p:nvSpPr>
        <p:spPr>
          <a:xfrm>
            <a:off x="6415643" y="4094219"/>
            <a:ext cx="27330" cy="39999"/>
          </a:xfrm>
          <a:custGeom>
            <a:avLst/>
            <a:gdLst>
              <a:gd name="connsiteX0" fmla="*/ 9579 w 27330"/>
              <a:gd name="connsiteY0" fmla="*/ 38590 h 39999"/>
              <a:gd name="connsiteX1" fmla="*/ 9579 w 27330"/>
              <a:gd name="connsiteY1" fmla="*/ 38603 h 39999"/>
              <a:gd name="connsiteX2" fmla="*/ 8058 w 27330"/>
              <a:gd name="connsiteY2" fmla="*/ 38133 h 39999"/>
              <a:gd name="connsiteX3" fmla="*/ 7463 w 27330"/>
              <a:gd name="connsiteY3" fmla="*/ 36724 h 39999"/>
              <a:gd name="connsiteX4" fmla="*/ 7463 w 27330"/>
              <a:gd name="connsiteY4" fmla="*/ 19650 h 39999"/>
              <a:gd name="connsiteX5" fmla="*/ 7475 w 27330"/>
              <a:gd name="connsiteY5" fmla="*/ 19637 h 39999"/>
              <a:gd name="connsiteX6" fmla="*/ 7475 w 27330"/>
              <a:gd name="connsiteY6" fmla="*/ 19637 h 39999"/>
              <a:gd name="connsiteX7" fmla="*/ 15179 w 27330"/>
              <a:gd name="connsiteY7" fmla="*/ 19637 h 39999"/>
              <a:gd name="connsiteX8" fmla="*/ 18575 w 27330"/>
              <a:gd name="connsiteY8" fmla="*/ 21047 h 39999"/>
              <a:gd name="connsiteX9" fmla="*/ 19627 w 27330"/>
              <a:gd name="connsiteY9" fmla="*/ 25261 h 39999"/>
              <a:gd name="connsiteX10" fmla="*/ 19627 w 27330"/>
              <a:gd name="connsiteY10" fmla="*/ 26187 h 39999"/>
              <a:gd name="connsiteX11" fmla="*/ 21008 w 27330"/>
              <a:gd name="connsiteY11" fmla="*/ 26187 h 39999"/>
              <a:gd name="connsiteX12" fmla="*/ 21008 w 27330"/>
              <a:gd name="connsiteY12" fmla="*/ 12656 h 39999"/>
              <a:gd name="connsiteX13" fmla="*/ 19627 w 27330"/>
              <a:gd name="connsiteY13" fmla="*/ 12656 h 39999"/>
              <a:gd name="connsiteX14" fmla="*/ 19627 w 27330"/>
              <a:gd name="connsiteY14" fmla="*/ 13798 h 39999"/>
              <a:gd name="connsiteX15" fmla="*/ 18575 w 27330"/>
              <a:gd name="connsiteY15" fmla="*/ 17200 h 39999"/>
              <a:gd name="connsiteX16" fmla="*/ 15179 w 27330"/>
              <a:gd name="connsiteY16" fmla="*/ 18267 h 39999"/>
              <a:gd name="connsiteX17" fmla="*/ 7475 w 27330"/>
              <a:gd name="connsiteY17" fmla="*/ 18267 h 39999"/>
              <a:gd name="connsiteX18" fmla="*/ 7475 w 27330"/>
              <a:gd name="connsiteY18" fmla="*/ 18254 h 39999"/>
              <a:gd name="connsiteX19" fmla="*/ 7463 w 27330"/>
              <a:gd name="connsiteY19" fmla="*/ 18254 h 39999"/>
              <a:gd name="connsiteX20" fmla="*/ 7463 w 27330"/>
              <a:gd name="connsiteY20" fmla="*/ 3287 h 39999"/>
              <a:gd name="connsiteX21" fmla="*/ 8058 w 27330"/>
              <a:gd name="connsiteY21" fmla="*/ 1878 h 39999"/>
              <a:gd name="connsiteX22" fmla="*/ 9579 w 27330"/>
              <a:gd name="connsiteY22" fmla="*/ 1396 h 39999"/>
              <a:gd name="connsiteX23" fmla="*/ 16117 w 27330"/>
              <a:gd name="connsiteY23" fmla="*/ 1396 h 39999"/>
              <a:gd name="connsiteX24" fmla="*/ 21717 w 27330"/>
              <a:gd name="connsiteY24" fmla="*/ 3275 h 39999"/>
              <a:gd name="connsiteX25" fmla="*/ 26165 w 27330"/>
              <a:gd name="connsiteY25" fmla="*/ 8885 h 39999"/>
              <a:gd name="connsiteX26" fmla="*/ 26152 w 27330"/>
              <a:gd name="connsiteY26" fmla="*/ 8898 h 39999"/>
              <a:gd name="connsiteX27" fmla="*/ 26139 w 27330"/>
              <a:gd name="connsiteY27" fmla="*/ 8885 h 39999"/>
              <a:gd name="connsiteX28" fmla="*/ 27292 w 27330"/>
              <a:gd name="connsiteY28" fmla="*/ 8416 h 39999"/>
              <a:gd name="connsiteX29" fmla="*/ 24479 w 27330"/>
              <a:gd name="connsiteY29" fmla="*/ 25 h 39999"/>
              <a:gd name="connsiteX30" fmla="*/ 25 w 27330"/>
              <a:gd name="connsiteY30" fmla="*/ 25 h 39999"/>
              <a:gd name="connsiteX31" fmla="*/ 25 w 27330"/>
              <a:gd name="connsiteY31" fmla="*/ 1396 h 39999"/>
              <a:gd name="connsiteX32" fmla="*/ 1507 w 27330"/>
              <a:gd name="connsiteY32" fmla="*/ 1396 h 39999"/>
              <a:gd name="connsiteX33" fmla="*/ 3256 w 27330"/>
              <a:gd name="connsiteY33" fmla="*/ 1878 h 39999"/>
              <a:gd name="connsiteX34" fmla="*/ 3750 w 27330"/>
              <a:gd name="connsiteY34" fmla="*/ 3287 h 39999"/>
              <a:gd name="connsiteX35" fmla="*/ 3750 w 27330"/>
              <a:gd name="connsiteY35" fmla="*/ 36724 h 39999"/>
              <a:gd name="connsiteX36" fmla="*/ 3294 w 27330"/>
              <a:gd name="connsiteY36" fmla="*/ 38133 h 39999"/>
              <a:gd name="connsiteX37" fmla="*/ 1647 w 27330"/>
              <a:gd name="connsiteY37" fmla="*/ 38603 h 39999"/>
              <a:gd name="connsiteX38" fmla="*/ 25 w 27330"/>
              <a:gd name="connsiteY38" fmla="*/ 38603 h 39999"/>
              <a:gd name="connsiteX39" fmla="*/ 25 w 27330"/>
              <a:gd name="connsiteY39" fmla="*/ 39973 h 39999"/>
              <a:gd name="connsiteX40" fmla="*/ 11200 w 27330"/>
              <a:gd name="connsiteY40" fmla="*/ 39973 h 39999"/>
              <a:gd name="connsiteX41" fmla="*/ 11200 w 27330"/>
              <a:gd name="connsiteY41" fmla="*/ 38603 h 39999"/>
              <a:gd name="connsiteX42" fmla="*/ 9579 w 27330"/>
              <a:gd name="connsiteY42" fmla="*/ 38603 h 39999"/>
              <a:gd name="connsiteX43" fmla="*/ 9579 w 27330"/>
              <a:gd name="connsiteY43" fmla="*/ 38590 h 39999"/>
              <a:gd name="connsiteX44" fmla="*/ 9579 w 27330"/>
              <a:gd name="connsiteY44" fmla="*/ 38577 h 39999"/>
              <a:gd name="connsiteX45" fmla="*/ 11213 w 27330"/>
              <a:gd name="connsiteY45" fmla="*/ 38577 h 39999"/>
              <a:gd name="connsiteX46" fmla="*/ 11226 w 27330"/>
              <a:gd name="connsiteY46" fmla="*/ 38577 h 39999"/>
              <a:gd name="connsiteX47" fmla="*/ 11226 w 27330"/>
              <a:gd name="connsiteY47" fmla="*/ 38590 h 39999"/>
              <a:gd name="connsiteX48" fmla="*/ 11226 w 27330"/>
              <a:gd name="connsiteY48" fmla="*/ 39986 h 39999"/>
              <a:gd name="connsiteX49" fmla="*/ 11226 w 27330"/>
              <a:gd name="connsiteY49" fmla="*/ 39999 h 39999"/>
              <a:gd name="connsiteX50" fmla="*/ 11213 w 27330"/>
              <a:gd name="connsiteY50" fmla="*/ 39999 h 39999"/>
              <a:gd name="connsiteX51" fmla="*/ 12 w 27330"/>
              <a:gd name="connsiteY51" fmla="*/ 39999 h 39999"/>
              <a:gd name="connsiteX52" fmla="*/ 0 w 27330"/>
              <a:gd name="connsiteY52" fmla="*/ 39999 h 39999"/>
              <a:gd name="connsiteX53" fmla="*/ 0 w 27330"/>
              <a:gd name="connsiteY53" fmla="*/ 39986 h 39999"/>
              <a:gd name="connsiteX54" fmla="*/ 0 w 27330"/>
              <a:gd name="connsiteY54" fmla="*/ 38590 h 39999"/>
              <a:gd name="connsiteX55" fmla="*/ 0 w 27330"/>
              <a:gd name="connsiteY55" fmla="*/ 38577 h 39999"/>
              <a:gd name="connsiteX56" fmla="*/ 12 w 27330"/>
              <a:gd name="connsiteY56" fmla="*/ 38577 h 39999"/>
              <a:gd name="connsiteX57" fmla="*/ 1647 w 27330"/>
              <a:gd name="connsiteY57" fmla="*/ 38577 h 39999"/>
              <a:gd name="connsiteX58" fmla="*/ 3268 w 27330"/>
              <a:gd name="connsiteY58" fmla="*/ 38107 h 39999"/>
              <a:gd name="connsiteX59" fmla="*/ 3737 w 27330"/>
              <a:gd name="connsiteY59" fmla="*/ 36724 h 39999"/>
              <a:gd name="connsiteX60" fmla="*/ 3737 w 27330"/>
              <a:gd name="connsiteY60" fmla="*/ 3287 h 39999"/>
              <a:gd name="connsiteX61" fmla="*/ 3243 w 27330"/>
              <a:gd name="connsiteY61" fmla="*/ 1891 h 39999"/>
              <a:gd name="connsiteX62" fmla="*/ 1507 w 27330"/>
              <a:gd name="connsiteY62" fmla="*/ 1422 h 39999"/>
              <a:gd name="connsiteX63" fmla="*/ 12 w 27330"/>
              <a:gd name="connsiteY63" fmla="*/ 1422 h 39999"/>
              <a:gd name="connsiteX64" fmla="*/ 0 w 27330"/>
              <a:gd name="connsiteY64" fmla="*/ 1422 h 39999"/>
              <a:gd name="connsiteX65" fmla="*/ 0 w 27330"/>
              <a:gd name="connsiteY65" fmla="*/ 1409 h 39999"/>
              <a:gd name="connsiteX66" fmla="*/ 0 w 27330"/>
              <a:gd name="connsiteY66" fmla="*/ 12 h 39999"/>
              <a:gd name="connsiteX67" fmla="*/ 0 w 27330"/>
              <a:gd name="connsiteY67" fmla="*/ 0 h 39999"/>
              <a:gd name="connsiteX68" fmla="*/ 12 w 27330"/>
              <a:gd name="connsiteY68" fmla="*/ 0 h 39999"/>
              <a:gd name="connsiteX69" fmla="*/ 24492 w 27330"/>
              <a:gd name="connsiteY69" fmla="*/ 0 h 39999"/>
              <a:gd name="connsiteX70" fmla="*/ 24505 w 27330"/>
              <a:gd name="connsiteY70" fmla="*/ 12 h 39999"/>
              <a:gd name="connsiteX71" fmla="*/ 27330 w 27330"/>
              <a:gd name="connsiteY71" fmla="*/ 8416 h 39999"/>
              <a:gd name="connsiteX72" fmla="*/ 27318 w 27330"/>
              <a:gd name="connsiteY72" fmla="*/ 8441 h 39999"/>
              <a:gd name="connsiteX73" fmla="*/ 26152 w 27330"/>
              <a:gd name="connsiteY73" fmla="*/ 8898 h 39999"/>
              <a:gd name="connsiteX74" fmla="*/ 26139 w 27330"/>
              <a:gd name="connsiteY74" fmla="*/ 8898 h 39999"/>
              <a:gd name="connsiteX75" fmla="*/ 21704 w 27330"/>
              <a:gd name="connsiteY75" fmla="*/ 3287 h 39999"/>
              <a:gd name="connsiteX76" fmla="*/ 16117 w 27330"/>
              <a:gd name="connsiteY76" fmla="*/ 1422 h 39999"/>
              <a:gd name="connsiteX77" fmla="*/ 9579 w 27330"/>
              <a:gd name="connsiteY77" fmla="*/ 1422 h 39999"/>
              <a:gd name="connsiteX78" fmla="*/ 8071 w 27330"/>
              <a:gd name="connsiteY78" fmla="*/ 1891 h 39999"/>
              <a:gd name="connsiteX79" fmla="*/ 7488 w 27330"/>
              <a:gd name="connsiteY79" fmla="*/ 3287 h 39999"/>
              <a:gd name="connsiteX80" fmla="*/ 7488 w 27330"/>
              <a:gd name="connsiteY80" fmla="*/ 18228 h 39999"/>
              <a:gd name="connsiteX81" fmla="*/ 15179 w 27330"/>
              <a:gd name="connsiteY81" fmla="*/ 18228 h 39999"/>
              <a:gd name="connsiteX82" fmla="*/ 18562 w 27330"/>
              <a:gd name="connsiteY82" fmla="*/ 17188 h 39999"/>
              <a:gd name="connsiteX83" fmla="*/ 19601 w 27330"/>
              <a:gd name="connsiteY83" fmla="*/ 13798 h 39999"/>
              <a:gd name="connsiteX84" fmla="*/ 19601 w 27330"/>
              <a:gd name="connsiteY84" fmla="*/ 12630 h 39999"/>
              <a:gd name="connsiteX85" fmla="*/ 19601 w 27330"/>
              <a:gd name="connsiteY85" fmla="*/ 12630 h 39999"/>
              <a:gd name="connsiteX86" fmla="*/ 19614 w 27330"/>
              <a:gd name="connsiteY86" fmla="*/ 12618 h 39999"/>
              <a:gd name="connsiteX87" fmla="*/ 21008 w 27330"/>
              <a:gd name="connsiteY87" fmla="*/ 12618 h 39999"/>
              <a:gd name="connsiteX88" fmla="*/ 21020 w 27330"/>
              <a:gd name="connsiteY88" fmla="*/ 12630 h 39999"/>
              <a:gd name="connsiteX89" fmla="*/ 21033 w 27330"/>
              <a:gd name="connsiteY89" fmla="*/ 12630 h 39999"/>
              <a:gd name="connsiteX90" fmla="*/ 21033 w 27330"/>
              <a:gd name="connsiteY90" fmla="*/ 26200 h 39999"/>
              <a:gd name="connsiteX91" fmla="*/ 21020 w 27330"/>
              <a:gd name="connsiteY91" fmla="*/ 26200 h 39999"/>
              <a:gd name="connsiteX92" fmla="*/ 21008 w 27330"/>
              <a:gd name="connsiteY92" fmla="*/ 26213 h 39999"/>
              <a:gd name="connsiteX93" fmla="*/ 19614 w 27330"/>
              <a:gd name="connsiteY93" fmla="*/ 26213 h 39999"/>
              <a:gd name="connsiteX94" fmla="*/ 19601 w 27330"/>
              <a:gd name="connsiteY94" fmla="*/ 26200 h 39999"/>
              <a:gd name="connsiteX95" fmla="*/ 19601 w 27330"/>
              <a:gd name="connsiteY95" fmla="*/ 26200 h 39999"/>
              <a:gd name="connsiteX96" fmla="*/ 19601 w 27330"/>
              <a:gd name="connsiteY96" fmla="*/ 25261 h 39999"/>
              <a:gd name="connsiteX97" fmla="*/ 18549 w 27330"/>
              <a:gd name="connsiteY97" fmla="*/ 21059 h 39999"/>
              <a:gd name="connsiteX98" fmla="*/ 15179 w 27330"/>
              <a:gd name="connsiteY98" fmla="*/ 19663 h 39999"/>
              <a:gd name="connsiteX99" fmla="*/ 7488 w 27330"/>
              <a:gd name="connsiteY99" fmla="*/ 19663 h 39999"/>
              <a:gd name="connsiteX100" fmla="*/ 7488 w 27330"/>
              <a:gd name="connsiteY100" fmla="*/ 36724 h 39999"/>
              <a:gd name="connsiteX101" fmla="*/ 8071 w 27330"/>
              <a:gd name="connsiteY101" fmla="*/ 38107 h 39999"/>
              <a:gd name="connsiteX102" fmla="*/ 9579 w 27330"/>
              <a:gd name="connsiteY102" fmla="*/ 38577 h 39999"/>
              <a:gd name="connsiteX103" fmla="*/ 9579 w 27330"/>
              <a:gd name="connsiteY103" fmla="*/ 38590 h 399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 ang="96">
                <a:pos x="connsiteX96" y="connsiteY96"/>
              </a:cxn>
              <a:cxn ang="97">
                <a:pos x="connsiteX97" y="connsiteY97"/>
              </a:cxn>
              <a:cxn ang="98">
                <a:pos x="connsiteX98" y="connsiteY98"/>
              </a:cxn>
              <a:cxn ang="99">
                <a:pos x="connsiteX99" y="connsiteY99"/>
              </a:cxn>
              <a:cxn ang="100">
                <a:pos x="connsiteX100" y="connsiteY100"/>
              </a:cxn>
              <a:cxn ang="101">
                <a:pos x="connsiteX101" y="connsiteY101"/>
              </a:cxn>
              <a:cxn ang="102">
                <a:pos x="connsiteX102" y="connsiteY102"/>
              </a:cxn>
              <a:cxn ang="103">
                <a:pos x="connsiteX103" y="connsiteY103"/>
              </a:cxn>
            </a:cxnLst>
            <a:rect l="l" t="t" r="r" b="b"/>
            <a:pathLst>
              <a:path w="27330" h="39999">
                <a:moveTo>
                  <a:pt x="9579" y="38590"/>
                </a:moveTo>
                <a:lnTo>
                  <a:pt x="9579" y="38603"/>
                </a:lnTo>
                <a:cubicBezTo>
                  <a:pt x="8958" y="38603"/>
                  <a:pt x="8438" y="38450"/>
                  <a:pt x="8058" y="38133"/>
                </a:cubicBezTo>
                <a:cubicBezTo>
                  <a:pt x="7665" y="37815"/>
                  <a:pt x="7463" y="37346"/>
                  <a:pt x="7463" y="36724"/>
                </a:cubicBezTo>
                <a:lnTo>
                  <a:pt x="7463" y="19650"/>
                </a:lnTo>
                <a:lnTo>
                  <a:pt x="7475" y="19637"/>
                </a:lnTo>
                <a:lnTo>
                  <a:pt x="7475" y="19637"/>
                </a:lnTo>
                <a:lnTo>
                  <a:pt x="15179" y="19637"/>
                </a:lnTo>
                <a:cubicBezTo>
                  <a:pt x="16738" y="19637"/>
                  <a:pt x="17865" y="20107"/>
                  <a:pt x="18575" y="21047"/>
                </a:cubicBezTo>
                <a:cubicBezTo>
                  <a:pt x="19284" y="21986"/>
                  <a:pt x="19627" y="23395"/>
                  <a:pt x="19627" y="25261"/>
                </a:cubicBezTo>
                <a:lnTo>
                  <a:pt x="19627" y="26187"/>
                </a:lnTo>
                <a:lnTo>
                  <a:pt x="21008" y="26187"/>
                </a:lnTo>
                <a:lnTo>
                  <a:pt x="21008" y="12656"/>
                </a:lnTo>
                <a:lnTo>
                  <a:pt x="19627" y="12656"/>
                </a:lnTo>
                <a:lnTo>
                  <a:pt x="19627" y="13798"/>
                </a:lnTo>
                <a:cubicBezTo>
                  <a:pt x="19627" y="15372"/>
                  <a:pt x="19284" y="16502"/>
                  <a:pt x="18575" y="17200"/>
                </a:cubicBezTo>
                <a:cubicBezTo>
                  <a:pt x="17865" y="17911"/>
                  <a:pt x="16738" y="18267"/>
                  <a:pt x="15179" y="18267"/>
                </a:cubicBezTo>
                <a:lnTo>
                  <a:pt x="7475" y="18267"/>
                </a:lnTo>
                <a:lnTo>
                  <a:pt x="7475" y="18254"/>
                </a:lnTo>
                <a:lnTo>
                  <a:pt x="7463" y="18254"/>
                </a:lnTo>
                <a:lnTo>
                  <a:pt x="7463" y="3287"/>
                </a:lnTo>
                <a:cubicBezTo>
                  <a:pt x="7463" y="2653"/>
                  <a:pt x="7665" y="2196"/>
                  <a:pt x="8058" y="1878"/>
                </a:cubicBezTo>
                <a:cubicBezTo>
                  <a:pt x="8438" y="1561"/>
                  <a:pt x="8958" y="1396"/>
                  <a:pt x="9579" y="1396"/>
                </a:cubicBezTo>
                <a:lnTo>
                  <a:pt x="16117" y="1396"/>
                </a:lnTo>
                <a:cubicBezTo>
                  <a:pt x="18131" y="1396"/>
                  <a:pt x="20007" y="2031"/>
                  <a:pt x="21717" y="3275"/>
                </a:cubicBezTo>
                <a:cubicBezTo>
                  <a:pt x="23428" y="4519"/>
                  <a:pt x="24910" y="6398"/>
                  <a:pt x="26165" y="8885"/>
                </a:cubicBezTo>
                <a:lnTo>
                  <a:pt x="26152" y="8898"/>
                </a:lnTo>
                <a:lnTo>
                  <a:pt x="26139" y="8885"/>
                </a:lnTo>
                <a:lnTo>
                  <a:pt x="27292" y="8416"/>
                </a:lnTo>
                <a:lnTo>
                  <a:pt x="24479" y="25"/>
                </a:lnTo>
                <a:lnTo>
                  <a:pt x="25" y="25"/>
                </a:lnTo>
                <a:lnTo>
                  <a:pt x="25" y="1396"/>
                </a:lnTo>
                <a:lnTo>
                  <a:pt x="1507" y="1396"/>
                </a:lnTo>
                <a:cubicBezTo>
                  <a:pt x="2331" y="1396"/>
                  <a:pt x="2914" y="1561"/>
                  <a:pt x="3256" y="1878"/>
                </a:cubicBezTo>
                <a:cubicBezTo>
                  <a:pt x="3585" y="2196"/>
                  <a:pt x="3750" y="2665"/>
                  <a:pt x="3750" y="3287"/>
                </a:cubicBezTo>
                <a:lnTo>
                  <a:pt x="3750" y="36724"/>
                </a:lnTo>
                <a:cubicBezTo>
                  <a:pt x="3750" y="37346"/>
                  <a:pt x="3598" y="37815"/>
                  <a:pt x="3294" y="38133"/>
                </a:cubicBezTo>
                <a:cubicBezTo>
                  <a:pt x="2964" y="38450"/>
                  <a:pt x="2420" y="38603"/>
                  <a:pt x="1647" y="38603"/>
                </a:cubicBezTo>
                <a:lnTo>
                  <a:pt x="25" y="38603"/>
                </a:lnTo>
                <a:lnTo>
                  <a:pt x="25" y="39973"/>
                </a:lnTo>
                <a:lnTo>
                  <a:pt x="11200" y="39973"/>
                </a:lnTo>
                <a:lnTo>
                  <a:pt x="11200" y="38603"/>
                </a:lnTo>
                <a:lnTo>
                  <a:pt x="9579" y="38603"/>
                </a:lnTo>
                <a:lnTo>
                  <a:pt x="9579" y="38590"/>
                </a:lnTo>
                <a:lnTo>
                  <a:pt x="9579" y="38577"/>
                </a:lnTo>
                <a:lnTo>
                  <a:pt x="11213" y="38577"/>
                </a:lnTo>
                <a:lnTo>
                  <a:pt x="11226" y="38577"/>
                </a:lnTo>
                <a:lnTo>
                  <a:pt x="11226" y="38590"/>
                </a:lnTo>
                <a:lnTo>
                  <a:pt x="11226" y="39986"/>
                </a:lnTo>
                <a:lnTo>
                  <a:pt x="11226" y="39999"/>
                </a:lnTo>
                <a:lnTo>
                  <a:pt x="11213" y="39999"/>
                </a:lnTo>
                <a:lnTo>
                  <a:pt x="12" y="39999"/>
                </a:lnTo>
                <a:lnTo>
                  <a:pt x="0" y="39999"/>
                </a:lnTo>
                <a:lnTo>
                  <a:pt x="0" y="39986"/>
                </a:lnTo>
                <a:lnTo>
                  <a:pt x="0" y="38590"/>
                </a:lnTo>
                <a:lnTo>
                  <a:pt x="0" y="38577"/>
                </a:lnTo>
                <a:lnTo>
                  <a:pt x="12" y="38577"/>
                </a:lnTo>
                <a:lnTo>
                  <a:pt x="1647" y="38577"/>
                </a:lnTo>
                <a:cubicBezTo>
                  <a:pt x="2420" y="38577"/>
                  <a:pt x="2964" y="38425"/>
                  <a:pt x="3268" y="38107"/>
                </a:cubicBezTo>
                <a:cubicBezTo>
                  <a:pt x="3573" y="37803"/>
                  <a:pt x="3737" y="37346"/>
                  <a:pt x="3737" y="36724"/>
                </a:cubicBezTo>
                <a:lnTo>
                  <a:pt x="3737" y="3287"/>
                </a:lnTo>
                <a:cubicBezTo>
                  <a:pt x="3737" y="2665"/>
                  <a:pt x="3573" y="2196"/>
                  <a:pt x="3243" y="1891"/>
                </a:cubicBezTo>
                <a:cubicBezTo>
                  <a:pt x="2914" y="1586"/>
                  <a:pt x="2331" y="1422"/>
                  <a:pt x="1507" y="1422"/>
                </a:cubicBezTo>
                <a:lnTo>
                  <a:pt x="12" y="1422"/>
                </a:lnTo>
                <a:lnTo>
                  <a:pt x="0" y="1422"/>
                </a:lnTo>
                <a:lnTo>
                  <a:pt x="0" y="1409"/>
                </a:lnTo>
                <a:lnTo>
                  <a:pt x="0" y="12"/>
                </a:lnTo>
                <a:lnTo>
                  <a:pt x="0" y="0"/>
                </a:lnTo>
                <a:lnTo>
                  <a:pt x="12" y="0"/>
                </a:lnTo>
                <a:lnTo>
                  <a:pt x="24492" y="0"/>
                </a:lnTo>
                <a:lnTo>
                  <a:pt x="24505" y="12"/>
                </a:lnTo>
                <a:lnTo>
                  <a:pt x="27330" y="8416"/>
                </a:lnTo>
                <a:lnTo>
                  <a:pt x="27318" y="8441"/>
                </a:lnTo>
                <a:lnTo>
                  <a:pt x="26152" y="8898"/>
                </a:lnTo>
                <a:lnTo>
                  <a:pt x="26139" y="8898"/>
                </a:lnTo>
                <a:cubicBezTo>
                  <a:pt x="24897" y="6410"/>
                  <a:pt x="23415" y="4531"/>
                  <a:pt x="21704" y="3287"/>
                </a:cubicBezTo>
                <a:cubicBezTo>
                  <a:pt x="19994" y="2044"/>
                  <a:pt x="18131" y="1422"/>
                  <a:pt x="16117" y="1422"/>
                </a:cubicBezTo>
                <a:lnTo>
                  <a:pt x="9579" y="1422"/>
                </a:lnTo>
                <a:cubicBezTo>
                  <a:pt x="8958" y="1422"/>
                  <a:pt x="8451" y="1586"/>
                  <a:pt x="8071" y="1891"/>
                </a:cubicBezTo>
                <a:cubicBezTo>
                  <a:pt x="7678" y="2196"/>
                  <a:pt x="7488" y="2665"/>
                  <a:pt x="7488" y="3287"/>
                </a:cubicBezTo>
                <a:lnTo>
                  <a:pt x="7488" y="18228"/>
                </a:lnTo>
                <a:lnTo>
                  <a:pt x="15179" y="18228"/>
                </a:lnTo>
                <a:cubicBezTo>
                  <a:pt x="16738" y="18228"/>
                  <a:pt x="17853" y="17886"/>
                  <a:pt x="18562" y="17188"/>
                </a:cubicBezTo>
                <a:cubicBezTo>
                  <a:pt x="19259" y="16489"/>
                  <a:pt x="19601" y="15359"/>
                  <a:pt x="19601" y="13798"/>
                </a:cubicBezTo>
                <a:lnTo>
                  <a:pt x="19601" y="12630"/>
                </a:lnTo>
                <a:lnTo>
                  <a:pt x="19601" y="12630"/>
                </a:lnTo>
                <a:lnTo>
                  <a:pt x="19614" y="12618"/>
                </a:lnTo>
                <a:lnTo>
                  <a:pt x="21008" y="12618"/>
                </a:lnTo>
                <a:lnTo>
                  <a:pt x="21020" y="12630"/>
                </a:lnTo>
                <a:lnTo>
                  <a:pt x="21033" y="12630"/>
                </a:lnTo>
                <a:lnTo>
                  <a:pt x="21033" y="26200"/>
                </a:lnTo>
                <a:lnTo>
                  <a:pt x="21020" y="26200"/>
                </a:lnTo>
                <a:lnTo>
                  <a:pt x="21008" y="26213"/>
                </a:lnTo>
                <a:lnTo>
                  <a:pt x="19614" y="26213"/>
                </a:lnTo>
                <a:lnTo>
                  <a:pt x="19601" y="26200"/>
                </a:lnTo>
                <a:lnTo>
                  <a:pt x="19601" y="26200"/>
                </a:lnTo>
                <a:lnTo>
                  <a:pt x="19601" y="25261"/>
                </a:lnTo>
                <a:cubicBezTo>
                  <a:pt x="19601" y="23395"/>
                  <a:pt x="19259" y="21999"/>
                  <a:pt x="18549" y="21059"/>
                </a:cubicBezTo>
                <a:cubicBezTo>
                  <a:pt x="17853" y="20132"/>
                  <a:pt x="16725" y="19663"/>
                  <a:pt x="15179" y="19663"/>
                </a:cubicBezTo>
                <a:lnTo>
                  <a:pt x="7488" y="19663"/>
                </a:lnTo>
                <a:lnTo>
                  <a:pt x="7488" y="36724"/>
                </a:lnTo>
                <a:cubicBezTo>
                  <a:pt x="7488" y="37346"/>
                  <a:pt x="7678" y="37803"/>
                  <a:pt x="8071" y="38107"/>
                </a:cubicBezTo>
                <a:cubicBezTo>
                  <a:pt x="8451" y="38425"/>
                  <a:pt x="8958" y="38577"/>
                  <a:pt x="9579" y="38577"/>
                </a:cubicBezTo>
                <a:lnTo>
                  <a:pt x="9579" y="3859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Freeform 3"/>
          <p:cNvSpPr/>
          <p:nvPr/>
        </p:nvSpPr>
        <p:spPr>
          <a:xfrm>
            <a:off x="6613008" y="3898788"/>
            <a:ext cx="27064" cy="40913"/>
          </a:xfrm>
          <a:custGeom>
            <a:avLst/>
            <a:gdLst>
              <a:gd name="connsiteX0" fmla="*/ 18663 w 27064"/>
              <a:gd name="connsiteY0" fmla="*/ 3681 h 40913"/>
              <a:gd name="connsiteX1" fmla="*/ 22161 w 27064"/>
              <a:gd name="connsiteY1" fmla="*/ 10993 h 40913"/>
              <a:gd name="connsiteX2" fmla="*/ 23567 w 27064"/>
              <a:gd name="connsiteY2" fmla="*/ 10523 h 40913"/>
              <a:gd name="connsiteX3" fmla="*/ 21578 w 27064"/>
              <a:gd name="connsiteY3" fmla="*/ 0 h 40913"/>
              <a:gd name="connsiteX4" fmla="*/ 20425 w 27064"/>
              <a:gd name="connsiteY4" fmla="*/ 1053 h 40913"/>
              <a:gd name="connsiteX5" fmla="*/ 19031 w 27064"/>
              <a:gd name="connsiteY5" fmla="*/ 1408 h 40913"/>
              <a:gd name="connsiteX6" fmla="*/ 16699 w 27064"/>
              <a:gd name="connsiteY6" fmla="*/ 710 h 40913"/>
              <a:gd name="connsiteX7" fmla="*/ 13456 w 27064"/>
              <a:gd name="connsiteY7" fmla="*/ 0 h 40913"/>
              <a:gd name="connsiteX8" fmla="*/ 3826 w 27064"/>
              <a:gd name="connsiteY8" fmla="*/ 6207 h 40913"/>
              <a:gd name="connsiteX9" fmla="*/ 0 w 27064"/>
              <a:gd name="connsiteY9" fmla="*/ 21046 h 40913"/>
              <a:gd name="connsiteX10" fmla="*/ 3256 w 27064"/>
              <a:gd name="connsiteY10" fmla="*/ 34718 h 40913"/>
              <a:gd name="connsiteX11" fmla="*/ 13532 w 27064"/>
              <a:gd name="connsiteY11" fmla="*/ 40913 h 40913"/>
              <a:gd name="connsiteX12" fmla="*/ 16915 w 27064"/>
              <a:gd name="connsiteY12" fmla="*/ 40456 h 40913"/>
              <a:gd name="connsiteX13" fmla="*/ 19829 w 27064"/>
              <a:gd name="connsiteY13" fmla="*/ 38818 h 40913"/>
              <a:gd name="connsiteX14" fmla="*/ 20767 w 27064"/>
              <a:gd name="connsiteY14" fmla="*/ 38234 h 40913"/>
              <a:gd name="connsiteX15" fmla="*/ 21704 w 27064"/>
              <a:gd name="connsiteY15" fmla="*/ 38107 h 40913"/>
              <a:gd name="connsiteX16" fmla="*/ 22515 w 27064"/>
              <a:gd name="connsiteY16" fmla="*/ 38234 h 40913"/>
              <a:gd name="connsiteX17" fmla="*/ 23326 w 27064"/>
              <a:gd name="connsiteY17" fmla="*/ 38589 h 40913"/>
              <a:gd name="connsiteX18" fmla="*/ 23326 w 27064"/>
              <a:gd name="connsiteY18" fmla="*/ 26885 h 40913"/>
              <a:gd name="connsiteX19" fmla="*/ 24036 w 27064"/>
              <a:gd name="connsiteY19" fmla="*/ 25020 h 40913"/>
              <a:gd name="connsiteX20" fmla="*/ 25899 w 27064"/>
              <a:gd name="connsiteY20" fmla="*/ 24321 h 40913"/>
              <a:gd name="connsiteX21" fmla="*/ 27064 w 27064"/>
              <a:gd name="connsiteY21" fmla="*/ 24321 h 40913"/>
              <a:gd name="connsiteX22" fmla="*/ 27064 w 27064"/>
              <a:gd name="connsiteY22" fmla="*/ 22912 h 40913"/>
              <a:gd name="connsiteX23" fmla="*/ 15394 w 27064"/>
              <a:gd name="connsiteY23" fmla="*/ 22912 h 40913"/>
              <a:gd name="connsiteX24" fmla="*/ 15394 w 27064"/>
              <a:gd name="connsiteY24" fmla="*/ 24321 h 40913"/>
              <a:gd name="connsiteX25" fmla="*/ 16801 w 27064"/>
              <a:gd name="connsiteY25" fmla="*/ 24321 h 40913"/>
              <a:gd name="connsiteX26" fmla="*/ 18904 w 27064"/>
              <a:gd name="connsiteY26" fmla="*/ 25032 h 40913"/>
              <a:gd name="connsiteX27" fmla="*/ 19601 w 27064"/>
              <a:gd name="connsiteY27" fmla="*/ 27165 h 40913"/>
              <a:gd name="connsiteX28" fmla="*/ 19601 w 27064"/>
              <a:gd name="connsiteY28" fmla="*/ 35238 h 40913"/>
              <a:gd name="connsiteX29" fmla="*/ 17852 w 27064"/>
              <a:gd name="connsiteY29" fmla="*/ 38450 h 40913"/>
              <a:gd name="connsiteX30" fmla="*/ 13760 w 27064"/>
              <a:gd name="connsiteY30" fmla="*/ 39516 h 40913"/>
              <a:gd name="connsiteX31" fmla="*/ 6411 w 27064"/>
              <a:gd name="connsiteY31" fmla="*/ 33601 h 40913"/>
              <a:gd name="connsiteX32" fmla="*/ 4193 w 27064"/>
              <a:gd name="connsiteY32" fmla="*/ 21059 h 40913"/>
              <a:gd name="connsiteX33" fmla="*/ 7108 w 27064"/>
              <a:gd name="connsiteY33" fmla="*/ 6258 h 40913"/>
              <a:gd name="connsiteX34" fmla="*/ 13532 w 27064"/>
              <a:gd name="connsiteY34" fmla="*/ 1408 h 40913"/>
              <a:gd name="connsiteX35" fmla="*/ 18663 w 27064"/>
              <a:gd name="connsiteY35" fmla="*/ 3681 h 409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27064" h="40913">
                <a:moveTo>
                  <a:pt x="18663" y="3681"/>
                </a:moveTo>
                <a:cubicBezTo>
                  <a:pt x="20070" y="5204"/>
                  <a:pt x="21236" y="7641"/>
                  <a:pt x="22161" y="10993"/>
                </a:cubicBezTo>
                <a:lnTo>
                  <a:pt x="23567" y="10523"/>
                </a:lnTo>
                <a:lnTo>
                  <a:pt x="21578" y="0"/>
                </a:lnTo>
                <a:cubicBezTo>
                  <a:pt x="21274" y="469"/>
                  <a:pt x="20881" y="825"/>
                  <a:pt x="20425" y="1053"/>
                </a:cubicBezTo>
                <a:cubicBezTo>
                  <a:pt x="19956" y="1294"/>
                  <a:pt x="19487" y="1408"/>
                  <a:pt x="19031" y="1408"/>
                </a:cubicBezTo>
                <a:cubicBezTo>
                  <a:pt x="18714" y="1408"/>
                  <a:pt x="17941" y="1180"/>
                  <a:pt x="16699" y="710"/>
                </a:cubicBezTo>
                <a:cubicBezTo>
                  <a:pt x="15458" y="241"/>
                  <a:pt x="14381" y="0"/>
                  <a:pt x="13456" y="0"/>
                </a:cubicBezTo>
                <a:cubicBezTo>
                  <a:pt x="9591" y="0"/>
                  <a:pt x="6373" y="2068"/>
                  <a:pt x="3826" y="6207"/>
                </a:cubicBezTo>
                <a:cubicBezTo>
                  <a:pt x="1266" y="10332"/>
                  <a:pt x="0" y="15283"/>
                  <a:pt x="0" y="21046"/>
                </a:cubicBezTo>
                <a:cubicBezTo>
                  <a:pt x="0" y="26035"/>
                  <a:pt x="1076" y="30592"/>
                  <a:pt x="3256" y="34718"/>
                </a:cubicBezTo>
                <a:cubicBezTo>
                  <a:pt x="5435" y="38856"/>
                  <a:pt x="8856" y="40913"/>
                  <a:pt x="13532" y="40913"/>
                </a:cubicBezTo>
                <a:cubicBezTo>
                  <a:pt x="14774" y="40913"/>
                  <a:pt x="15901" y="40760"/>
                  <a:pt x="16915" y="40456"/>
                </a:cubicBezTo>
                <a:cubicBezTo>
                  <a:pt x="17929" y="40138"/>
                  <a:pt x="18904" y="39605"/>
                  <a:pt x="19829" y="38818"/>
                </a:cubicBezTo>
                <a:lnTo>
                  <a:pt x="20767" y="38234"/>
                </a:lnTo>
                <a:lnTo>
                  <a:pt x="21704" y="38107"/>
                </a:lnTo>
                <a:lnTo>
                  <a:pt x="22515" y="38234"/>
                </a:lnTo>
                <a:lnTo>
                  <a:pt x="23326" y="38589"/>
                </a:lnTo>
                <a:lnTo>
                  <a:pt x="23326" y="26885"/>
                </a:lnTo>
                <a:cubicBezTo>
                  <a:pt x="23326" y="26111"/>
                  <a:pt x="23567" y="25489"/>
                  <a:pt x="24036" y="25020"/>
                </a:cubicBezTo>
                <a:cubicBezTo>
                  <a:pt x="24505" y="24550"/>
                  <a:pt x="25125" y="24321"/>
                  <a:pt x="25899" y="24321"/>
                </a:cubicBezTo>
                <a:lnTo>
                  <a:pt x="27064" y="24321"/>
                </a:lnTo>
                <a:lnTo>
                  <a:pt x="27064" y="22912"/>
                </a:lnTo>
                <a:lnTo>
                  <a:pt x="15394" y="22912"/>
                </a:lnTo>
                <a:lnTo>
                  <a:pt x="15394" y="24321"/>
                </a:lnTo>
                <a:lnTo>
                  <a:pt x="16801" y="24321"/>
                </a:lnTo>
                <a:cubicBezTo>
                  <a:pt x="17726" y="24321"/>
                  <a:pt x="18435" y="24550"/>
                  <a:pt x="18904" y="25032"/>
                </a:cubicBezTo>
                <a:cubicBezTo>
                  <a:pt x="19360" y="25502"/>
                  <a:pt x="19601" y="26213"/>
                  <a:pt x="19601" y="27165"/>
                </a:cubicBezTo>
                <a:lnTo>
                  <a:pt x="19601" y="35238"/>
                </a:lnTo>
                <a:cubicBezTo>
                  <a:pt x="19436" y="36660"/>
                  <a:pt x="18854" y="37739"/>
                  <a:pt x="17852" y="38450"/>
                </a:cubicBezTo>
                <a:cubicBezTo>
                  <a:pt x="16839" y="39161"/>
                  <a:pt x="15470" y="39516"/>
                  <a:pt x="13760" y="39516"/>
                </a:cubicBezTo>
                <a:cubicBezTo>
                  <a:pt x="10339" y="39516"/>
                  <a:pt x="7881" y="37549"/>
                  <a:pt x="6411" y="33601"/>
                </a:cubicBezTo>
                <a:cubicBezTo>
                  <a:pt x="4928" y="29653"/>
                  <a:pt x="4193" y="25477"/>
                  <a:pt x="4193" y="21059"/>
                </a:cubicBezTo>
                <a:cubicBezTo>
                  <a:pt x="4193" y="14420"/>
                  <a:pt x="5169" y="9495"/>
                  <a:pt x="7108" y="6258"/>
                </a:cubicBezTo>
                <a:cubicBezTo>
                  <a:pt x="9059" y="3021"/>
                  <a:pt x="11200" y="1408"/>
                  <a:pt x="13532" y="1408"/>
                </a:cubicBezTo>
                <a:cubicBezTo>
                  <a:pt x="15546" y="1408"/>
                  <a:pt x="17270" y="2170"/>
                  <a:pt x="18663" y="3681"/>
                </a:cubicBez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Freeform 3"/>
          <p:cNvSpPr/>
          <p:nvPr/>
        </p:nvSpPr>
        <p:spPr>
          <a:xfrm>
            <a:off x="6612995" y="3898775"/>
            <a:ext cx="27090" cy="40938"/>
          </a:xfrm>
          <a:custGeom>
            <a:avLst/>
            <a:gdLst>
              <a:gd name="connsiteX0" fmla="*/ 18676 w 27090"/>
              <a:gd name="connsiteY0" fmla="*/ 3693 h 40938"/>
              <a:gd name="connsiteX1" fmla="*/ 18689 w 27090"/>
              <a:gd name="connsiteY1" fmla="*/ 3681 h 40938"/>
              <a:gd name="connsiteX2" fmla="*/ 22186 w 27090"/>
              <a:gd name="connsiteY2" fmla="*/ 11005 h 40938"/>
              <a:gd name="connsiteX3" fmla="*/ 22173 w 27090"/>
              <a:gd name="connsiteY3" fmla="*/ 11005 h 40938"/>
              <a:gd name="connsiteX4" fmla="*/ 22173 w 27090"/>
              <a:gd name="connsiteY4" fmla="*/ 10993 h 40938"/>
              <a:gd name="connsiteX5" fmla="*/ 23554 w 27090"/>
              <a:gd name="connsiteY5" fmla="*/ 10523 h 40938"/>
              <a:gd name="connsiteX6" fmla="*/ 21578 w 27090"/>
              <a:gd name="connsiteY6" fmla="*/ 12 h 40938"/>
              <a:gd name="connsiteX7" fmla="*/ 21591 w 27090"/>
              <a:gd name="connsiteY7" fmla="*/ 12 h 40938"/>
              <a:gd name="connsiteX8" fmla="*/ 21603 w 27090"/>
              <a:gd name="connsiteY8" fmla="*/ 25 h 40938"/>
              <a:gd name="connsiteX9" fmla="*/ 20438 w 27090"/>
              <a:gd name="connsiteY9" fmla="*/ 1079 h 40938"/>
              <a:gd name="connsiteX10" fmla="*/ 19044 w 27090"/>
              <a:gd name="connsiteY10" fmla="*/ 1434 h 40938"/>
              <a:gd name="connsiteX11" fmla="*/ 16712 w 27090"/>
              <a:gd name="connsiteY11" fmla="*/ 723 h 40938"/>
              <a:gd name="connsiteX12" fmla="*/ 13469 w 27090"/>
              <a:gd name="connsiteY12" fmla="*/ 25 h 40938"/>
              <a:gd name="connsiteX13" fmla="*/ 3851 w 27090"/>
              <a:gd name="connsiteY13" fmla="*/ 6220 h 40938"/>
              <a:gd name="connsiteX14" fmla="*/ 25 w 27090"/>
              <a:gd name="connsiteY14" fmla="*/ 21059 h 40938"/>
              <a:gd name="connsiteX15" fmla="*/ 3281 w 27090"/>
              <a:gd name="connsiteY15" fmla="*/ 34731 h 40938"/>
              <a:gd name="connsiteX16" fmla="*/ 13545 w 27090"/>
              <a:gd name="connsiteY16" fmla="*/ 40925 h 40938"/>
              <a:gd name="connsiteX17" fmla="*/ 16928 w 27090"/>
              <a:gd name="connsiteY17" fmla="*/ 40456 h 40938"/>
              <a:gd name="connsiteX18" fmla="*/ 19829 w 27090"/>
              <a:gd name="connsiteY18" fmla="*/ 38818 h 40938"/>
              <a:gd name="connsiteX19" fmla="*/ 20780 w 27090"/>
              <a:gd name="connsiteY19" fmla="*/ 38234 h 40938"/>
              <a:gd name="connsiteX20" fmla="*/ 21717 w 27090"/>
              <a:gd name="connsiteY20" fmla="*/ 38107 h 40938"/>
              <a:gd name="connsiteX21" fmla="*/ 22528 w 27090"/>
              <a:gd name="connsiteY21" fmla="*/ 38234 h 40938"/>
              <a:gd name="connsiteX22" fmla="*/ 23352 w 27090"/>
              <a:gd name="connsiteY22" fmla="*/ 38590 h 40938"/>
              <a:gd name="connsiteX23" fmla="*/ 23339 w 27090"/>
              <a:gd name="connsiteY23" fmla="*/ 38602 h 40938"/>
              <a:gd name="connsiteX24" fmla="*/ 23326 w 27090"/>
              <a:gd name="connsiteY24" fmla="*/ 38602 h 40938"/>
              <a:gd name="connsiteX25" fmla="*/ 23326 w 27090"/>
              <a:gd name="connsiteY25" fmla="*/ 26898 h 40938"/>
              <a:gd name="connsiteX26" fmla="*/ 24036 w 27090"/>
              <a:gd name="connsiteY26" fmla="*/ 25020 h 40938"/>
              <a:gd name="connsiteX27" fmla="*/ 25911 w 27090"/>
              <a:gd name="connsiteY27" fmla="*/ 24321 h 40938"/>
              <a:gd name="connsiteX28" fmla="*/ 27064 w 27090"/>
              <a:gd name="connsiteY28" fmla="*/ 24321 h 40938"/>
              <a:gd name="connsiteX29" fmla="*/ 27064 w 27090"/>
              <a:gd name="connsiteY29" fmla="*/ 22938 h 40938"/>
              <a:gd name="connsiteX30" fmla="*/ 15420 w 27090"/>
              <a:gd name="connsiteY30" fmla="*/ 22938 h 40938"/>
              <a:gd name="connsiteX31" fmla="*/ 15420 w 27090"/>
              <a:gd name="connsiteY31" fmla="*/ 24321 h 40938"/>
              <a:gd name="connsiteX32" fmla="*/ 16814 w 27090"/>
              <a:gd name="connsiteY32" fmla="*/ 24321 h 40938"/>
              <a:gd name="connsiteX33" fmla="*/ 18917 w 27090"/>
              <a:gd name="connsiteY33" fmla="*/ 25032 h 40938"/>
              <a:gd name="connsiteX34" fmla="*/ 19614 w 27090"/>
              <a:gd name="connsiteY34" fmla="*/ 27178 h 40938"/>
              <a:gd name="connsiteX35" fmla="*/ 19614 w 27090"/>
              <a:gd name="connsiteY35" fmla="*/ 35251 h 40938"/>
              <a:gd name="connsiteX36" fmla="*/ 17865 w 27090"/>
              <a:gd name="connsiteY36" fmla="*/ 38475 h 40938"/>
              <a:gd name="connsiteX37" fmla="*/ 13773 w 27090"/>
              <a:gd name="connsiteY37" fmla="*/ 39542 h 40938"/>
              <a:gd name="connsiteX38" fmla="*/ 6411 w 27090"/>
              <a:gd name="connsiteY38" fmla="*/ 33613 h 40938"/>
              <a:gd name="connsiteX39" fmla="*/ 4194 w 27090"/>
              <a:gd name="connsiteY39" fmla="*/ 21072 h 40938"/>
              <a:gd name="connsiteX40" fmla="*/ 7121 w 27090"/>
              <a:gd name="connsiteY40" fmla="*/ 6270 h 40938"/>
              <a:gd name="connsiteX41" fmla="*/ 13545 w 27090"/>
              <a:gd name="connsiteY41" fmla="*/ 1408 h 40938"/>
              <a:gd name="connsiteX42" fmla="*/ 18689 w 27090"/>
              <a:gd name="connsiteY42" fmla="*/ 3681 h 40938"/>
              <a:gd name="connsiteX43" fmla="*/ 18676 w 27090"/>
              <a:gd name="connsiteY43" fmla="*/ 3693 h 40938"/>
              <a:gd name="connsiteX44" fmla="*/ 18664 w 27090"/>
              <a:gd name="connsiteY44" fmla="*/ 3706 h 40938"/>
              <a:gd name="connsiteX45" fmla="*/ 13545 w 27090"/>
              <a:gd name="connsiteY45" fmla="*/ 1434 h 40938"/>
              <a:gd name="connsiteX46" fmla="*/ 7133 w 27090"/>
              <a:gd name="connsiteY46" fmla="*/ 6283 h 40938"/>
              <a:gd name="connsiteX47" fmla="*/ 4219 w 27090"/>
              <a:gd name="connsiteY47" fmla="*/ 21072 h 40938"/>
              <a:gd name="connsiteX48" fmla="*/ 6436 w 27090"/>
              <a:gd name="connsiteY48" fmla="*/ 33613 h 40938"/>
              <a:gd name="connsiteX49" fmla="*/ 13773 w 27090"/>
              <a:gd name="connsiteY49" fmla="*/ 39516 h 40938"/>
              <a:gd name="connsiteX50" fmla="*/ 17853 w 27090"/>
              <a:gd name="connsiteY50" fmla="*/ 38450 h 40938"/>
              <a:gd name="connsiteX51" fmla="*/ 19601 w 27090"/>
              <a:gd name="connsiteY51" fmla="*/ 35251 h 40938"/>
              <a:gd name="connsiteX52" fmla="*/ 19601 w 27090"/>
              <a:gd name="connsiteY52" fmla="*/ 27178 h 40938"/>
              <a:gd name="connsiteX53" fmla="*/ 18904 w 27090"/>
              <a:gd name="connsiteY53" fmla="*/ 25058 h 40938"/>
              <a:gd name="connsiteX54" fmla="*/ 16814 w 27090"/>
              <a:gd name="connsiteY54" fmla="*/ 24347 h 40938"/>
              <a:gd name="connsiteX55" fmla="*/ 15407 w 27090"/>
              <a:gd name="connsiteY55" fmla="*/ 24347 h 40938"/>
              <a:gd name="connsiteX56" fmla="*/ 15407 w 27090"/>
              <a:gd name="connsiteY56" fmla="*/ 24334 h 40938"/>
              <a:gd name="connsiteX57" fmla="*/ 15394 w 27090"/>
              <a:gd name="connsiteY57" fmla="*/ 24334 h 40938"/>
              <a:gd name="connsiteX58" fmla="*/ 15394 w 27090"/>
              <a:gd name="connsiteY58" fmla="*/ 22925 h 40938"/>
              <a:gd name="connsiteX59" fmla="*/ 15407 w 27090"/>
              <a:gd name="connsiteY59" fmla="*/ 22925 h 40938"/>
              <a:gd name="connsiteX60" fmla="*/ 15407 w 27090"/>
              <a:gd name="connsiteY60" fmla="*/ 22912 h 40938"/>
              <a:gd name="connsiteX61" fmla="*/ 27077 w 27090"/>
              <a:gd name="connsiteY61" fmla="*/ 22912 h 40938"/>
              <a:gd name="connsiteX62" fmla="*/ 27090 w 27090"/>
              <a:gd name="connsiteY62" fmla="*/ 22925 h 40938"/>
              <a:gd name="connsiteX63" fmla="*/ 27090 w 27090"/>
              <a:gd name="connsiteY63" fmla="*/ 22925 h 40938"/>
              <a:gd name="connsiteX64" fmla="*/ 27090 w 27090"/>
              <a:gd name="connsiteY64" fmla="*/ 24334 h 40938"/>
              <a:gd name="connsiteX65" fmla="*/ 27090 w 27090"/>
              <a:gd name="connsiteY65" fmla="*/ 24334 h 40938"/>
              <a:gd name="connsiteX66" fmla="*/ 27077 w 27090"/>
              <a:gd name="connsiteY66" fmla="*/ 24347 h 40938"/>
              <a:gd name="connsiteX67" fmla="*/ 25911 w 27090"/>
              <a:gd name="connsiteY67" fmla="*/ 24347 h 40938"/>
              <a:gd name="connsiteX68" fmla="*/ 24049 w 27090"/>
              <a:gd name="connsiteY68" fmla="*/ 25045 h 40938"/>
              <a:gd name="connsiteX69" fmla="*/ 23352 w 27090"/>
              <a:gd name="connsiteY69" fmla="*/ 26898 h 40938"/>
              <a:gd name="connsiteX70" fmla="*/ 23352 w 27090"/>
              <a:gd name="connsiteY70" fmla="*/ 38602 h 40938"/>
              <a:gd name="connsiteX71" fmla="*/ 23352 w 27090"/>
              <a:gd name="connsiteY71" fmla="*/ 38602 h 40938"/>
              <a:gd name="connsiteX72" fmla="*/ 23339 w 27090"/>
              <a:gd name="connsiteY72" fmla="*/ 38602 h 40938"/>
              <a:gd name="connsiteX73" fmla="*/ 22516 w 27090"/>
              <a:gd name="connsiteY73" fmla="*/ 38260 h 40938"/>
              <a:gd name="connsiteX74" fmla="*/ 21717 w 27090"/>
              <a:gd name="connsiteY74" fmla="*/ 38132 h 40938"/>
              <a:gd name="connsiteX75" fmla="*/ 20780 w 27090"/>
              <a:gd name="connsiteY75" fmla="*/ 38260 h 40938"/>
              <a:gd name="connsiteX76" fmla="*/ 19855 w 27090"/>
              <a:gd name="connsiteY76" fmla="*/ 38844 h 40938"/>
              <a:gd name="connsiteX77" fmla="*/ 16928 w 27090"/>
              <a:gd name="connsiteY77" fmla="*/ 40481 h 40938"/>
              <a:gd name="connsiteX78" fmla="*/ 13545 w 27090"/>
              <a:gd name="connsiteY78" fmla="*/ 40938 h 40938"/>
              <a:gd name="connsiteX79" fmla="*/ 3269 w 27090"/>
              <a:gd name="connsiteY79" fmla="*/ 34743 h 40938"/>
              <a:gd name="connsiteX80" fmla="*/ 0 w 27090"/>
              <a:gd name="connsiteY80" fmla="*/ 21059 h 40938"/>
              <a:gd name="connsiteX81" fmla="*/ 3826 w 27090"/>
              <a:gd name="connsiteY81" fmla="*/ 6207 h 40938"/>
              <a:gd name="connsiteX82" fmla="*/ 13469 w 27090"/>
              <a:gd name="connsiteY82" fmla="*/ 0 h 40938"/>
              <a:gd name="connsiteX83" fmla="*/ 16725 w 27090"/>
              <a:gd name="connsiteY83" fmla="*/ 710 h 40938"/>
              <a:gd name="connsiteX84" fmla="*/ 19044 w 27090"/>
              <a:gd name="connsiteY84" fmla="*/ 1408 h 40938"/>
              <a:gd name="connsiteX85" fmla="*/ 20425 w 27090"/>
              <a:gd name="connsiteY85" fmla="*/ 1053 h 40938"/>
              <a:gd name="connsiteX86" fmla="*/ 21578 w 27090"/>
              <a:gd name="connsiteY86" fmla="*/ 12 h 40938"/>
              <a:gd name="connsiteX87" fmla="*/ 21603 w 27090"/>
              <a:gd name="connsiteY87" fmla="*/ 12 h 40938"/>
              <a:gd name="connsiteX88" fmla="*/ 21616 w 27090"/>
              <a:gd name="connsiteY88" fmla="*/ 12 h 40938"/>
              <a:gd name="connsiteX89" fmla="*/ 23592 w 27090"/>
              <a:gd name="connsiteY89" fmla="*/ 10536 h 40938"/>
              <a:gd name="connsiteX90" fmla="*/ 23580 w 27090"/>
              <a:gd name="connsiteY90" fmla="*/ 10548 h 40938"/>
              <a:gd name="connsiteX91" fmla="*/ 22173 w 27090"/>
              <a:gd name="connsiteY91" fmla="*/ 11018 h 40938"/>
              <a:gd name="connsiteX92" fmla="*/ 22173 w 27090"/>
              <a:gd name="connsiteY92" fmla="*/ 11018 h 40938"/>
              <a:gd name="connsiteX93" fmla="*/ 22161 w 27090"/>
              <a:gd name="connsiteY93" fmla="*/ 11005 h 40938"/>
              <a:gd name="connsiteX94" fmla="*/ 18664 w 27090"/>
              <a:gd name="connsiteY94" fmla="*/ 3706 h 40938"/>
              <a:gd name="connsiteX95" fmla="*/ 18676 w 27090"/>
              <a:gd name="connsiteY95" fmla="*/ 3693 h 4093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Lst>
            <a:rect l="l" t="t" r="r" b="b"/>
            <a:pathLst>
              <a:path w="27090" h="40938">
                <a:moveTo>
                  <a:pt x="18676" y="3693"/>
                </a:moveTo>
                <a:lnTo>
                  <a:pt x="18689" y="3681"/>
                </a:lnTo>
                <a:cubicBezTo>
                  <a:pt x="20083" y="5204"/>
                  <a:pt x="21261" y="7641"/>
                  <a:pt x="22186" y="11005"/>
                </a:cubicBezTo>
                <a:lnTo>
                  <a:pt x="22173" y="11005"/>
                </a:lnTo>
                <a:lnTo>
                  <a:pt x="22173" y="10993"/>
                </a:lnTo>
                <a:lnTo>
                  <a:pt x="23554" y="10523"/>
                </a:lnTo>
                <a:lnTo>
                  <a:pt x="21578" y="12"/>
                </a:lnTo>
                <a:lnTo>
                  <a:pt x="21591" y="12"/>
                </a:lnTo>
                <a:lnTo>
                  <a:pt x="21603" y="25"/>
                </a:lnTo>
                <a:cubicBezTo>
                  <a:pt x="21299" y="494"/>
                  <a:pt x="20906" y="837"/>
                  <a:pt x="20438" y="1079"/>
                </a:cubicBezTo>
                <a:cubicBezTo>
                  <a:pt x="19969" y="1320"/>
                  <a:pt x="19500" y="1434"/>
                  <a:pt x="19044" y="1434"/>
                </a:cubicBezTo>
                <a:cubicBezTo>
                  <a:pt x="18727" y="1434"/>
                  <a:pt x="17954" y="1193"/>
                  <a:pt x="16712" y="723"/>
                </a:cubicBezTo>
                <a:cubicBezTo>
                  <a:pt x="15471" y="266"/>
                  <a:pt x="14394" y="25"/>
                  <a:pt x="13469" y="25"/>
                </a:cubicBezTo>
                <a:cubicBezTo>
                  <a:pt x="9604" y="25"/>
                  <a:pt x="6398" y="2094"/>
                  <a:pt x="3851" y="6220"/>
                </a:cubicBezTo>
                <a:cubicBezTo>
                  <a:pt x="1292" y="10345"/>
                  <a:pt x="25" y="15296"/>
                  <a:pt x="25" y="21059"/>
                </a:cubicBezTo>
                <a:cubicBezTo>
                  <a:pt x="25" y="26048"/>
                  <a:pt x="1115" y="30605"/>
                  <a:pt x="3281" y="34731"/>
                </a:cubicBezTo>
                <a:cubicBezTo>
                  <a:pt x="5461" y="38856"/>
                  <a:pt x="8882" y="40925"/>
                  <a:pt x="13545" y="40925"/>
                </a:cubicBezTo>
                <a:cubicBezTo>
                  <a:pt x="14786" y="40925"/>
                  <a:pt x="15914" y="40760"/>
                  <a:pt x="16928" y="40456"/>
                </a:cubicBezTo>
                <a:cubicBezTo>
                  <a:pt x="17929" y="40138"/>
                  <a:pt x="18904" y="39605"/>
                  <a:pt x="19829" y="38818"/>
                </a:cubicBezTo>
                <a:lnTo>
                  <a:pt x="20780" y="38234"/>
                </a:lnTo>
                <a:lnTo>
                  <a:pt x="21717" y="38107"/>
                </a:lnTo>
                <a:lnTo>
                  <a:pt x="22528" y="38234"/>
                </a:lnTo>
                <a:lnTo>
                  <a:pt x="23352" y="38590"/>
                </a:lnTo>
                <a:lnTo>
                  <a:pt x="23339" y="38602"/>
                </a:lnTo>
                <a:lnTo>
                  <a:pt x="23326" y="38602"/>
                </a:lnTo>
                <a:lnTo>
                  <a:pt x="23326" y="26898"/>
                </a:lnTo>
                <a:cubicBezTo>
                  <a:pt x="23326" y="26124"/>
                  <a:pt x="23567" y="25489"/>
                  <a:pt x="24036" y="25020"/>
                </a:cubicBezTo>
                <a:cubicBezTo>
                  <a:pt x="24505" y="24550"/>
                  <a:pt x="25126" y="24321"/>
                  <a:pt x="25911" y="24321"/>
                </a:cubicBezTo>
                <a:lnTo>
                  <a:pt x="27064" y="24321"/>
                </a:lnTo>
                <a:lnTo>
                  <a:pt x="27064" y="22938"/>
                </a:lnTo>
                <a:lnTo>
                  <a:pt x="15420" y="22938"/>
                </a:lnTo>
                <a:lnTo>
                  <a:pt x="15420" y="24321"/>
                </a:lnTo>
                <a:lnTo>
                  <a:pt x="16814" y="24321"/>
                </a:lnTo>
                <a:cubicBezTo>
                  <a:pt x="17751" y="24321"/>
                  <a:pt x="18448" y="24563"/>
                  <a:pt x="18917" y="25032"/>
                </a:cubicBezTo>
                <a:cubicBezTo>
                  <a:pt x="19386" y="25515"/>
                  <a:pt x="19614" y="26225"/>
                  <a:pt x="19614" y="27178"/>
                </a:cubicBezTo>
                <a:lnTo>
                  <a:pt x="19614" y="35251"/>
                </a:lnTo>
                <a:cubicBezTo>
                  <a:pt x="19462" y="36686"/>
                  <a:pt x="18879" y="37765"/>
                  <a:pt x="17865" y="38475"/>
                </a:cubicBezTo>
                <a:cubicBezTo>
                  <a:pt x="16852" y="39186"/>
                  <a:pt x="15483" y="39542"/>
                  <a:pt x="13773" y="39542"/>
                </a:cubicBezTo>
                <a:cubicBezTo>
                  <a:pt x="10339" y="39542"/>
                  <a:pt x="7893" y="37562"/>
                  <a:pt x="6411" y="33613"/>
                </a:cubicBezTo>
                <a:cubicBezTo>
                  <a:pt x="4928" y="29666"/>
                  <a:pt x="4194" y="25489"/>
                  <a:pt x="4194" y="21072"/>
                </a:cubicBezTo>
                <a:cubicBezTo>
                  <a:pt x="4194" y="14433"/>
                  <a:pt x="5169" y="9507"/>
                  <a:pt x="7121" y="6270"/>
                </a:cubicBezTo>
                <a:cubicBezTo>
                  <a:pt x="9059" y="3033"/>
                  <a:pt x="11201" y="1408"/>
                  <a:pt x="13545" y="1408"/>
                </a:cubicBezTo>
                <a:cubicBezTo>
                  <a:pt x="15572" y="1408"/>
                  <a:pt x="17283" y="2170"/>
                  <a:pt x="18689" y="3681"/>
                </a:cubicBezTo>
                <a:lnTo>
                  <a:pt x="18676" y="3693"/>
                </a:lnTo>
                <a:lnTo>
                  <a:pt x="18664" y="3706"/>
                </a:lnTo>
                <a:cubicBezTo>
                  <a:pt x="17270" y="2195"/>
                  <a:pt x="15559" y="1434"/>
                  <a:pt x="13545" y="1434"/>
                </a:cubicBezTo>
                <a:cubicBezTo>
                  <a:pt x="11213" y="1434"/>
                  <a:pt x="9084" y="3046"/>
                  <a:pt x="7133" y="6283"/>
                </a:cubicBezTo>
                <a:cubicBezTo>
                  <a:pt x="5195" y="9507"/>
                  <a:pt x="4219" y="14446"/>
                  <a:pt x="4219" y="21072"/>
                </a:cubicBezTo>
                <a:cubicBezTo>
                  <a:pt x="4219" y="25477"/>
                  <a:pt x="4954" y="29666"/>
                  <a:pt x="6436" y="33613"/>
                </a:cubicBezTo>
                <a:cubicBezTo>
                  <a:pt x="7919" y="37549"/>
                  <a:pt x="10364" y="39516"/>
                  <a:pt x="13773" y="39516"/>
                </a:cubicBezTo>
                <a:cubicBezTo>
                  <a:pt x="15483" y="39516"/>
                  <a:pt x="16839" y="39161"/>
                  <a:pt x="17853" y="38450"/>
                </a:cubicBezTo>
                <a:cubicBezTo>
                  <a:pt x="18866" y="37752"/>
                  <a:pt x="19449" y="36673"/>
                  <a:pt x="19601" y="35251"/>
                </a:cubicBezTo>
                <a:lnTo>
                  <a:pt x="19601" y="27178"/>
                </a:lnTo>
                <a:cubicBezTo>
                  <a:pt x="19601" y="26238"/>
                  <a:pt x="19361" y="25527"/>
                  <a:pt x="18904" y="25058"/>
                </a:cubicBezTo>
                <a:cubicBezTo>
                  <a:pt x="18436" y="24588"/>
                  <a:pt x="17739" y="24347"/>
                  <a:pt x="16814" y="24347"/>
                </a:cubicBezTo>
                <a:lnTo>
                  <a:pt x="15407" y="24347"/>
                </a:lnTo>
                <a:lnTo>
                  <a:pt x="15407" y="24334"/>
                </a:lnTo>
                <a:lnTo>
                  <a:pt x="15394" y="24334"/>
                </a:lnTo>
                <a:lnTo>
                  <a:pt x="15394" y="22925"/>
                </a:lnTo>
                <a:lnTo>
                  <a:pt x="15407" y="22925"/>
                </a:lnTo>
                <a:lnTo>
                  <a:pt x="15407" y="22912"/>
                </a:lnTo>
                <a:lnTo>
                  <a:pt x="27077" y="22912"/>
                </a:lnTo>
                <a:lnTo>
                  <a:pt x="27090" y="22925"/>
                </a:lnTo>
                <a:lnTo>
                  <a:pt x="27090" y="22925"/>
                </a:lnTo>
                <a:lnTo>
                  <a:pt x="27090" y="24334"/>
                </a:lnTo>
                <a:lnTo>
                  <a:pt x="27090" y="24334"/>
                </a:lnTo>
                <a:lnTo>
                  <a:pt x="27077" y="24347"/>
                </a:lnTo>
                <a:lnTo>
                  <a:pt x="25911" y="24347"/>
                </a:lnTo>
                <a:cubicBezTo>
                  <a:pt x="25138" y="24347"/>
                  <a:pt x="24518" y="24575"/>
                  <a:pt x="24049" y="25045"/>
                </a:cubicBezTo>
                <a:cubicBezTo>
                  <a:pt x="23592" y="25515"/>
                  <a:pt x="23352" y="26137"/>
                  <a:pt x="23352" y="26898"/>
                </a:cubicBezTo>
                <a:lnTo>
                  <a:pt x="23352" y="38602"/>
                </a:lnTo>
                <a:lnTo>
                  <a:pt x="23352" y="38602"/>
                </a:lnTo>
                <a:lnTo>
                  <a:pt x="23339" y="38602"/>
                </a:lnTo>
                <a:lnTo>
                  <a:pt x="22516" y="38260"/>
                </a:lnTo>
                <a:lnTo>
                  <a:pt x="21717" y="38132"/>
                </a:lnTo>
                <a:lnTo>
                  <a:pt x="20780" y="38260"/>
                </a:lnTo>
                <a:lnTo>
                  <a:pt x="19855" y="38844"/>
                </a:lnTo>
                <a:cubicBezTo>
                  <a:pt x="18917" y="39618"/>
                  <a:pt x="17941" y="40164"/>
                  <a:pt x="16928" y="40481"/>
                </a:cubicBezTo>
                <a:cubicBezTo>
                  <a:pt x="15914" y="40786"/>
                  <a:pt x="14786" y="40938"/>
                  <a:pt x="13545" y="40938"/>
                </a:cubicBezTo>
                <a:cubicBezTo>
                  <a:pt x="8869" y="40938"/>
                  <a:pt x="5435" y="38882"/>
                  <a:pt x="3269" y="34743"/>
                </a:cubicBezTo>
                <a:cubicBezTo>
                  <a:pt x="1077" y="30605"/>
                  <a:pt x="0" y="26048"/>
                  <a:pt x="0" y="21059"/>
                </a:cubicBezTo>
                <a:cubicBezTo>
                  <a:pt x="0" y="15296"/>
                  <a:pt x="1267" y="10333"/>
                  <a:pt x="3826" y="6207"/>
                </a:cubicBezTo>
                <a:cubicBezTo>
                  <a:pt x="6373" y="2081"/>
                  <a:pt x="9591" y="0"/>
                  <a:pt x="13469" y="0"/>
                </a:cubicBezTo>
                <a:cubicBezTo>
                  <a:pt x="14394" y="0"/>
                  <a:pt x="15483" y="241"/>
                  <a:pt x="16725" y="710"/>
                </a:cubicBezTo>
                <a:cubicBezTo>
                  <a:pt x="17954" y="1167"/>
                  <a:pt x="18727" y="1408"/>
                  <a:pt x="19044" y="1408"/>
                </a:cubicBezTo>
                <a:cubicBezTo>
                  <a:pt x="19500" y="1408"/>
                  <a:pt x="19969" y="1294"/>
                  <a:pt x="20425" y="1053"/>
                </a:cubicBezTo>
                <a:cubicBezTo>
                  <a:pt x="20894" y="825"/>
                  <a:pt x="21274" y="482"/>
                  <a:pt x="21578" y="12"/>
                </a:cubicBezTo>
                <a:lnTo>
                  <a:pt x="21603" y="12"/>
                </a:lnTo>
                <a:lnTo>
                  <a:pt x="21616" y="12"/>
                </a:lnTo>
                <a:lnTo>
                  <a:pt x="23592" y="10536"/>
                </a:lnTo>
                <a:lnTo>
                  <a:pt x="23580" y="10548"/>
                </a:lnTo>
                <a:lnTo>
                  <a:pt x="22173" y="11018"/>
                </a:lnTo>
                <a:lnTo>
                  <a:pt x="22173" y="11018"/>
                </a:lnTo>
                <a:lnTo>
                  <a:pt x="22161" y="11005"/>
                </a:lnTo>
                <a:cubicBezTo>
                  <a:pt x="21236" y="7654"/>
                  <a:pt x="20070" y="5229"/>
                  <a:pt x="18664" y="3706"/>
                </a:cubicBezTo>
                <a:lnTo>
                  <a:pt x="18676" y="3693"/>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Freeform 3"/>
          <p:cNvSpPr/>
          <p:nvPr/>
        </p:nvSpPr>
        <p:spPr>
          <a:xfrm>
            <a:off x="6943212" y="3903920"/>
            <a:ext cx="27774" cy="39986"/>
          </a:xfrm>
          <a:custGeom>
            <a:avLst/>
            <a:gdLst>
              <a:gd name="connsiteX0" fmla="*/ 24505 w 27774"/>
              <a:gd name="connsiteY0" fmla="*/ 3274 h 39986"/>
              <a:gd name="connsiteX1" fmla="*/ 25126 w 27774"/>
              <a:gd name="connsiteY1" fmla="*/ 1865 h 39986"/>
              <a:gd name="connsiteX2" fmla="*/ 26760 w 27774"/>
              <a:gd name="connsiteY2" fmla="*/ 1408 h 39986"/>
              <a:gd name="connsiteX3" fmla="*/ 27774 w 27774"/>
              <a:gd name="connsiteY3" fmla="*/ 1408 h 39986"/>
              <a:gd name="connsiteX4" fmla="*/ 27774 w 27774"/>
              <a:gd name="connsiteY4" fmla="*/ 0 h 39986"/>
              <a:gd name="connsiteX5" fmla="*/ 17510 w 27774"/>
              <a:gd name="connsiteY5" fmla="*/ 0 h 39986"/>
              <a:gd name="connsiteX6" fmla="*/ 17510 w 27774"/>
              <a:gd name="connsiteY6" fmla="*/ 1408 h 39986"/>
              <a:gd name="connsiteX7" fmla="*/ 18512 w 27774"/>
              <a:gd name="connsiteY7" fmla="*/ 1408 h 39986"/>
              <a:gd name="connsiteX8" fmla="*/ 20273 w 27774"/>
              <a:gd name="connsiteY8" fmla="*/ 1865 h 39986"/>
              <a:gd name="connsiteX9" fmla="*/ 20780 w 27774"/>
              <a:gd name="connsiteY9" fmla="*/ 3274 h 39986"/>
              <a:gd name="connsiteX10" fmla="*/ 20780 w 27774"/>
              <a:gd name="connsiteY10" fmla="*/ 18241 h 39986"/>
              <a:gd name="connsiteX11" fmla="*/ 7006 w 27774"/>
              <a:gd name="connsiteY11" fmla="*/ 18241 h 39986"/>
              <a:gd name="connsiteX12" fmla="*/ 7006 w 27774"/>
              <a:gd name="connsiteY12" fmla="*/ 3274 h 39986"/>
              <a:gd name="connsiteX13" fmla="*/ 7627 w 27774"/>
              <a:gd name="connsiteY13" fmla="*/ 1865 h 39986"/>
              <a:gd name="connsiteX14" fmla="*/ 9262 w 27774"/>
              <a:gd name="connsiteY14" fmla="*/ 1408 h 39986"/>
              <a:gd name="connsiteX15" fmla="*/ 10275 w 27774"/>
              <a:gd name="connsiteY15" fmla="*/ 1408 h 39986"/>
              <a:gd name="connsiteX16" fmla="*/ 10275 w 27774"/>
              <a:gd name="connsiteY16" fmla="*/ 0 h 39986"/>
              <a:gd name="connsiteX17" fmla="*/ 0 w 27774"/>
              <a:gd name="connsiteY17" fmla="*/ 0 h 39986"/>
              <a:gd name="connsiteX18" fmla="*/ 0 w 27774"/>
              <a:gd name="connsiteY18" fmla="*/ 1408 h 39986"/>
              <a:gd name="connsiteX19" fmla="*/ 1013 w 27774"/>
              <a:gd name="connsiteY19" fmla="*/ 1408 h 39986"/>
              <a:gd name="connsiteX20" fmla="*/ 2762 w 27774"/>
              <a:gd name="connsiteY20" fmla="*/ 1865 h 39986"/>
              <a:gd name="connsiteX21" fmla="*/ 3268 w 27774"/>
              <a:gd name="connsiteY21" fmla="*/ 3274 h 39986"/>
              <a:gd name="connsiteX22" fmla="*/ 3268 w 27774"/>
              <a:gd name="connsiteY22" fmla="*/ 36711 h 39986"/>
              <a:gd name="connsiteX23" fmla="*/ 2800 w 27774"/>
              <a:gd name="connsiteY23" fmla="*/ 38107 h 39986"/>
              <a:gd name="connsiteX24" fmla="*/ 1165 w 27774"/>
              <a:gd name="connsiteY24" fmla="*/ 38577 h 39986"/>
              <a:gd name="connsiteX25" fmla="*/ 0 w 27774"/>
              <a:gd name="connsiteY25" fmla="*/ 38577 h 39986"/>
              <a:gd name="connsiteX26" fmla="*/ 0 w 27774"/>
              <a:gd name="connsiteY26" fmla="*/ 39986 h 39986"/>
              <a:gd name="connsiteX27" fmla="*/ 10275 w 27774"/>
              <a:gd name="connsiteY27" fmla="*/ 39986 h 39986"/>
              <a:gd name="connsiteX28" fmla="*/ 10275 w 27774"/>
              <a:gd name="connsiteY28" fmla="*/ 38577 h 39986"/>
              <a:gd name="connsiteX29" fmla="*/ 9110 w 27774"/>
              <a:gd name="connsiteY29" fmla="*/ 38577 h 39986"/>
              <a:gd name="connsiteX30" fmla="*/ 7589 w 27774"/>
              <a:gd name="connsiteY30" fmla="*/ 38107 h 39986"/>
              <a:gd name="connsiteX31" fmla="*/ 7006 w 27774"/>
              <a:gd name="connsiteY31" fmla="*/ 36711 h 39986"/>
              <a:gd name="connsiteX32" fmla="*/ 7006 w 27774"/>
              <a:gd name="connsiteY32" fmla="*/ 19637 h 39986"/>
              <a:gd name="connsiteX33" fmla="*/ 20780 w 27774"/>
              <a:gd name="connsiteY33" fmla="*/ 19637 h 39986"/>
              <a:gd name="connsiteX34" fmla="*/ 20780 w 27774"/>
              <a:gd name="connsiteY34" fmla="*/ 36711 h 39986"/>
              <a:gd name="connsiteX35" fmla="*/ 20311 w 27774"/>
              <a:gd name="connsiteY35" fmla="*/ 38107 h 39986"/>
              <a:gd name="connsiteX36" fmla="*/ 18676 w 27774"/>
              <a:gd name="connsiteY36" fmla="*/ 38577 h 39986"/>
              <a:gd name="connsiteX37" fmla="*/ 17510 w 27774"/>
              <a:gd name="connsiteY37" fmla="*/ 38577 h 39986"/>
              <a:gd name="connsiteX38" fmla="*/ 17510 w 27774"/>
              <a:gd name="connsiteY38" fmla="*/ 39986 h 39986"/>
              <a:gd name="connsiteX39" fmla="*/ 27774 w 27774"/>
              <a:gd name="connsiteY39" fmla="*/ 39986 h 39986"/>
              <a:gd name="connsiteX40" fmla="*/ 27774 w 27774"/>
              <a:gd name="connsiteY40" fmla="*/ 38577 h 39986"/>
              <a:gd name="connsiteX41" fmla="*/ 26608 w 27774"/>
              <a:gd name="connsiteY41" fmla="*/ 38577 h 39986"/>
              <a:gd name="connsiteX42" fmla="*/ 25088 w 27774"/>
              <a:gd name="connsiteY42" fmla="*/ 38107 h 39986"/>
              <a:gd name="connsiteX43" fmla="*/ 24505 w 27774"/>
              <a:gd name="connsiteY43" fmla="*/ 36711 h 39986"/>
              <a:gd name="connsiteX44" fmla="*/ 24505 w 27774"/>
              <a:gd name="connsiteY44" fmla="*/ 3274 h 399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27774" h="39986">
                <a:moveTo>
                  <a:pt x="24505" y="3274"/>
                </a:moveTo>
                <a:cubicBezTo>
                  <a:pt x="24505" y="2652"/>
                  <a:pt x="24707" y="2183"/>
                  <a:pt x="25126" y="1865"/>
                </a:cubicBezTo>
                <a:cubicBezTo>
                  <a:pt x="25556" y="1561"/>
                  <a:pt x="26101" y="1408"/>
                  <a:pt x="26760" y="1408"/>
                </a:cubicBezTo>
                <a:lnTo>
                  <a:pt x="27774" y="1408"/>
                </a:lnTo>
                <a:lnTo>
                  <a:pt x="27774" y="0"/>
                </a:lnTo>
                <a:lnTo>
                  <a:pt x="17510" y="0"/>
                </a:lnTo>
                <a:lnTo>
                  <a:pt x="17510" y="1408"/>
                </a:lnTo>
                <a:lnTo>
                  <a:pt x="18512" y="1408"/>
                </a:lnTo>
                <a:cubicBezTo>
                  <a:pt x="19348" y="1408"/>
                  <a:pt x="19931" y="1561"/>
                  <a:pt x="20273" y="1865"/>
                </a:cubicBezTo>
                <a:cubicBezTo>
                  <a:pt x="20602" y="2183"/>
                  <a:pt x="20780" y="2652"/>
                  <a:pt x="20780" y="3274"/>
                </a:cubicBezTo>
                <a:lnTo>
                  <a:pt x="20780" y="18241"/>
                </a:lnTo>
                <a:lnTo>
                  <a:pt x="7006" y="18241"/>
                </a:lnTo>
                <a:lnTo>
                  <a:pt x="7006" y="3274"/>
                </a:lnTo>
                <a:cubicBezTo>
                  <a:pt x="7006" y="2652"/>
                  <a:pt x="7209" y="2183"/>
                  <a:pt x="7627" y="1865"/>
                </a:cubicBezTo>
                <a:cubicBezTo>
                  <a:pt x="8046" y="1561"/>
                  <a:pt x="8590" y="1408"/>
                  <a:pt x="9262" y="1408"/>
                </a:cubicBezTo>
                <a:lnTo>
                  <a:pt x="10275" y="1408"/>
                </a:lnTo>
                <a:lnTo>
                  <a:pt x="10275" y="0"/>
                </a:lnTo>
                <a:lnTo>
                  <a:pt x="0" y="0"/>
                </a:lnTo>
                <a:lnTo>
                  <a:pt x="0" y="1408"/>
                </a:lnTo>
                <a:lnTo>
                  <a:pt x="1013" y="1408"/>
                </a:lnTo>
                <a:cubicBezTo>
                  <a:pt x="1837" y="1408"/>
                  <a:pt x="2432" y="1561"/>
                  <a:pt x="2762" y="1865"/>
                </a:cubicBezTo>
                <a:cubicBezTo>
                  <a:pt x="3104" y="2183"/>
                  <a:pt x="3268" y="2652"/>
                  <a:pt x="3268" y="3274"/>
                </a:cubicBezTo>
                <a:lnTo>
                  <a:pt x="3268" y="36711"/>
                </a:lnTo>
                <a:cubicBezTo>
                  <a:pt x="3268" y="37333"/>
                  <a:pt x="3117" y="37803"/>
                  <a:pt x="2800" y="38107"/>
                </a:cubicBezTo>
                <a:cubicBezTo>
                  <a:pt x="2496" y="38425"/>
                  <a:pt x="1938" y="38577"/>
                  <a:pt x="1165" y="38577"/>
                </a:cubicBezTo>
                <a:lnTo>
                  <a:pt x="0" y="38577"/>
                </a:lnTo>
                <a:lnTo>
                  <a:pt x="0" y="39986"/>
                </a:lnTo>
                <a:lnTo>
                  <a:pt x="10275" y="39986"/>
                </a:lnTo>
                <a:lnTo>
                  <a:pt x="10275" y="38577"/>
                </a:lnTo>
                <a:lnTo>
                  <a:pt x="9110" y="38577"/>
                </a:lnTo>
                <a:cubicBezTo>
                  <a:pt x="8489" y="38577"/>
                  <a:pt x="7982" y="38425"/>
                  <a:pt x="7589" y="38107"/>
                </a:cubicBezTo>
                <a:cubicBezTo>
                  <a:pt x="7197" y="37803"/>
                  <a:pt x="7006" y="37333"/>
                  <a:pt x="7006" y="36711"/>
                </a:cubicBezTo>
                <a:lnTo>
                  <a:pt x="7006" y="19637"/>
                </a:lnTo>
                <a:lnTo>
                  <a:pt x="20780" y="19637"/>
                </a:lnTo>
                <a:lnTo>
                  <a:pt x="20780" y="36711"/>
                </a:lnTo>
                <a:cubicBezTo>
                  <a:pt x="20780" y="37333"/>
                  <a:pt x="20615" y="37803"/>
                  <a:pt x="20311" y="38107"/>
                </a:cubicBezTo>
                <a:cubicBezTo>
                  <a:pt x="19994" y="38425"/>
                  <a:pt x="19449" y="38577"/>
                  <a:pt x="18676" y="38577"/>
                </a:cubicBezTo>
                <a:lnTo>
                  <a:pt x="17510" y="38577"/>
                </a:lnTo>
                <a:lnTo>
                  <a:pt x="17510" y="39986"/>
                </a:lnTo>
                <a:lnTo>
                  <a:pt x="27774" y="39986"/>
                </a:lnTo>
                <a:lnTo>
                  <a:pt x="27774" y="38577"/>
                </a:lnTo>
                <a:lnTo>
                  <a:pt x="26608" y="38577"/>
                </a:lnTo>
                <a:cubicBezTo>
                  <a:pt x="25987" y="38577"/>
                  <a:pt x="25481" y="38425"/>
                  <a:pt x="25088" y="38107"/>
                </a:cubicBezTo>
                <a:cubicBezTo>
                  <a:pt x="24695" y="37803"/>
                  <a:pt x="24505" y="37333"/>
                  <a:pt x="24505" y="36711"/>
                </a:cubicBezTo>
                <a:lnTo>
                  <a:pt x="24505" y="3274"/>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Freeform 3"/>
          <p:cNvSpPr/>
          <p:nvPr/>
        </p:nvSpPr>
        <p:spPr>
          <a:xfrm>
            <a:off x="6943200" y="3903907"/>
            <a:ext cx="27799" cy="40011"/>
          </a:xfrm>
          <a:custGeom>
            <a:avLst/>
            <a:gdLst>
              <a:gd name="connsiteX0" fmla="*/ 24517 w 27799"/>
              <a:gd name="connsiteY0" fmla="*/ 3287 h 40011"/>
              <a:gd name="connsiteX1" fmla="*/ 24505 w 27799"/>
              <a:gd name="connsiteY1" fmla="*/ 3287 h 40011"/>
              <a:gd name="connsiteX2" fmla="*/ 25138 w 27799"/>
              <a:gd name="connsiteY2" fmla="*/ 1878 h 40011"/>
              <a:gd name="connsiteX3" fmla="*/ 26773 w 27799"/>
              <a:gd name="connsiteY3" fmla="*/ 1396 h 40011"/>
              <a:gd name="connsiteX4" fmla="*/ 27774 w 27799"/>
              <a:gd name="connsiteY4" fmla="*/ 1396 h 40011"/>
              <a:gd name="connsiteX5" fmla="*/ 27774 w 27799"/>
              <a:gd name="connsiteY5" fmla="*/ 25 h 40011"/>
              <a:gd name="connsiteX6" fmla="*/ 17523 w 27799"/>
              <a:gd name="connsiteY6" fmla="*/ 25 h 40011"/>
              <a:gd name="connsiteX7" fmla="*/ 17523 w 27799"/>
              <a:gd name="connsiteY7" fmla="*/ 1396 h 40011"/>
              <a:gd name="connsiteX8" fmla="*/ 18524 w 27799"/>
              <a:gd name="connsiteY8" fmla="*/ 1396 h 40011"/>
              <a:gd name="connsiteX9" fmla="*/ 20285 w 27799"/>
              <a:gd name="connsiteY9" fmla="*/ 1878 h 40011"/>
              <a:gd name="connsiteX10" fmla="*/ 20792 w 27799"/>
              <a:gd name="connsiteY10" fmla="*/ 3287 h 40011"/>
              <a:gd name="connsiteX11" fmla="*/ 20792 w 27799"/>
              <a:gd name="connsiteY11" fmla="*/ 18254 h 40011"/>
              <a:gd name="connsiteX12" fmla="*/ 20792 w 27799"/>
              <a:gd name="connsiteY12" fmla="*/ 18254 h 40011"/>
              <a:gd name="connsiteX13" fmla="*/ 20792 w 27799"/>
              <a:gd name="connsiteY13" fmla="*/ 18266 h 40011"/>
              <a:gd name="connsiteX14" fmla="*/ 7019 w 27799"/>
              <a:gd name="connsiteY14" fmla="*/ 18266 h 40011"/>
              <a:gd name="connsiteX15" fmla="*/ 7006 w 27799"/>
              <a:gd name="connsiteY15" fmla="*/ 18254 h 40011"/>
              <a:gd name="connsiteX16" fmla="*/ 7006 w 27799"/>
              <a:gd name="connsiteY16" fmla="*/ 18254 h 40011"/>
              <a:gd name="connsiteX17" fmla="*/ 7006 w 27799"/>
              <a:gd name="connsiteY17" fmla="*/ 3287 h 40011"/>
              <a:gd name="connsiteX18" fmla="*/ 7640 w 27799"/>
              <a:gd name="connsiteY18" fmla="*/ 1878 h 40011"/>
              <a:gd name="connsiteX19" fmla="*/ 9275 w 27799"/>
              <a:gd name="connsiteY19" fmla="*/ 1396 h 40011"/>
              <a:gd name="connsiteX20" fmla="*/ 10275 w 27799"/>
              <a:gd name="connsiteY20" fmla="*/ 1396 h 40011"/>
              <a:gd name="connsiteX21" fmla="*/ 10275 w 27799"/>
              <a:gd name="connsiteY21" fmla="*/ 25 h 40011"/>
              <a:gd name="connsiteX22" fmla="*/ 25 w 27799"/>
              <a:gd name="connsiteY22" fmla="*/ 25 h 40011"/>
              <a:gd name="connsiteX23" fmla="*/ 25 w 27799"/>
              <a:gd name="connsiteY23" fmla="*/ 1396 h 40011"/>
              <a:gd name="connsiteX24" fmla="*/ 1026 w 27799"/>
              <a:gd name="connsiteY24" fmla="*/ 1396 h 40011"/>
              <a:gd name="connsiteX25" fmla="*/ 2787 w 27799"/>
              <a:gd name="connsiteY25" fmla="*/ 1878 h 40011"/>
              <a:gd name="connsiteX26" fmla="*/ 3294 w 27799"/>
              <a:gd name="connsiteY26" fmla="*/ 3287 h 40011"/>
              <a:gd name="connsiteX27" fmla="*/ 3294 w 27799"/>
              <a:gd name="connsiteY27" fmla="*/ 36724 h 40011"/>
              <a:gd name="connsiteX28" fmla="*/ 2825 w 27799"/>
              <a:gd name="connsiteY28" fmla="*/ 38133 h 40011"/>
              <a:gd name="connsiteX29" fmla="*/ 1178 w 27799"/>
              <a:gd name="connsiteY29" fmla="*/ 38602 h 40011"/>
              <a:gd name="connsiteX30" fmla="*/ 25 w 27799"/>
              <a:gd name="connsiteY30" fmla="*/ 38602 h 40011"/>
              <a:gd name="connsiteX31" fmla="*/ 25 w 27799"/>
              <a:gd name="connsiteY31" fmla="*/ 39973 h 40011"/>
              <a:gd name="connsiteX32" fmla="*/ 10275 w 27799"/>
              <a:gd name="connsiteY32" fmla="*/ 39973 h 40011"/>
              <a:gd name="connsiteX33" fmla="*/ 10275 w 27799"/>
              <a:gd name="connsiteY33" fmla="*/ 38602 h 40011"/>
              <a:gd name="connsiteX34" fmla="*/ 9122 w 27799"/>
              <a:gd name="connsiteY34" fmla="*/ 38602 h 40011"/>
              <a:gd name="connsiteX35" fmla="*/ 7589 w 27799"/>
              <a:gd name="connsiteY35" fmla="*/ 38133 h 40011"/>
              <a:gd name="connsiteX36" fmla="*/ 7006 w 27799"/>
              <a:gd name="connsiteY36" fmla="*/ 36724 h 40011"/>
              <a:gd name="connsiteX37" fmla="*/ 7006 w 27799"/>
              <a:gd name="connsiteY37" fmla="*/ 19650 h 40011"/>
              <a:gd name="connsiteX38" fmla="*/ 7006 w 27799"/>
              <a:gd name="connsiteY38" fmla="*/ 19637 h 40011"/>
              <a:gd name="connsiteX39" fmla="*/ 7019 w 27799"/>
              <a:gd name="connsiteY39" fmla="*/ 19637 h 40011"/>
              <a:gd name="connsiteX40" fmla="*/ 20792 w 27799"/>
              <a:gd name="connsiteY40" fmla="*/ 19637 h 40011"/>
              <a:gd name="connsiteX41" fmla="*/ 20792 w 27799"/>
              <a:gd name="connsiteY41" fmla="*/ 19637 h 40011"/>
              <a:gd name="connsiteX42" fmla="*/ 20792 w 27799"/>
              <a:gd name="connsiteY42" fmla="*/ 19650 h 40011"/>
              <a:gd name="connsiteX43" fmla="*/ 20792 w 27799"/>
              <a:gd name="connsiteY43" fmla="*/ 36724 h 40011"/>
              <a:gd name="connsiteX44" fmla="*/ 20323 w 27799"/>
              <a:gd name="connsiteY44" fmla="*/ 38133 h 40011"/>
              <a:gd name="connsiteX45" fmla="*/ 18689 w 27799"/>
              <a:gd name="connsiteY45" fmla="*/ 38602 h 40011"/>
              <a:gd name="connsiteX46" fmla="*/ 17523 w 27799"/>
              <a:gd name="connsiteY46" fmla="*/ 38602 h 40011"/>
              <a:gd name="connsiteX47" fmla="*/ 17523 w 27799"/>
              <a:gd name="connsiteY47" fmla="*/ 39973 h 40011"/>
              <a:gd name="connsiteX48" fmla="*/ 27774 w 27799"/>
              <a:gd name="connsiteY48" fmla="*/ 39973 h 40011"/>
              <a:gd name="connsiteX49" fmla="*/ 27774 w 27799"/>
              <a:gd name="connsiteY49" fmla="*/ 38602 h 40011"/>
              <a:gd name="connsiteX50" fmla="*/ 26621 w 27799"/>
              <a:gd name="connsiteY50" fmla="*/ 38602 h 40011"/>
              <a:gd name="connsiteX51" fmla="*/ 25100 w 27799"/>
              <a:gd name="connsiteY51" fmla="*/ 38133 h 40011"/>
              <a:gd name="connsiteX52" fmla="*/ 24505 w 27799"/>
              <a:gd name="connsiteY52" fmla="*/ 36724 h 40011"/>
              <a:gd name="connsiteX53" fmla="*/ 24505 w 27799"/>
              <a:gd name="connsiteY53" fmla="*/ 3287 h 40011"/>
              <a:gd name="connsiteX54" fmla="*/ 24517 w 27799"/>
              <a:gd name="connsiteY54" fmla="*/ 3287 h 40011"/>
              <a:gd name="connsiteX55" fmla="*/ 24530 w 27799"/>
              <a:gd name="connsiteY55" fmla="*/ 3287 h 40011"/>
              <a:gd name="connsiteX56" fmla="*/ 24530 w 27799"/>
              <a:gd name="connsiteY56" fmla="*/ 36724 h 40011"/>
              <a:gd name="connsiteX57" fmla="*/ 25113 w 27799"/>
              <a:gd name="connsiteY57" fmla="*/ 38107 h 40011"/>
              <a:gd name="connsiteX58" fmla="*/ 26621 w 27799"/>
              <a:gd name="connsiteY58" fmla="*/ 38577 h 40011"/>
              <a:gd name="connsiteX59" fmla="*/ 27786 w 27799"/>
              <a:gd name="connsiteY59" fmla="*/ 38577 h 40011"/>
              <a:gd name="connsiteX60" fmla="*/ 27799 w 27799"/>
              <a:gd name="connsiteY60" fmla="*/ 38590 h 40011"/>
              <a:gd name="connsiteX61" fmla="*/ 27799 w 27799"/>
              <a:gd name="connsiteY61" fmla="*/ 38590 h 40011"/>
              <a:gd name="connsiteX62" fmla="*/ 27799 w 27799"/>
              <a:gd name="connsiteY62" fmla="*/ 39999 h 40011"/>
              <a:gd name="connsiteX63" fmla="*/ 27799 w 27799"/>
              <a:gd name="connsiteY63" fmla="*/ 39999 h 40011"/>
              <a:gd name="connsiteX64" fmla="*/ 27786 w 27799"/>
              <a:gd name="connsiteY64" fmla="*/ 40011 h 40011"/>
              <a:gd name="connsiteX65" fmla="*/ 17523 w 27799"/>
              <a:gd name="connsiteY65" fmla="*/ 40011 h 40011"/>
              <a:gd name="connsiteX66" fmla="*/ 17510 w 27799"/>
              <a:gd name="connsiteY66" fmla="*/ 39999 h 40011"/>
              <a:gd name="connsiteX67" fmla="*/ 17498 w 27799"/>
              <a:gd name="connsiteY67" fmla="*/ 39999 h 40011"/>
              <a:gd name="connsiteX68" fmla="*/ 17498 w 27799"/>
              <a:gd name="connsiteY68" fmla="*/ 38590 h 40011"/>
              <a:gd name="connsiteX69" fmla="*/ 17510 w 27799"/>
              <a:gd name="connsiteY69" fmla="*/ 38590 h 40011"/>
              <a:gd name="connsiteX70" fmla="*/ 17523 w 27799"/>
              <a:gd name="connsiteY70" fmla="*/ 38577 h 40011"/>
              <a:gd name="connsiteX71" fmla="*/ 18689 w 27799"/>
              <a:gd name="connsiteY71" fmla="*/ 38577 h 40011"/>
              <a:gd name="connsiteX72" fmla="*/ 20311 w 27799"/>
              <a:gd name="connsiteY72" fmla="*/ 38107 h 40011"/>
              <a:gd name="connsiteX73" fmla="*/ 20767 w 27799"/>
              <a:gd name="connsiteY73" fmla="*/ 36724 h 40011"/>
              <a:gd name="connsiteX74" fmla="*/ 20767 w 27799"/>
              <a:gd name="connsiteY74" fmla="*/ 19663 h 40011"/>
              <a:gd name="connsiteX75" fmla="*/ 7032 w 27799"/>
              <a:gd name="connsiteY75" fmla="*/ 19663 h 40011"/>
              <a:gd name="connsiteX76" fmla="*/ 7032 w 27799"/>
              <a:gd name="connsiteY76" fmla="*/ 36724 h 40011"/>
              <a:gd name="connsiteX77" fmla="*/ 7602 w 27799"/>
              <a:gd name="connsiteY77" fmla="*/ 38107 h 40011"/>
              <a:gd name="connsiteX78" fmla="*/ 9122 w 27799"/>
              <a:gd name="connsiteY78" fmla="*/ 38577 h 40011"/>
              <a:gd name="connsiteX79" fmla="*/ 10288 w 27799"/>
              <a:gd name="connsiteY79" fmla="*/ 38577 h 40011"/>
              <a:gd name="connsiteX80" fmla="*/ 10288 w 27799"/>
              <a:gd name="connsiteY80" fmla="*/ 38590 h 40011"/>
              <a:gd name="connsiteX81" fmla="*/ 10288 w 27799"/>
              <a:gd name="connsiteY81" fmla="*/ 38590 h 40011"/>
              <a:gd name="connsiteX82" fmla="*/ 10288 w 27799"/>
              <a:gd name="connsiteY82" fmla="*/ 39999 h 40011"/>
              <a:gd name="connsiteX83" fmla="*/ 10288 w 27799"/>
              <a:gd name="connsiteY83" fmla="*/ 39999 h 40011"/>
              <a:gd name="connsiteX84" fmla="*/ 10288 w 27799"/>
              <a:gd name="connsiteY84" fmla="*/ 40011 h 40011"/>
              <a:gd name="connsiteX85" fmla="*/ 12 w 27799"/>
              <a:gd name="connsiteY85" fmla="*/ 40011 h 40011"/>
              <a:gd name="connsiteX86" fmla="*/ 0 w 27799"/>
              <a:gd name="connsiteY86" fmla="*/ 39999 h 40011"/>
              <a:gd name="connsiteX87" fmla="*/ 0 w 27799"/>
              <a:gd name="connsiteY87" fmla="*/ 39999 h 40011"/>
              <a:gd name="connsiteX88" fmla="*/ 0 w 27799"/>
              <a:gd name="connsiteY88" fmla="*/ 38590 h 40011"/>
              <a:gd name="connsiteX89" fmla="*/ 0 w 27799"/>
              <a:gd name="connsiteY89" fmla="*/ 38590 h 40011"/>
              <a:gd name="connsiteX90" fmla="*/ 12 w 27799"/>
              <a:gd name="connsiteY90" fmla="*/ 38577 h 40011"/>
              <a:gd name="connsiteX91" fmla="*/ 1178 w 27799"/>
              <a:gd name="connsiteY91" fmla="*/ 38577 h 40011"/>
              <a:gd name="connsiteX92" fmla="*/ 2800 w 27799"/>
              <a:gd name="connsiteY92" fmla="*/ 38107 h 40011"/>
              <a:gd name="connsiteX93" fmla="*/ 3268 w 27799"/>
              <a:gd name="connsiteY93" fmla="*/ 36724 h 40011"/>
              <a:gd name="connsiteX94" fmla="*/ 3268 w 27799"/>
              <a:gd name="connsiteY94" fmla="*/ 3287 h 40011"/>
              <a:gd name="connsiteX95" fmla="*/ 2774 w 27799"/>
              <a:gd name="connsiteY95" fmla="*/ 1891 h 40011"/>
              <a:gd name="connsiteX96" fmla="*/ 1026 w 27799"/>
              <a:gd name="connsiteY96" fmla="*/ 1434 h 40011"/>
              <a:gd name="connsiteX97" fmla="*/ 12 w 27799"/>
              <a:gd name="connsiteY97" fmla="*/ 1434 h 40011"/>
              <a:gd name="connsiteX98" fmla="*/ 0 w 27799"/>
              <a:gd name="connsiteY98" fmla="*/ 1421 h 40011"/>
              <a:gd name="connsiteX99" fmla="*/ 0 w 27799"/>
              <a:gd name="connsiteY99" fmla="*/ 1421 h 40011"/>
              <a:gd name="connsiteX100" fmla="*/ 0 w 27799"/>
              <a:gd name="connsiteY100" fmla="*/ 12 h 40011"/>
              <a:gd name="connsiteX101" fmla="*/ 0 w 27799"/>
              <a:gd name="connsiteY101" fmla="*/ 12 h 40011"/>
              <a:gd name="connsiteX102" fmla="*/ 12 w 27799"/>
              <a:gd name="connsiteY102" fmla="*/ 0 h 40011"/>
              <a:gd name="connsiteX103" fmla="*/ 10288 w 27799"/>
              <a:gd name="connsiteY103" fmla="*/ 0 h 40011"/>
              <a:gd name="connsiteX104" fmla="*/ 10288 w 27799"/>
              <a:gd name="connsiteY104" fmla="*/ 12 h 40011"/>
              <a:gd name="connsiteX105" fmla="*/ 10288 w 27799"/>
              <a:gd name="connsiteY105" fmla="*/ 12 h 40011"/>
              <a:gd name="connsiteX106" fmla="*/ 10288 w 27799"/>
              <a:gd name="connsiteY106" fmla="*/ 1421 h 40011"/>
              <a:gd name="connsiteX107" fmla="*/ 10288 w 27799"/>
              <a:gd name="connsiteY107" fmla="*/ 1421 h 40011"/>
              <a:gd name="connsiteX108" fmla="*/ 10288 w 27799"/>
              <a:gd name="connsiteY108" fmla="*/ 1434 h 40011"/>
              <a:gd name="connsiteX109" fmla="*/ 9275 w 27799"/>
              <a:gd name="connsiteY109" fmla="*/ 1434 h 40011"/>
              <a:gd name="connsiteX110" fmla="*/ 7653 w 27799"/>
              <a:gd name="connsiteY110" fmla="*/ 1891 h 40011"/>
              <a:gd name="connsiteX111" fmla="*/ 7032 w 27799"/>
              <a:gd name="connsiteY111" fmla="*/ 3287 h 40011"/>
              <a:gd name="connsiteX112" fmla="*/ 7032 w 27799"/>
              <a:gd name="connsiteY112" fmla="*/ 18241 h 40011"/>
              <a:gd name="connsiteX113" fmla="*/ 20767 w 27799"/>
              <a:gd name="connsiteY113" fmla="*/ 18241 h 40011"/>
              <a:gd name="connsiteX114" fmla="*/ 20767 w 27799"/>
              <a:gd name="connsiteY114" fmla="*/ 3287 h 40011"/>
              <a:gd name="connsiteX115" fmla="*/ 20273 w 27799"/>
              <a:gd name="connsiteY115" fmla="*/ 1891 h 40011"/>
              <a:gd name="connsiteX116" fmla="*/ 18524 w 27799"/>
              <a:gd name="connsiteY116" fmla="*/ 1434 h 40011"/>
              <a:gd name="connsiteX117" fmla="*/ 17523 w 27799"/>
              <a:gd name="connsiteY117" fmla="*/ 1434 h 40011"/>
              <a:gd name="connsiteX118" fmla="*/ 17510 w 27799"/>
              <a:gd name="connsiteY118" fmla="*/ 1421 h 40011"/>
              <a:gd name="connsiteX119" fmla="*/ 17498 w 27799"/>
              <a:gd name="connsiteY119" fmla="*/ 1421 h 40011"/>
              <a:gd name="connsiteX120" fmla="*/ 17498 w 27799"/>
              <a:gd name="connsiteY120" fmla="*/ 12 h 40011"/>
              <a:gd name="connsiteX121" fmla="*/ 17510 w 27799"/>
              <a:gd name="connsiteY121" fmla="*/ 12 h 40011"/>
              <a:gd name="connsiteX122" fmla="*/ 17523 w 27799"/>
              <a:gd name="connsiteY122" fmla="*/ 0 h 40011"/>
              <a:gd name="connsiteX123" fmla="*/ 27786 w 27799"/>
              <a:gd name="connsiteY123" fmla="*/ 0 h 40011"/>
              <a:gd name="connsiteX124" fmla="*/ 27799 w 27799"/>
              <a:gd name="connsiteY124" fmla="*/ 12 h 40011"/>
              <a:gd name="connsiteX125" fmla="*/ 27799 w 27799"/>
              <a:gd name="connsiteY125" fmla="*/ 12 h 40011"/>
              <a:gd name="connsiteX126" fmla="*/ 27799 w 27799"/>
              <a:gd name="connsiteY126" fmla="*/ 1421 h 40011"/>
              <a:gd name="connsiteX127" fmla="*/ 27799 w 27799"/>
              <a:gd name="connsiteY127" fmla="*/ 1421 h 40011"/>
              <a:gd name="connsiteX128" fmla="*/ 27786 w 27799"/>
              <a:gd name="connsiteY128" fmla="*/ 1434 h 40011"/>
              <a:gd name="connsiteX129" fmla="*/ 26773 w 27799"/>
              <a:gd name="connsiteY129" fmla="*/ 1434 h 40011"/>
              <a:gd name="connsiteX130" fmla="*/ 25151 w 27799"/>
              <a:gd name="connsiteY130" fmla="*/ 1891 h 40011"/>
              <a:gd name="connsiteX131" fmla="*/ 24530 w 27799"/>
              <a:gd name="connsiteY131" fmla="*/ 3287 h 40011"/>
              <a:gd name="connsiteX132" fmla="*/ 24517 w 27799"/>
              <a:gd name="connsiteY132" fmla="*/ 3287 h 4001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 ang="96">
                <a:pos x="connsiteX96" y="connsiteY96"/>
              </a:cxn>
              <a:cxn ang="97">
                <a:pos x="connsiteX97" y="connsiteY97"/>
              </a:cxn>
              <a:cxn ang="98">
                <a:pos x="connsiteX98" y="connsiteY98"/>
              </a:cxn>
              <a:cxn ang="99">
                <a:pos x="connsiteX99" y="connsiteY99"/>
              </a:cxn>
              <a:cxn ang="100">
                <a:pos x="connsiteX100" y="connsiteY100"/>
              </a:cxn>
              <a:cxn ang="101">
                <a:pos x="connsiteX101" y="connsiteY101"/>
              </a:cxn>
              <a:cxn ang="102">
                <a:pos x="connsiteX102" y="connsiteY102"/>
              </a:cxn>
              <a:cxn ang="103">
                <a:pos x="connsiteX103" y="connsiteY103"/>
              </a:cxn>
              <a:cxn ang="104">
                <a:pos x="connsiteX104" y="connsiteY104"/>
              </a:cxn>
              <a:cxn ang="105">
                <a:pos x="connsiteX105" y="connsiteY105"/>
              </a:cxn>
              <a:cxn ang="106">
                <a:pos x="connsiteX106" y="connsiteY106"/>
              </a:cxn>
              <a:cxn ang="107">
                <a:pos x="connsiteX107" y="connsiteY107"/>
              </a:cxn>
              <a:cxn ang="108">
                <a:pos x="connsiteX108" y="connsiteY108"/>
              </a:cxn>
              <a:cxn ang="109">
                <a:pos x="connsiteX109" y="connsiteY109"/>
              </a:cxn>
              <a:cxn ang="110">
                <a:pos x="connsiteX110" y="connsiteY110"/>
              </a:cxn>
              <a:cxn ang="111">
                <a:pos x="connsiteX111" y="connsiteY111"/>
              </a:cxn>
              <a:cxn ang="112">
                <a:pos x="connsiteX112" y="connsiteY112"/>
              </a:cxn>
              <a:cxn ang="113">
                <a:pos x="connsiteX113" y="connsiteY113"/>
              </a:cxn>
              <a:cxn ang="114">
                <a:pos x="connsiteX114" y="connsiteY114"/>
              </a:cxn>
              <a:cxn ang="115">
                <a:pos x="connsiteX115" y="connsiteY115"/>
              </a:cxn>
              <a:cxn ang="116">
                <a:pos x="connsiteX116" y="connsiteY116"/>
              </a:cxn>
              <a:cxn ang="117">
                <a:pos x="connsiteX117" y="connsiteY117"/>
              </a:cxn>
              <a:cxn ang="118">
                <a:pos x="connsiteX118" y="connsiteY118"/>
              </a:cxn>
              <a:cxn ang="119">
                <a:pos x="connsiteX119" y="connsiteY119"/>
              </a:cxn>
              <a:cxn ang="120">
                <a:pos x="connsiteX120" y="connsiteY120"/>
              </a:cxn>
              <a:cxn ang="121">
                <a:pos x="connsiteX121" y="connsiteY121"/>
              </a:cxn>
              <a:cxn ang="122">
                <a:pos x="connsiteX122" y="connsiteY122"/>
              </a:cxn>
              <a:cxn ang="123">
                <a:pos x="connsiteX123" y="connsiteY123"/>
              </a:cxn>
              <a:cxn ang="124">
                <a:pos x="connsiteX124" y="connsiteY124"/>
              </a:cxn>
              <a:cxn ang="125">
                <a:pos x="connsiteX125" y="connsiteY125"/>
              </a:cxn>
              <a:cxn ang="126">
                <a:pos x="connsiteX126" y="connsiteY126"/>
              </a:cxn>
              <a:cxn ang="127">
                <a:pos x="connsiteX127" y="connsiteY127"/>
              </a:cxn>
              <a:cxn ang="128">
                <a:pos x="connsiteX128" y="connsiteY128"/>
              </a:cxn>
              <a:cxn ang="129">
                <a:pos x="connsiteX129" y="connsiteY129"/>
              </a:cxn>
              <a:cxn ang="130">
                <a:pos x="connsiteX130" y="connsiteY130"/>
              </a:cxn>
              <a:cxn ang="131">
                <a:pos x="connsiteX131" y="connsiteY131"/>
              </a:cxn>
              <a:cxn ang="132">
                <a:pos x="connsiteX132" y="connsiteY132"/>
              </a:cxn>
            </a:cxnLst>
            <a:rect l="l" t="t" r="r" b="b"/>
            <a:pathLst>
              <a:path w="27799" h="40011">
                <a:moveTo>
                  <a:pt x="24517" y="3287"/>
                </a:moveTo>
                <a:lnTo>
                  <a:pt x="24505" y="3287"/>
                </a:lnTo>
                <a:cubicBezTo>
                  <a:pt x="24505" y="2665"/>
                  <a:pt x="24720" y="2183"/>
                  <a:pt x="25138" y="1878"/>
                </a:cubicBezTo>
                <a:cubicBezTo>
                  <a:pt x="25556" y="1561"/>
                  <a:pt x="26114" y="1396"/>
                  <a:pt x="26773" y="1396"/>
                </a:cubicBezTo>
                <a:lnTo>
                  <a:pt x="27774" y="1396"/>
                </a:lnTo>
                <a:lnTo>
                  <a:pt x="27774" y="25"/>
                </a:lnTo>
                <a:lnTo>
                  <a:pt x="17523" y="25"/>
                </a:lnTo>
                <a:lnTo>
                  <a:pt x="17523" y="1396"/>
                </a:lnTo>
                <a:lnTo>
                  <a:pt x="18524" y="1396"/>
                </a:lnTo>
                <a:cubicBezTo>
                  <a:pt x="19360" y="1396"/>
                  <a:pt x="19956" y="1561"/>
                  <a:pt x="20285" y="1878"/>
                </a:cubicBezTo>
                <a:cubicBezTo>
                  <a:pt x="20628" y="2183"/>
                  <a:pt x="20792" y="2665"/>
                  <a:pt x="20792" y="3287"/>
                </a:cubicBezTo>
                <a:lnTo>
                  <a:pt x="20792" y="18254"/>
                </a:lnTo>
                <a:lnTo>
                  <a:pt x="20792" y="18254"/>
                </a:lnTo>
                <a:lnTo>
                  <a:pt x="20792" y="18266"/>
                </a:lnTo>
                <a:lnTo>
                  <a:pt x="7019" y="18266"/>
                </a:lnTo>
                <a:lnTo>
                  <a:pt x="7006" y="18254"/>
                </a:lnTo>
                <a:lnTo>
                  <a:pt x="7006" y="18254"/>
                </a:lnTo>
                <a:lnTo>
                  <a:pt x="7006" y="3287"/>
                </a:lnTo>
                <a:cubicBezTo>
                  <a:pt x="7006" y="2665"/>
                  <a:pt x="7209" y="2183"/>
                  <a:pt x="7640" y="1878"/>
                </a:cubicBezTo>
                <a:cubicBezTo>
                  <a:pt x="8058" y="1561"/>
                  <a:pt x="8603" y="1396"/>
                  <a:pt x="9275" y="1396"/>
                </a:cubicBezTo>
                <a:lnTo>
                  <a:pt x="10275" y="1396"/>
                </a:lnTo>
                <a:lnTo>
                  <a:pt x="10275" y="25"/>
                </a:lnTo>
                <a:lnTo>
                  <a:pt x="25" y="25"/>
                </a:lnTo>
                <a:lnTo>
                  <a:pt x="25" y="1396"/>
                </a:lnTo>
                <a:lnTo>
                  <a:pt x="1026" y="1396"/>
                </a:lnTo>
                <a:cubicBezTo>
                  <a:pt x="1849" y="1396"/>
                  <a:pt x="2445" y="1561"/>
                  <a:pt x="2787" y="1878"/>
                </a:cubicBezTo>
                <a:cubicBezTo>
                  <a:pt x="3129" y="2183"/>
                  <a:pt x="3294" y="2665"/>
                  <a:pt x="3294" y="3287"/>
                </a:cubicBezTo>
                <a:lnTo>
                  <a:pt x="3294" y="36724"/>
                </a:lnTo>
                <a:cubicBezTo>
                  <a:pt x="3294" y="37346"/>
                  <a:pt x="3142" y="37815"/>
                  <a:pt x="2825" y="38133"/>
                </a:cubicBezTo>
                <a:cubicBezTo>
                  <a:pt x="2508" y="38450"/>
                  <a:pt x="1963" y="38602"/>
                  <a:pt x="1178" y="38602"/>
                </a:cubicBezTo>
                <a:lnTo>
                  <a:pt x="25" y="38602"/>
                </a:lnTo>
                <a:lnTo>
                  <a:pt x="25" y="39973"/>
                </a:lnTo>
                <a:lnTo>
                  <a:pt x="10275" y="39973"/>
                </a:lnTo>
                <a:lnTo>
                  <a:pt x="10275" y="38602"/>
                </a:lnTo>
                <a:lnTo>
                  <a:pt x="9122" y="38602"/>
                </a:lnTo>
                <a:cubicBezTo>
                  <a:pt x="8489" y="38602"/>
                  <a:pt x="7982" y="38450"/>
                  <a:pt x="7589" y="38133"/>
                </a:cubicBezTo>
                <a:cubicBezTo>
                  <a:pt x="7196" y="37815"/>
                  <a:pt x="7006" y="37346"/>
                  <a:pt x="7006" y="36724"/>
                </a:cubicBezTo>
                <a:lnTo>
                  <a:pt x="7006" y="19650"/>
                </a:lnTo>
                <a:lnTo>
                  <a:pt x="7006" y="19637"/>
                </a:lnTo>
                <a:lnTo>
                  <a:pt x="7019" y="19637"/>
                </a:lnTo>
                <a:lnTo>
                  <a:pt x="20792" y="19637"/>
                </a:lnTo>
                <a:lnTo>
                  <a:pt x="20792" y="19637"/>
                </a:lnTo>
                <a:lnTo>
                  <a:pt x="20792" y="19650"/>
                </a:lnTo>
                <a:lnTo>
                  <a:pt x="20792" y="36724"/>
                </a:lnTo>
                <a:cubicBezTo>
                  <a:pt x="20792" y="37346"/>
                  <a:pt x="20640" y="37815"/>
                  <a:pt x="20323" y="38133"/>
                </a:cubicBezTo>
                <a:cubicBezTo>
                  <a:pt x="20007" y="38450"/>
                  <a:pt x="19462" y="38602"/>
                  <a:pt x="18689" y="38602"/>
                </a:cubicBezTo>
                <a:lnTo>
                  <a:pt x="17523" y="38602"/>
                </a:lnTo>
                <a:lnTo>
                  <a:pt x="17523" y="39973"/>
                </a:lnTo>
                <a:lnTo>
                  <a:pt x="27774" y="39973"/>
                </a:lnTo>
                <a:lnTo>
                  <a:pt x="27774" y="38602"/>
                </a:lnTo>
                <a:lnTo>
                  <a:pt x="26621" y="38602"/>
                </a:lnTo>
                <a:cubicBezTo>
                  <a:pt x="26000" y="38602"/>
                  <a:pt x="25480" y="38450"/>
                  <a:pt x="25100" y="38133"/>
                </a:cubicBezTo>
                <a:cubicBezTo>
                  <a:pt x="24707" y="37815"/>
                  <a:pt x="24505" y="37346"/>
                  <a:pt x="24505" y="36724"/>
                </a:cubicBezTo>
                <a:lnTo>
                  <a:pt x="24505" y="3287"/>
                </a:lnTo>
                <a:lnTo>
                  <a:pt x="24517" y="3287"/>
                </a:lnTo>
                <a:lnTo>
                  <a:pt x="24530" y="3287"/>
                </a:lnTo>
                <a:lnTo>
                  <a:pt x="24530" y="36724"/>
                </a:lnTo>
                <a:cubicBezTo>
                  <a:pt x="24530" y="37346"/>
                  <a:pt x="24720" y="37803"/>
                  <a:pt x="25113" y="38107"/>
                </a:cubicBezTo>
                <a:cubicBezTo>
                  <a:pt x="25493" y="38425"/>
                  <a:pt x="26000" y="38577"/>
                  <a:pt x="26621" y="38577"/>
                </a:cubicBezTo>
                <a:lnTo>
                  <a:pt x="27786" y="38577"/>
                </a:lnTo>
                <a:lnTo>
                  <a:pt x="27799" y="38590"/>
                </a:lnTo>
                <a:lnTo>
                  <a:pt x="27799" y="38590"/>
                </a:lnTo>
                <a:lnTo>
                  <a:pt x="27799" y="39999"/>
                </a:lnTo>
                <a:lnTo>
                  <a:pt x="27799" y="39999"/>
                </a:lnTo>
                <a:lnTo>
                  <a:pt x="27786" y="40011"/>
                </a:lnTo>
                <a:lnTo>
                  <a:pt x="17523" y="40011"/>
                </a:lnTo>
                <a:lnTo>
                  <a:pt x="17510" y="39999"/>
                </a:lnTo>
                <a:lnTo>
                  <a:pt x="17498" y="39999"/>
                </a:lnTo>
                <a:lnTo>
                  <a:pt x="17498" y="38590"/>
                </a:lnTo>
                <a:lnTo>
                  <a:pt x="17510" y="38590"/>
                </a:lnTo>
                <a:lnTo>
                  <a:pt x="17523" y="38577"/>
                </a:lnTo>
                <a:lnTo>
                  <a:pt x="18689" y="38577"/>
                </a:lnTo>
                <a:cubicBezTo>
                  <a:pt x="19462" y="38577"/>
                  <a:pt x="19994" y="38425"/>
                  <a:pt x="20311" y="38107"/>
                </a:cubicBezTo>
                <a:cubicBezTo>
                  <a:pt x="20615" y="37803"/>
                  <a:pt x="20767" y="37346"/>
                  <a:pt x="20767" y="36724"/>
                </a:cubicBezTo>
                <a:lnTo>
                  <a:pt x="20767" y="19663"/>
                </a:lnTo>
                <a:lnTo>
                  <a:pt x="7032" y="19663"/>
                </a:lnTo>
                <a:lnTo>
                  <a:pt x="7032" y="36724"/>
                </a:lnTo>
                <a:cubicBezTo>
                  <a:pt x="7032" y="37346"/>
                  <a:pt x="7222" y="37803"/>
                  <a:pt x="7602" y="38107"/>
                </a:cubicBezTo>
                <a:cubicBezTo>
                  <a:pt x="7995" y="38425"/>
                  <a:pt x="8502" y="38577"/>
                  <a:pt x="9122" y="38577"/>
                </a:cubicBezTo>
                <a:lnTo>
                  <a:pt x="10288" y="38577"/>
                </a:lnTo>
                <a:lnTo>
                  <a:pt x="10288" y="38590"/>
                </a:lnTo>
                <a:lnTo>
                  <a:pt x="10288" y="38590"/>
                </a:lnTo>
                <a:lnTo>
                  <a:pt x="10288" y="39999"/>
                </a:lnTo>
                <a:lnTo>
                  <a:pt x="10288" y="39999"/>
                </a:lnTo>
                <a:lnTo>
                  <a:pt x="10288" y="40011"/>
                </a:lnTo>
                <a:lnTo>
                  <a:pt x="12" y="40011"/>
                </a:lnTo>
                <a:lnTo>
                  <a:pt x="0" y="39999"/>
                </a:lnTo>
                <a:lnTo>
                  <a:pt x="0" y="39999"/>
                </a:lnTo>
                <a:lnTo>
                  <a:pt x="0" y="38590"/>
                </a:lnTo>
                <a:lnTo>
                  <a:pt x="0" y="38590"/>
                </a:lnTo>
                <a:lnTo>
                  <a:pt x="12" y="38577"/>
                </a:lnTo>
                <a:lnTo>
                  <a:pt x="1178" y="38577"/>
                </a:lnTo>
                <a:cubicBezTo>
                  <a:pt x="1951" y="38577"/>
                  <a:pt x="2496" y="38425"/>
                  <a:pt x="2800" y="38107"/>
                </a:cubicBezTo>
                <a:cubicBezTo>
                  <a:pt x="3116" y="37803"/>
                  <a:pt x="3268" y="37346"/>
                  <a:pt x="3268" y="36724"/>
                </a:cubicBezTo>
                <a:lnTo>
                  <a:pt x="3268" y="3287"/>
                </a:lnTo>
                <a:cubicBezTo>
                  <a:pt x="3268" y="2665"/>
                  <a:pt x="3104" y="2208"/>
                  <a:pt x="2774" y="1891"/>
                </a:cubicBezTo>
                <a:cubicBezTo>
                  <a:pt x="2432" y="1586"/>
                  <a:pt x="1849" y="1434"/>
                  <a:pt x="1026" y="1434"/>
                </a:cubicBezTo>
                <a:lnTo>
                  <a:pt x="12" y="1434"/>
                </a:lnTo>
                <a:lnTo>
                  <a:pt x="0" y="1421"/>
                </a:lnTo>
                <a:lnTo>
                  <a:pt x="0" y="1421"/>
                </a:lnTo>
                <a:lnTo>
                  <a:pt x="0" y="12"/>
                </a:lnTo>
                <a:lnTo>
                  <a:pt x="0" y="12"/>
                </a:lnTo>
                <a:lnTo>
                  <a:pt x="12" y="0"/>
                </a:lnTo>
                <a:lnTo>
                  <a:pt x="10288" y="0"/>
                </a:lnTo>
                <a:lnTo>
                  <a:pt x="10288" y="12"/>
                </a:lnTo>
                <a:lnTo>
                  <a:pt x="10288" y="12"/>
                </a:lnTo>
                <a:lnTo>
                  <a:pt x="10288" y="1421"/>
                </a:lnTo>
                <a:lnTo>
                  <a:pt x="10288" y="1421"/>
                </a:lnTo>
                <a:lnTo>
                  <a:pt x="10288" y="1434"/>
                </a:lnTo>
                <a:lnTo>
                  <a:pt x="9275" y="1434"/>
                </a:lnTo>
                <a:cubicBezTo>
                  <a:pt x="8616" y="1434"/>
                  <a:pt x="8071" y="1586"/>
                  <a:pt x="7653" y="1891"/>
                </a:cubicBezTo>
                <a:cubicBezTo>
                  <a:pt x="7235" y="2208"/>
                  <a:pt x="7032" y="2665"/>
                  <a:pt x="7032" y="3287"/>
                </a:cubicBezTo>
                <a:lnTo>
                  <a:pt x="7032" y="18241"/>
                </a:lnTo>
                <a:lnTo>
                  <a:pt x="20767" y="18241"/>
                </a:lnTo>
                <a:lnTo>
                  <a:pt x="20767" y="3287"/>
                </a:lnTo>
                <a:cubicBezTo>
                  <a:pt x="20767" y="2665"/>
                  <a:pt x="20602" y="2208"/>
                  <a:pt x="20273" y="1891"/>
                </a:cubicBezTo>
                <a:cubicBezTo>
                  <a:pt x="19943" y="1586"/>
                  <a:pt x="19360" y="1434"/>
                  <a:pt x="18524" y="1434"/>
                </a:cubicBezTo>
                <a:lnTo>
                  <a:pt x="17523" y="1434"/>
                </a:lnTo>
                <a:lnTo>
                  <a:pt x="17510" y="1421"/>
                </a:lnTo>
                <a:lnTo>
                  <a:pt x="17498" y="1421"/>
                </a:lnTo>
                <a:lnTo>
                  <a:pt x="17498" y="12"/>
                </a:lnTo>
                <a:lnTo>
                  <a:pt x="17510" y="12"/>
                </a:lnTo>
                <a:lnTo>
                  <a:pt x="17523" y="0"/>
                </a:lnTo>
                <a:lnTo>
                  <a:pt x="27786" y="0"/>
                </a:lnTo>
                <a:lnTo>
                  <a:pt x="27799" y="12"/>
                </a:lnTo>
                <a:lnTo>
                  <a:pt x="27799" y="12"/>
                </a:lnTo>
                <a:lnTo>
                  <a:pt x="27799" y="1421"/>
                </a:lnTo>
                <a:lnTo>
                  <a:pt x="27799" y="1421"/>
                </a:lnTo>
                <a:lnTo>
                  <a:pt x="27786" y="1434"/>
                </a:lnTo>
                <a:lnTo>
                  <a:pt x="26773" y="1434"/>
                </a:lnTo>
                <a:cubicBezTo>
                  <a:pt x="26114" y="1434"/>
                  <a:pt x="25569" y="1586"/>
                  <a:pt x="25151" y="1891"/>
                </a:cubicBezTo>
                <a:cubicBezTo>
                  <a:pt x="24733" y="2208"/>
                  <a:pt x="24530" y="2665"/>
                  <a:pt x="24530" y="3287"/>
                </a:cubicBezTo>
                <a:lnTo>
                  <a:pt x="24517" y="3287"/>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Freeform 3"/>
          <p:cNvSpPr/>
          <p:nvPr/>
        </p:nvSpPr>
        <p:spPr>
          <a:xfrm>
            <a:off x="7328157" y="4329695"/>
            <a:ext cx="18676" cy="39986"/>
          </a:xfrm>
          <a:custGeom>
            <a:avLst/>
            <a:gdLst>
              <a:gd name="connsiteX0" fmla="*/ 5372 w 18676"/>
              <a:gd name="connsiteY0" fmla="*/ 1409 h 39986"/>
              <a:gd name="connsiteX1" fmla="*/ 7006 w 18676"/>
              <a:gd name="connsiteY1" fmla="*/ 1878 h 39986"/>
              <a:gd name="connsiteX2" fmla="*/ 7475 w 18676"/>
              <a:gd name="connsiteY2" fmla="*/ 3275 h 39986"/>
              <a:gd name="connsiteX3" fmla="*/ 7475 w 18676"/>
              <a:gd name="connsiteY3" fmla="*/ 36711 h 39986"/>
              <a:gd name="connsiteX4" fmla="*/ 7006 w 18676"/>
              <a:gd name="connsiteY4" fmla="*/ 38120 h 39986"/>
              <a:gd name="connsiteX5" fmla="*/ 5372 w 18676"/>
              <a:gd name="connsiteY5" fmla="*/ 38577 h 39986"/>
              <a:gd name="connsiteX6" fmla="*/ 0 w 18676"/>
              <a:gd name="connsiteY6" fmla="*/ 38577 h 39986"/>
              <a:gd name="connsiteX7" fmla="*/ 0 w 18676"/>
              <a:gd name="connsiteY7" fmla="*/ 39986 h 39986"/>
              <a:gd name="connsiteX8" fmla="*/ 18676 w 18676"/>
              <a:gd name="connsiteY8" fmla="*/ 39986 h 39986"/>
              <a:gd name="connsiteX9" fmla="*/ 18676 w 18676"/>
              <a:gd name="connsiteY9" fmla="*/ 38577 h 39986"/>
              <a:gd name="connsiteX10" fmla="*/ 13304 w 18676"/>
              <a:gd name="connsiteY10" fmla="*/ 38577 h 39986"/>
              <a:gd name="connsiteX11" fmla="*/ 11796 w 18676"/>
              <a:gd name="connsiteY11" fmla="*/ 38120 h 39986"/>
              <a:gd name="connsiteX12" fmla="*/ 11200 w 18676"/>
              <a:gd name="connsiteY12" fmla="*/ 36711 h 39986"/>
              <a:gd name="connsiteX13" fmla="*/ 11200 w 18676"/>
              <a:gd name="connsiteY13" fmla="*/ 3275 h 39986"/>
              <a:gd name="connsiteX14" fmla="*/ 11796 w 18676"/>
              <a:gd name="connsiteY14" fmla="*/ 1878 h 39986"/>
              <a:gd name="connsiteX15" fmla="*/ 13304 w 18676"/>
              <a:gd name="connsiteY15" fmla="*/ 1409 h 39986"/>
              <a:gd name="connsiteX16" fmla="*/ 18676 w 18676"/>
              <a:gd name="connsiteY16" fmla="*/ 1409 h 39986"/>
              <a:gd name="connsiteX17" fmla="*/ 18676 w 18676"/>
              <a:gd name="connsiteY17" fmla="*/ 0 h 39986"/>
              <a:gd name="connsiteX18" fmla="*/ 0 w 18676"/>
              <a:gd name="connsiteY18" fmla="*/ 0 h 39986"/>
              <a:gd name="connsiteX19" fmla="*/ 0 w 18676"/>
              <a:gd name="connsiteY19" fmla="*/ 1409 h 39986"/>
              <a:gd name="connsiteX20" fmla="*/ 5372 w 18676"/>
              <a:gd name="connsiteY20" fmla="*/ 1409 h 399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18676" h="39986">
                <a:moveTo>
                  <a:pt x="5372" y="1409"/>
                </a:moveTo>
                <a:cubicBezTo>
                  <a:pt x="6145" y="1409"/>
                  <a:pt x="6690" y="1561"/>
                  <a:pt x="7006" y="1878"/>
                </a:cubicBezTo>
                <a:cubicBezTo>
                  <a:pt x="7310" y="2183"/>
                  <a:pt x="7475" y="2653"/>
                  <a:pt x="7475" y="3275"/>
                </a:cubicBezTo>
                <a:lnTo>
                  <a:pt x="7475" y="36711"/>
                </a:lnTo>
                <a:cubicBezTo>
                  <a:pt x="7475" y="37333"/>
                  <a:pt x="7310" y="37803"/>
                  <a:pt x="7006" y="38120"/>
                </a:cubicBezTo>
                <a:cubicBezTo>
                  <a:pt x="6690" y="38425"/>
                  <a:pt x="6145" y="38577"/>
                  <a:pt x="5372" y="38577"/>
                </a:cubicBezTo>
                <a:lnTo>
                  <a:pt x="0" y="38577"/>
                </a:lnTo>
                <a:lnTo>
                  <a:pt x="0" y="39986"/>
                </a:lnTo>
                <a:lnTo>
                  <a:pt x="18676" y="39986"/>
                </a:lnTo>
                <a:lnTo>
                  <a:pt x="18676" y="38577"/>
                </a:lnTo>
                <a:lnTo>
                  <a:pt x="13304" y="38577"/>
                </a:lnTo>
                <a:cubicBezTo>
                  <a:pt x="12683" y="38577"/>
                  <a:pt x="12176" y="38425"/>
                  <a:pt x="11796" y="38120"/>
                </a:cubicBezTo>
                <a:cubicBezTo>
                  <a:pt x="11403" y="37803"/>
                  <a:pt x="11200" y="37333"/>
                  <a:pt x="11200" y="36711"/>
                </a:cubicBezTo>
                <a:lnTo>
                  <a:pt x="11200" y="3275"/>
                </a:lnTo>
                <a:cubicBezTo>
                  <a:pt x="11200" y="2653"/>
                  <a:pt x="11403" y="2183"/>
                  <a:pt x="11796" y="1878"/>
                </a:cubicBezTo>
                <a:cubicBezTo>
                  <a:pt x="12176" y="1561"/>
                  <a:pt x="12683" y="1409"/>
                  <a:pt x="13304" y="1409"/>
                </a:cubicBezTo>
                <a:lnTo>
                  <a:pt x="18676" y="1409"/>
                </a:lnTo>
                <a:lnTo>
                  <a:pt x="18676" y="0"/>
                </a:lnTo>
                <a:lnTo>
                  <a:pt x="0" y="0"/>
                </a:lnTo>
                <a:lnTo>
                  <a:pt x="0" y="1409"/>
                </a:lnTo>
                <a:lnTo>
                  <a:pt x="5372" y="1409"/>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Freeform 3"/>
          <p:cNvSpPr/>
          <p:nvPr/>
        </p:nvSpPr>
        <p:spPr>
          <a:xfrm>
            <a:off x="7328144" y="4329695"/>
            <a:ext cx="18702" cy="39999"/>
          </a:xfrm>
          <a:custGeom>
            <a:avLst/>
            <a:gdLst>
              <a:gd name="connsiteX0" fmla="*/ 5385 w 18702"/>
              <a:gd name="connsiteY0" fmla="*/ 1409 h 39999"/>
              <a:gd name="connsiteX1" fmla="*/ 5385 w 18702"/>
              <a:gd name="connsiteY1" fmla="*/ 1396 h 39999"/>
              <a:gd name="connsiteX2" fmla="*/ 7032 w 18702"/>
              <a:gd name="connsiteY2" fmla="*/ 1866 h 39999"/>
              <a:gd name="connsiteX3" fmla="*/ 7501 w 18702"/>
              <a:gd name="connsiteY3" fmla="*/ 3275 h 39999"/>
              <a:gd name="connsiteX4" fmla="*/ 7501 w 18702"/>
              <a:gd name="connsiteY4" fmla="*/ 36711 h 39999"/>
              <a:gd name="connsiteX5" fmla="*/ 7032 w 18702"/>
              <a:gd name="connsiteY5" fmla="*/ 38120 h 39999"/>
              <a:gd name="connsiteX6" fmla="*/ 5385 w 18702"/>
              <a:gd name="connsiteY6" fmla="*/ 38603 h 39999"/>
              <a:gd name="connsiteX7" fmla="*/ 25 w 18702"/>
              <a:gd name="connsiteY7" fmla="*/ 38603 h 39999"/>
              <a:gd name="connsiteX8" fmla="*/ 25 w 18702"/>
              <a:gd name="connsiteY8" fmla="*/ 39973 h 39999"/>
              <a:gd name="connsiteX9" fmla="*/ 18676 w 18702"/>
              <a:gd name="connsiteY9" fmla="*/ 39973 h 39999"/>
              <a:gd name="connsiteX10" fmla="*/ 18676 w 18702"/>
              <a:gd name="connsiteY10" fmla="*/ 38603 h 39999"/>
              <a:gd name="connsiteX11" fmla="*/ 13317 w 18702"/>
              <a:gd name="connsiteY11" fmla="*/ 38603 h 39999"/>
              <a:gd name="connsiteX12" fmla="*/ 11796 w 18702"/>
              <a:gd name="connsiteY12" fmla="*/ 38120 h 39999"/>
              <a:gd name="connsiteX13" fmla="*/ 11213 w 18702"/>
              <a:gd name="connsiteY13" fmla="*/ 36711 h 39999"/>
              <a:gd name="connsiteX14" fmla="*/ 11213 w 18702"/>
              <a:gd name="connsiteY14" fmla="*/ 3275 h 39999"/>
              <a:gd name="connsiteX15" fmla="*/ 11796 w 18702"/>
              <a:gd name="connsiteY15" fmla="*/ 1866 h 39999"/>
              <a:gd name="connsiteX16" fmla="*/ 13317 w 18702"/>
              <a:gd name="connsiteY16" fmla="*/ 1396 h 39999"/>
              <a:gd name="connsiteX17" fmla="*/ 18676 w 18702"/>
              <a:gd name="connsiteY17" fmla="*/ 1396 h 39999"/>
              <a:gd name="connsiteX18" fmla="*/ 18676 w 18702"/>
              <a:gd name="connsiteY18" fmla="*/ 12 h 39999"/>
              <a:gd name="connsiteX19" fmla="*/ 25 w 18702"/>
              <a:gd name="connsiteY19" fmla="*/ 12 h 39999"/>
              <a:gd name="connsiteX20" fmla="*/ 25 w 18702"/>
              <a:gd name="connsiteY20" fmla="*/ 1396 h 39999"/>
              <a:gd name="connsiteX21" fmla="*/ 5385 w 18702"/>
              <a:gd name="connsiteY21" fmla="*/ 1396 h 39999"/>
              <a:gd name="connsiteX22" fmla="*/ 5385 w 18702"/>
              <a:gd name="connsiteY22" fmla="*/ 1409 h 39999"/>
              <a:gd name="connsiteX23" fmla="*/ 5385 w 18702"/>
              <a:gd name="connsiteY23" fmla="*/ 1422 h 39999"/>
              <a:gd name="connsiteX24" fmla="*/ 12 w 18702"/>
              <a:gd name="connsiteY24" fmla="*/ 1422 h 39999"/>
              <a:gd name="connsiteX25" fmla="*/ 12 w 18702"/>
              <a:gd name="connsiteY25" fmla="*/ 1422 h 39999"/>
              <a:gd name="connsiteX26" fmla="*/ 0 w 18702"/>
              <a:gd name="connsiteY26" fmla="*/ 1409 h 39999"/>
              <a:gd name="connsiteX27" fmla="*/ 0 w 18702"/>
              <a:gd name="connsiteY27" fmla="*/ 0 h 39999"/>
              <a:gd name="connsiteX28" fmla="*/ 12 w 18702"/>
              <a:gd name="connsiteY28" fmla="*/ 0 h 39999"/>
              <a:gd name="connsiteX29" fmla="*/ 12 w 18702"/>
              <a:gd name="connsiteY29" fmla="*/ 0 h 39999"/>
              <a:gd name="connsiteX30" fmla="*/ 18689 w 18702"/>
              <a:gd name="connsiteY30" fmla="*/ 0 h 39999"/>
              <a:gd name="connsiteX31" fmla="*/ 18689 w 18702"/>
              <a:gd name="connsiteY31" fmla="*/ 0 h 39999"/>
              <a:gd name="connsiteX32" fmla="*/ 18702 w 18702"/>
              <a:gd name="connsiteY32" fmla="*/ 0 h 39999"/>
              <a:gd name="connsiteX33" fmla="*/ 18702 w 18702"/>
              <a:gd name="connsiteY33" fmla="*/ 1409 h 39999"/>
              <a:gd name="connsiteX34" fmla="*/ 18689 w 18702"/>
              <a:gd name="connsiteY34" fmla="*/ 1422 h 39999"/>
              <a:gd name="connsiteX35" fmla="*/ 18689 w 18702"/>
              <a:gd name="connsiteY35" fmla="*/ 1422 h 39999"/>
              <a:gd name="connsiteX36" fmla="*/ 13317 w 18702"/>
              <a:gd name="connsiteY36" fmla="*/ 1422 h 39999"/>
              <a:gd name="connsiteX37" fmla="*/ 11809 w 18702"/>
              <a:gd name="connsiteY37" fmla="*/ 1891 h 39999"/>
              <a:gd name="connsiteX38" fmla="*/ 11226 w 18702"/>
              <a:gd name="connsiteY38" fmla="*/ 3275 h 39999"/>
              <a:gd name="connsiteX39" fmla="*/ 11226 w 18702"/>
              <a:gd name="connsiteY39" fmla="*/ 36711 h 39999"/>
              <a:gd name="connsiteX40" fmla="*/ 11809 w 18702"/>
              <a:gd name="connsiteY40" fmla="*/ 38107 h 39999"/>
              <a:gd name="connsiteX41" fmla="*/ 13317 w 18702"/>
              <a:gd name="connsiteY41" fmla="*/ 38577 h 39999"/>
              <a:gd name="connsiteX42" fmla="*/ 18689 w 18702"/>
              <a:gd name="connsiteY42" fmla="*/ 38577 h 39999"/>
              <a:gd name="connsiteX43" fmla="*/ 18689 w 18702"/>
              <a:gd name="connsiteY43" fmla="*/ 38577 h 39999"/>
              <a:gd name="connsiteX44" fmla="*/ 18702 w 18702"/>
              <a:gd name="connsiteY44" fmla="*/ 38577 h 39999"/>
              <a:gd name="connsiteX45" fmla="*/ 18702 w 18702"/>
              <a:gd name="connsiteY45" fmla="*/ 39986 h 39999"/>
              <a:gd name="connsiteX46" fmla="*/ 18689 w 18702"/>
              <a:gd name="connsiteY46" fmla="*/ 39999 h 39999"/>
              <a:gd name="connsiteX47" fmla="*/ 18689 w 18702"/>
              <a:gd name="connsiteY47" fmla="*/ 39999 h 39999"/>
              <a:gd name="connsiteX48" fmla="*/ 12 w 18702"/>
              <a:gd name="connsiteY48" fmla="*/ 39999 h 39999"/>
              <a:gd name="connsiteX49" fmla="*/ 12 w 18702"/>
              <a:gd name="connsiteY49" fmla="*/ 39999 h 39999"/>
              <a:gd name="connsiteX50" fmla="*/ 0 w 18702"/>
              <a:gd name="connsiteY50" fmla="*/ 39986 h 39999"/>
              <a:gd name="connsiteX51" fmla="*/ 0 w 18702"/>
              <a:gd name="connsiteY51" fmla="*/ 38577 h 39999"/>
              <a:gd name="connsiteX52" fmla="*/ 12 w 18702"/>
              <a:gd name="connsiteY52" fmla="*/ 38577 h 39999"/>
              <a:gd name="connsiteX53" fmla="*/ 12 w 18702"/>
              <a:gd name="connsiteY53" fmla="*/ 38577 h 39999"/>
              <a:gd name="connsiteX54" fmla="*/ 5385 w 18702"/>
              <a:gd name="connsiteY54" fmla="*/ 38577 h 39999"/>
              <a:gd name="connsiteX55" fmla="*/ 7006 w 18702"/>
              <a:gd name="connsiteY55" fmla="*/ 38107 h 39999"/>
              <a:gd name="connsiteX56" fmla="*/ 7475 w 18702"/>
              <a:gd name="connsiteY56" fmla="*/ 36711 h 39999"/>
              <a:gd name="connsiteX57" fmla="*/ 7475 w 18702"/>
              <a:gd name="connsiteY57" fmla="*/ 3275 h 39999"/>
              <a:gd name="connsiteX58" fmla="*/ 7006 w 18702"/>
              <a:gd name="connsiteY58" fmla="*/ 1891 h 39999"/>
              <a:gd name="connsiteX59" fmla="*/ 5385 w 18702"/>
              <a:gd name="connsiteY59" fmla="*/ 1422 h 39999"/>
              <a:gd name="connsiteX60" fmla="*/ 5385 w 18702"/>
              <a:gd name="connsiteY60" fmla="*/ 1409 h 399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Lst>
            <a:rect l="l" t="t" r="r" b="b"/>
            <a:pathLst>
              <a:path w="18702" h="39999">
                <a:moveTo>
                  <a:pt x="5385" y="1409"/>
                </a:moveTo>
                <a:lnTo>
                  <a:pt x="5385" y="1396"/>
                </a:lnTo>
                <a:cubicBezTo>
                  <a:pt x="6170" y="1396"/>
                  <a:pt x="6715" y="1548"/>
                  <a:pt x="7032" y="1866"/>
                </a:cubicBezTo>
                <a:cubicBezTo>
                  <a:pt x="7336" y="2183"/>
                  <a:pt x="7501" y="2653"/>
                  <a:pt x="7501" y="3275"/>
                </a:cubicBezTo>
                <a:lnTo>
                  <a:pt x="7501" y="36711"/>
                </a:lnTo>
                <a:cubicBezTo>
                  <a:pt x="7501" y="37333"/>
                  <a:pt x="7336" y="37803"/>
                  <a:pt x="7032" y="38120"/>
                </a:cubicBezTo>
                <a:cubicBezTo>
                  <a:pt x="6715" y="38437"/>
                  <a:pt x="6170" y="38603"/>
                  <a:pt x="5385" y="38603"/>
                </a:cubicBezTo>
                <a:lnTo>
                  <a:pt x="25" y="38603"/>
                </a:lnTo>
                <a:lnTo>
                  <a:pt x="25" y="39973"/>
                </a:lnTo>
                <a:lnTo>
                  <a:pt x="18676" y="39973"/>
                </a:lnTo>
                <a:lnTo>
                  <a:pt x="18676" y="38603"/>
                </a:lnTo>
                <a:lnTo>
                  <a:pt x="13317" y="38603"/>
                </a:lnTo>
                <a:cubicBezTo>
                  <a:pt x="12696" y="38603"/>
                  <a:pt x="12176" y="38437"/>
                  <a:pt x="11796" y="38120"/>
                </a:cubicBezTo>
                <a:cubicBezTo>
                  <a:pt x="11403" y="37803"/>
                  <a:pt x="11213" y="37333"/>
                  <a:pt x="11213" y="36711"/>
                </a:cubicBezTo>
                <a:lnTo>
                  <a:pt x="11213" y="3275"/>
                </a:lnTo>
                <a:cubicBezTo>
                  <a:pt x="11213" y="2653"/>
                  <a:pt x="11403" y="2183"/>
                  <a:pt x="11796" y="1866"/>
                </a:cubicBezTo>
                <a:cubicBezTo>
                  <a:pt x="12176" y="1548"/>
                  <a:pt x="12696" y="1396"/>
                  <a:pt x="13317" y="1396"/>
                </a:cubicBezTo>
                <a:lnTo>
                  <a:pt x="18676" y="1396"/>
                </a:lnTo>
                <a:lnTo>
                  <a:pt x="18676" y="12"/>
                </a:lnTo>
                <a:lnTo>
                  <a:pt x="25" y="12"/>
                </a:lnTo>
                <a:lnTo>
                  <a:pt x="25" y="1396"/>
                </a:lnTo>
                <a:lnTo>
                  <a:pt x="5385" y="1396"/>
                </a:lnTo>
                <a:lnTo>
                  <a:pt x="5385" y="1409"/>
                </a:lnTo>
                <a:lnTo>
                  <a:pt x="5385" y="1422"/>
                </a:lnTo>
                <a:lnTo>
                  <a:pt x="12" y="1422"/>
                </a:lnTo>
                <a:lnTo>
                  <a:pt x="12" y="1422"/>
                </a:lnTo>
                <a:lnTo>
                  <a:pt x="0" y="1409"/>
                </a:lnTo>
                <a:lnTo>
                  <a:pt x="0" y="0"/>
                </a:lnTo>
                <a:lnTo>
                  <a:pt x="12" y="0"/>
                </a:lnTo>
                <a:lnTo>
                  <a:pt x="12" y="0"/>
                </a:lnTo>
                <a:lnTo>
                  <a:pt x="18689" y="0"/>
                </a:lnTo>
                <a:lnTo>
                  <a:pt x="18689" y="0"/>
                </a:lnTo>
                <a:lnTo>
                  <a:pt x="18702" y="0"/>
                </a:lnTo>
                <a:lnTo>
                  <a:pt x="18702" y="1409"/>
                </a:lnTo>
                <a:lnTo>
                  <a:pt x="18689" y="1422"/>
                </a:lnTo>
                <a:lnTo>
                  <a:pt x="18689" y="1422"/>
                </a:lnTo>
                <a:lnTo>
                  <a:pt x="13317" y="1422"/>
                </a:lnTo>
                <a:cubicBezTo>
                  <a:pt x="12696" y="1422"/>
                  <a:pt x="12189" y="1574"/>
                  <a:pt x="11809" y="1891"/>
                </a:cubicBezTo>
                <a:cubicBezTo>
                  <a:pt x="11416" y="2196"/>
                  <a:pt x="11226" y="2653"/>
                  <a:pt x="11226" y="3275"/>
                </a:cubicBezTo>
                <a:lnTo>
                  <a:pt x="11226" y="36711"/>
                </a:lnTo>
                <a:cubicBezTo>
                  <a:pt x="11226" y="37333"/>
                  <a:pt x="11416" y="37790"/>
                  <a:pt x="11809" y="38107"/>
                </a:cubicBezTo>
                <a:cubicBezTo>
                  <a:pt x="12189" y="38412"/>
                  <a:pt x="12696" y="38577"/>
                  <a:pt x="13317" y="38577"/>
                </a:cubicBezTo>
                <a:lnTo>
                  <a:pt x="18689" y="38577"/>
                </a:lnTo>
                <a:lnTo>
                  <a:pt x="18689" y="38577"/>
                </a:lnTo>
                <a:lnTo>
                  <a:pt x="18702" y="38577"/>
                </a:lnTo>
                <a:lnTo>
                  <a:pt x="18702" y="39986"/>
                </a:lnTo>
                <a:lnTo>
                  <a:pt x="18689" y="39999"/>
                </a:lnTo>
                <a:lnTo>
                  <a:pt x="18689" y="39999"/>
                </a:lnTo>
                <a:lnTo>
                  <a:pt x="12" y="39999"/>
                </a:lnTo>
                <a:lnTo>
                  <a:pt x="12" y="39999"/>
                </a:lnTo>
                <a:lnTo>
                  <a:pt x="0" y="39986"/>
                </a:lnTo>
                <a:lnTo>
                  <a:pt x="0" y="38577"/>
                </a:lnTo>
                <a:lnTo>
                  <a:pt x="12" y="38577"/>
                </a:lnTo>
                <a:lnTo>
                  <a:pt x="12" y="38577"/>
                </a:lnTo>
                <a:lnTo>
                  <a:pt x="5385" y="38577"/>
                </a:lnTo>
                <a:cubicBezTo>
                  <a:pt x="6157" y="38577"/>
                  <a:pt x="6702" y="38412"/>
                  <a:pt x="7006" y="38107"/>
                </a:cubicBezTo>
                <a:cubicBezTo>
                  <a:pt x="7311" y="37803"/>
                  <a:pt x="7475" y="37333"/>
                  <a:pt x="7475" y="36711"/>
                </a:cubicBezTo>
                <a:lnTo>
                  <a:pt x="7475" y="3275"/>
                </a:lnTo>
                <a:cubicBezTo>
                  <a:pt x="7475" y="2653"/>
                  <a:pt x="7311" y="2196"/>
                  <a:pt x="7006" y="1891"/>
                </a:cubicBezTo>
                <a:cubicBezTo>
                  <a:pt x="6702" y="1574"/>
                  <a:pt x="6157" y="1422"/>
                  <a:pt x="5385" y="1422"/>
                </a:cubicBezTo>
                <a:lnTo>
                  <a:pt x="5385" y="1409"/>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3" name="Picture 3"/>
          <p:cNvPicPr>
            <a:picLocks noChangeAspect="1" noChangeArrowheads="1"/>
          </p:cNvPicPr>
          <p:nvPr/>
        </p:nvPicPr>
        <p:blipFill>
          <a:blip r:embed="rId2"/>
          <a:srcRect/>
          <a:stretch>
            <a:fillRect/>
          </a:stretch>
        </p:blipFill>
        <p:spPr bwMode="auto">
          <a:xfrm>
            <a:off x="6309519" y="3261360"/>
            <a:ext cx="38100" cy="50800"/>
          </a:xfrm>
          <a:prstGeom prst="rect">
            <a:avLst/>
          </a:prstGeom>
          <a:noFill/>
        </p:spPr>
      </p:pic>
      <p:pic>
        <p:nvPicPr>
          <p:cNvPr id="204" name="Picture 3"/>
          <p:cNvPicPr>
            <a:picLocks noChangeAspect="1" noChangeArrowheads="1"/>
          </p:cNvPicPr>
          <p:nvPr/>
        </p:nvPicPr>
        <p:blipFill>
          <a:blip r:embed="rId3"/>
          <a:srcRect/>
          <a:stretch>
            <a:fillRect/>
          </a:stretch>
        </p:blipFill>
        <p:spPr bwMode="auto">
          <a:xfrm>
            <a:off x="6309519" y="3553460"/>
            <a:ext cx="38100" cy="50800"/>
          </a:xfrm>
          <a:prstGeom prst="rect">
            <a:avLst/>
          </a:prstGeom>
          <a:noFill/>
        </p:spPr>
      </p:pic>
      <p:pic>
        <p:nvPicPr>
          <p:cNvPr id="205" name="Picture 3"/>
          <p:cNvPicPr>
            <a:picLocks noChangeAspect="1" noChangeArrowheads="1"/>
          </p:cNvPicPr>
          <p:nvPr/>
        </p:nvPicPr>
        <p:blipFill>
          <a:blip r:embed="rId4"/>
          <a:srcRect/>
          <a:stretch>
            <a:fillRect/>
          </a:stretch>
        </p:blipFill>
        <p:spPr bwMode="auto">
          <a:xfrm>
            <a:off x="6525419" y="3553460"/>
            <a:ext cx="38100" cy="50800"/>
          </a:xfrm>
          <a:prstGeom prst="rect">
            <a:avLst/>
          </a:prstGeom>
          <a:noFill/>
        </p:spPr>
      </p:pic>
      <p:sp>
        <p:nvSpPr>
          <p:cNvPr id="206" name="TextBox 205"/>
          <p:cNvSpPr txBox="1"/>
          <p:nvPr/>
        </p:nvSpPr>
        <p:spPr>
          <a:xfrm>
            <a:off x="5445919" y="628396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22</a:t>
            </a:r>
          </a:p>
        </p:txBody>
      </p:sp>
      <p:sp>
        <p:nvSpPr>
          <p:cNvPr id="207" name="TextBox 1"/>
          <p:cNvSpPr txBox="1"/>
          <p:nvPr/>
        </p:nvSpPr>
        <p:spPr>
          <a:xfrm>
            <a:off x="5369719" y="784860"/>
            <a:ext cx="3826368" cy="1978490"/>
          </a:xfrm>
          <a:prstGeom prst="rect">
            <a:avLst/>
          </a:prstGeom>
          <a:noFill/>
        </p:spPr>
        <p:txBody>
          <a:bodyPr wrap="none" lIns="0" tIns="0" rIns="0" rtlCol="0">
            <a:spAutoFit/>
          </a:bodyPr>
          <a:lstStyle/>
          <a:p>
            <a:pPr>
              <a:lnSpc>
                <a:spcPts val="900"/>
              </a:lnSpc>
              <a:tabLst/>
            </a:pPr>
            <a:r>
              <a:rPr lang="it-IT" altLang="zh-CN" sz="749" b="1" dirty="0">
                <a:solidFill>
                  <a:srgbClr val="030303"/>
                </a:solidFill>
                <a:latin typeface="Arial" pitchFamily="18" charset="0"/>
                <a:cs typeface="Arial" pitchFamily="18" charset="0"/>
              </a:rPr>
              <a:t>Fusione</a:t>
            </a:r>
          </a:p>
          <a:p>
            <a:pPr>
              <a:lnSpc>
                <a:spcPts val="900"/>
              </a:lnSpc>
              <a:tabLst/>
            </a:pPr>
            <a:endParaRPr lang="it-IT" altLang="zh-CN" sz="749" dirty="0">
              <a:solidFill>
                <a:srgbClr val="030303"/>
              </a:solidFill>
              <a:latin typeface="Arial" pitchFamily="18" charset="0"/>
              <a:cs typeface="Arial" pitchFamily="18" charset="0"/>
            </a:endParaRPr>
          </a:p>
          <a:p>
            <a:r>
              <a:rPr lang="it-IT" sz="699" dirty="0">
                <a:solidFill>
                  <a:srgbClr val="231F20"/>
                </a:solidFill>
                <a:latin typeface="Arial" pitchFamily="18" charset="0"/>
                <a:cs typeface="Arial" pitchFamily="18" charset="0"/>
              </a:rPr>
              <a:t>Durante la fusione, le fibre vengono unite e sottoposte a cinque diverse correnti come illustrato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di seguito. Un parametro importante, che cambia durante la giunzione, è la distanza tra le fibre.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Durante la </a:t>
            </a:r>
            <a:r>
              <a:rPr lang="it-IT" sz="699" dirty="0" err="1">
                <a:solidFill>
                  <a:srgbClr val="231F20"/>
                </a:solidFill>
                <a:latin typeface="Arial" pitchFamily="18" charset="0"/>
                <a:cs typeface="Arial" pitchFamily="18" charset="0"/>
              </a:rPr>
              <a:t>prefusione</a:t>
            </a:r>
            <a:r>
              <a:rPr lang="it-IT" sz="699" dirty="0">
                <a:solidFill>
                  <a:srgbClr val="231F20"/>
                </a:solidFill>
                <a:latin typeface="Arial" pitchFamily="18" charset="0"/>
                <a:cs typeface="Arial" pitchFamily="18" charset="0"/>
              </a:rPr>
              <a:t>, le fibre sono separate. Al variare della fase di corrente, le fibre vengono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giuntate gradualmente.</a:t>
            </a:r>
          </a:p>
          <a:p>
            <a:pPr>
              <a:lnSpc>
                <a:spcPts val="1000"/>
              </a:lnSpc>
            </a:pPr>
            <a:endParaRPr lang="it-IT" altLang="zh-CN" sz="699" dirty="0">
              <a:solidFill>
                <a:srgbClr val="231F20"/>
              </a:solidFill>
              <a:latin typeface="Arial" pitchFamily="18" charset="0"/>
              <a:cs typeface="Arial" pitchFamily="18" charset="0"/>
            </a:endParaRPr>
          </a:p>
          <a:p>
            <a:pPr>
              <a:lnSpc>
                <a:spcPts val="1100"/>
              </a:lnSpc>
            </a:pPr>
            <a:r>
              <a:rPr lang="it-IT" altLang="zh-CN" sz="749" b="1" dirty="0">
                <a:solidFill>
                  <a:srgbClr val="030303"/>
                </a:solidFill>
                <a:latin typeface="Arial" pitchFamily="18" charset="0"/>
                <a:cs typeface="Arial" pitchFamily="18" charset="0"/>
              </a:rPr>
              <a:t>Processo di fusione</a:t>
            </a:r>
          </a:p>
          <a:p>
            <a:pPr>
              <a:lnSpc>
                <a:spcPts val="1100"/>
              </a:lnSpc>
            </a:pPr>
            <a:endParaRPr lang="it-IT" altLang="zh-CN" sz="749" dirty="0">
              <a:solidFill>
                <a:srgbClr val="030303"/>
              </a:solidFill>
              <a:latin typeface="Arial" pitchFamily="18" charset="0"/>
              <a:cs typeface="Arial" pitchFamily="18" charset="0"/>
            </a:endParaRPr>
          </a:p>
          <a:p>
            <a:r>
              <a:rPr lang="it-IT" sz="699" dirty="0">
                <a:solidFill>
                  <a:srgbClr val="231F20"/>
                </a:solidFill>
                <a:latin typeface="Arial" pitchFamily="18" charset="0"/>
                <a:cs typeface="Arial" pitchFamily="18" charset="0"/>
              </a:rPr>
              <a:t>I parametri di giunzione più importanti sono il tempo e la corrente. Di seguito viene mostrata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ogni fase di corrente; il nome e la funzione e altri parametri importanti per il processo di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giunzione sono descritti in "Parametri per il normale processo di giunzione" nella pagina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seguente.</a:t>
            </a:r>
          </a:p>
          <a:p>
            <a:r>
              <a:rPr lang="it-IT" sz="699" dirty="0">
                <a:solidFill>
                  <a:srgbClr val="231F20"/>
                </a:solidFill>
                <a:latin typeface="Arial" pitchFamily="18" charset="0"/>
                <a:cs typeface="Arial" pitchFamily="18" charset="0"/>
              </a:rPr>
              <a:t> </a:t>
            </a:r>
          </a:p>
          <a:p>
            <a:r>
              <a:rPr lang="it-IT" sz="699" dirty="0">
                <a:solidFill>
                  <a:srgbClr val="231F20"/>
                </a:solidFill>
                <a:latin typeface="Arial" pitchFamily="18" charset="0"/>
                <a:cs typeface="Arial" pitchFamily="18" charset="0"/>
              </a:rPr>
              <a:t>La figura seguente mostra le condizioni della scarica (la relazione tra "intensità della scarica" e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"movimento del motore"). È possibile modificare i parametri di giunzione elencati di seguito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per cambiare le condizioni della scarica.</a:t>
            </a:r>
          </a:p>
        </p:txBody>
      </p:sp>
      <p:sp>
        <p:nvSpPr>
          <p:cNvPr id="208" name="TextBox 1"/>
          <p:cNvSpPr txBox="1"/>
          <p:nvPr/>
        </p:nvSpPr>
        <p:spPr>
          <a:xfrm>
            <a:off x="5445919" y="4899660"/>
            <a:ext cx="974626" cy="265842"/>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Potenza di </a:t>
            </a:r>
            <a:r>
              <a:rPr lang="it-IT" altLang="zh-CN" sz="699" dirty="0" err="1">
                <a:solidFill>
                  <a:srgbClr val="231F20"/>
                </a:solidFill>
                <a:latin typeface="Arial" pitchFamily="18" charset="0"/>
                <a:cs typeface="Arial" pitchFamily="18" charset="0"/>
              </a:rPr>
              <a:t>prefusione</a:t>
            </a:r>
            <a:endParaRPr lang="it-IT" altLang="zh-CN" sz="699" dirty="0">
              <a:solidFill>
                <a:srgbClr val="231F20"/>
              </a:solidFill>
              <a:latin typeface="Arial" pitchFamily="18" charset="0"/>
              <a:cs typeface="Arial" pitchFamily="18" charset="0"/>
            </a:endParaRPr>
          </a:p>
          <a:p>
            <a:pPr>
              <a:lnSpc>
                <a:spcPts val="1000"/>
              </a:lnSpc>
              <a:tabLst/>
            </a:pPr>
            <a:r>
              <a:rPr lang="it-IT" altLang="zh-CN" sz="699" dirty="0">
                <a:solidFill>
                  <a:srgbClr val="231F20"/>
                </a:solidFill>
                <a:latin typeface="Arial" pitchFamily="18" charset="0"/>
                <a:cs typeface="Arial" pitchFamily="18" charset="0"/>
              </a:rPr>
              <a:t>D:</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Tempo di </a:t>
            </a:r>
            <a:r>
              <a:rPr lang="it-IT" altLang="zh-CN" sz="699" dirty="0" err="1">
                <a:solidFill>
                  <a:srgbClr val="231F20"/>
                </a:solidFill>
                <a:latin typeface="Arial" pitchFamily="18" charset="0"/>
                <a:cs typeface="Arial" pitchFamily="18" charset="0"/>
              </a:rPr>
              <a:t>prefusione</a:t>
            </a:r>
            <a:endParaRPr lang="it-IT" altLang="zh-CN" sz="699" dirty="0">
              <a:solidFill>
                <a:srgbClr val="231F20"/>
              </a:solidFill>
              <a:latin typeface="Arial" pitchFamily="18" charset="0"/>
              <a:cs typeface="Arial" pitchFamily="18" charset="0"/>
            </a:endParaRPr>
          </a:p>
        </p:txBody>
      </p:sp>
      <p:sp>
        <p:nvSpPr>
          <p:cNvPr id="209" name="TextBox 1"/>
          <p:cNvSpPr txBox="1"/>
          <p:nvPr/>
        </p:nvSpPr>
        <p:spPr>
          <a:xfrm>
            <a:off x="6487319" y="4899660"/>
            <a:ext cx="817531" cy="265842"/>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B:</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a:t>
            </a:r>
            <a:r>
              <a:rPr lang="it-IT" sz="699" dirty="0">
                <a:solidFill>
                  <a:srgbClr val="231F20"/>
                </a:solidFill>
                <a:latin typeface="Arial" pitchFamily="18" charset="0"/>
                <a:cs typeface="Arial" pitchFamily="18" charset="0"/>
              </a:rPr>
              <a:t>otenza dell'arco </a:t>
            </a:r>
            <a:endParaRPr lang="it-IT" altLang="zh-CN" sz="699" dirty="0">
              <a:solidFill>
                <a:srgbClr val="231F20"/>
              </a:solidFill>
              <a:latin typeface="Arial" pitchFamily="18" charset="0"/>
              <a:cs typeface="Arial" pitchFamily="18" charset="0"/>
            </a:endParaRPr>
          </a:p>
          <a:p>
            <a:pPr>
              <a:lnSpc>
                <a:spcPts val="1000"/>
              </a:lnSpc>
              <a:tabLst/>
            </a:pPr>
            <a:r>
              <a:rPr lang="it-IT" altLang="zh-CN" sz="699" dirty="0">
                <a:solidFill>
                  <a:srgbClr val="231F20"/>
                </a:solidFill>
                <a:latin typeface="Arial" pitchFamily="18" charset="0"/>
                <a:cs typeface="Arial" pitchFamily="18" charset="0"/>
              </a:rPr>
              <a:t>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Tempo dell’arco</a:t>
            </a:r>
          </a:p>
        </p:txBody>
      </p:sp>
      <p:sp>
        <p:nvSpPr>
          <p:cNvPr id="210" name="TextBox 1"/>
          <p:cNvSpPr txBox="1"/>
          <p:nvPr/>
        </p:nvSpPr>
        <p:spPr>
          <a:xfrm>
            <a:off x="7465219" y="4899660"/>
            <a:ext cx="763029" cy="265842"/>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C:</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Arco di pulizia</a:t>
            </a:r>
            <a:endParaRPr lang="it-IT" altLang="zh-CN" sz="699" dirty="0">
              <a:solidFill>
                <a:srgbClr val="231F20"/>
              </a:solidFill>
              <a:latin typeface="Arial" pitchFamily="18" charset="0"/>
              <a:cs typeface="Arial" pitchFamily="18" charset="0"/>
            </a:endParaRPr>
          </a:p>
          <a:p>
            <a:pPr>
              <a:lnSpc>
                <a:spcPts val="1000"/>
              </a:lnSpc>
              <a:tabLst/>
            </a:pPr>
            <a:r>
              <a:rPr lang="it-IT" altLang="zh-CN" sz="699" dirty="0" err="1">
                <a:solidFill>
                  <a:srgbClr val="231F20"/>
                </a:solidFill>
                <a:latin typeface="Arial" pitchFamily="18" charset="0"/>
                <a:cs typeface="Arial" pitchFamily="18" charset="0"/>
              </a:rPr>
              <a:t>F</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Sovrapposizione</a:t>
            </a:r>
          </a:p>
        </p:txBody>
      </p:sp>
      <p:sp>
        <p:nvSpPr>
          <p:cNvPr id="211" name="TextBox 1"/>
          <p:cNvSpPr txBox="1"/>
          <p:nvPr/>
        </p:nvSpPr>
        <p:spPr>
          <a:xfrm>
            <a:off x="5445919" y="5179062"/>
            <a:ext cx="834833" cy="251351"/>
          </a:xfrm>
          <a:prstGeom prst="rect">
            <a:avLst/>
          </a:prstGeom>
          <a:noFill/>
        </p:spPr>
        <p:txBody>
          <a:bodyPr wrap="squar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G:</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Tempo di attesa del restringimento</a:t>
            </a:r>
            <a:endParaRPr lang="en-US" altLang="zh-CN" sz="699" dirty="0">
              <a:solidFill>
                <a:srgbClr val="231F20"/>
              </a:solidFill>
              <a:latin typeface="Arial" pitchFamily="18" charset="0"/>
              <a:cs typeface="Arial" pitchFamily="18" charset="0"/>
            </a:endParaRPr>
          </a:p>
        </p:txBody>
      </p:sp>
      <p:sp>
        <p:nvSpPr>
          <p:cNvPr id="212" name="TextBox 1"/>
          <p:cNvSpPr txBox="1"/>
          <p:nvPr/>
        </p:nvSpPr>
        <p:spPr>
          <a:xfrm>
            <a:off x="6309518" y="5179063"/>
            <a:ext cx="1574801" cy="251351"/>
          </a:xfrm>
          <a:prstGeom prst="rect">
            <a:avLst/>
          </a:prstGeom>
          <a:noFill/>
        </p:spPr>
        <p:txBody>
          <a:bodyPr wrap="squar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Tempo del </a:t>
            </a:r>
            <a:r>
              <a:rPr lang="it-IT" altLang="zh-CN" sz="699" dirty="0">
                <a:solidFill>
                  <a:srgbClr val="231F20"/>
                </a:solidFill>
                <a:latin typeface="Arial" pitchFamily="18" charset="0"/>
                <a:cs typeface="Arial" pitchFamily="18" charset="0"/>
              </a:rPr>
              <a:t>restringimento </a:t>
            </a:r>
            <a:r>
              <a:rPr lang="it-IT" sz="699" dirty="0">
                <a:solidFill>
                  <a:srgbClr val="231F20"/>
                </a:solidFill>
                <a:latin typeface="Arial" pitchFamily="18" charset="0"/>
                <a:cs typeface="Arial" pitchFamily="18" charset="0"/>
              </a:rPr>
              <a:t>correlato alla lunghezza del restringimento </a:t>
            </a:r>
            <a:endParaRPr lang="it-IT" altLang="zh-CN" sz="699" dirty="0">
              <a:solidFill>
                <a:srgbClr val="231F20"/>
              </a:solidFill>
              <a:latin typeface="Arial" pitchFamily="18" charset="0"/>
              <a:cs typeface="Arial" pitchFamily="18" charset="0"/>
            </a:endParaRPr>
          </a:p>
        </p:txBody>
      </p:sp>
      <p:sp>
        <p:nvSpPr>
          <p:cNvPr id="213" name="TextBox 1"/>
          <p:cNvSpPr txBox="1"/>
          <p:nvPr/>
        </p:nvSpPr>
        <p:spPr>
          <a:xfrm>
            <a:off x="8011319" y="5179060"/>
            <a:ext cx="1130118"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I:</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Velocità del restringimento</a:t>
            </a:r>
          </a:p>
        </p:txBody>
      </p:sp>
      <p:sp>
        <p:nvSpPr>
          <p:cNvPr id="214" name="TextBox 1"/>
          <p:cNvSpPr txBox="1"/>
          <p:nvPr/>
        </p:nvSpPr>
        <p:spPr>
          <a:xfrm>
            <a:off x="6157119" y="4544060"/>
            <a:ext cx="1715213" cy="153760"/>
          </a:xfrm>
          <a:prstGeom prst="rect">
            <a:avLst/>
          </a:prstGeom>
          <a:noFill/>
        </p:spPr>
        <p:txBody>
          <a:bodyPr wrap="none" lIns="0" tIns="0" rIns="0" rtlCol="0">
            <a:spAutoFit/>
          </a:bodyPr>
          <a:lstStyle/>
          <a:p>
            <a:r>
              <a:rPr lang="it-IT" sz="699" dirty="0">
                <a:solidFill>
                  <a:srgbClr val="231F20"/>
                </a:solidFill>
                <a:latin typeface="Arial" pitchFamily="18" charset="0"/>
                <a:cs typeface="Arial" pitchFamily="18" charset="0"/>
              </a:rPr>
              <a:t>Diagramma delle condizioni di scarica ARC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72366" y="936951"/>
            <a:ext cx="3403600" cy="4724400"/>
          </a:xfrm>
          <a:prstGeom prst="rect">
            <a:avLst/>
          </a:prstGeom>
          <a:noFill/>
        </p:spPr>
      </p:pic>
      <p:sp>
        <p:nvSpPr>
          <p:cNvPr id="2" name="TextBox 1"/>
          <p:cNvSpPr txBox="1"/>
          <p:nvPr/>
        </p:nvSpPr>
        <p:spPr>
          <a:xfrm>
            <a:off x="609600" y="673100"/>
            <a:ext cx="21082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4.4</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Parameters</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for</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Normal</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Splicing</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Process</a:t>
            </a:r>
          </a:p>
        </p:txBody>
      </p:sp>
      <p:sp>
        <p:nvSpPr>
          <p:cNvPr id="3" name="TextBox 1"/>
          <p:cNvSpPr txBox="1"/>
          <p:nvPr/>
        </p:nvSpPr>
        <p:spPr>
          <a:xfrm>
            <a:off x="660400" y="1066800"/>
            <a:ext cx="431800" cy="4622800"/>
          </a:xfrm>
          <a:prstGeom prst="rect">
            <a:avLst/>
          </a:prstGeom>
          <a:noFill/>
        </p:spPr>
        <p:txBody>
          <a:bodyPr wrap="none" lIns="0" tIns="0" rIns="0" rtlCol="0">
            <a:spAutoFit/>
          </a:bodyPr>
          <a:lstStyle/>
          <a:p>
            <a:pPr>
              <a:lnSpc>
                <a:spcPts val="800"/>
              </a:lnSpc>
              <a:tabLst/>
            </a:pPr>
            <a:r>
              <a:rPr lang="en-US" altLang="zh-CN" sz="699" dirty="0">
                <a:solidFill>
                  <a:srgbClr val="FFFFFF"/>
                </a:solidFill>
                <a:latin typeface="Arial" pitchFamily="18" charset="0"/>
                <a:cs typeface="Arial" pitchFamily="18" charset="0"/>
              </a:rPr>
              <a:t>parameter</a:t>
            </a:r>
          </a:p>
          <a:p>
            <a:pPr>
              <a:lnSpc>
                <a:spcPts val="1000"/>
              </a:lnSpc>
            </a:pPr>
            <a:endParaRPr lang="en-US" altLang="zh-CN" dirty="0"/>
          </a:p>
          <a:p>
            <a:pPr>
              <a:lnSpc>
                <a:spcPts val="1000"/>
              </a:lnSpc>
            </a:pPr>
            <a:endParaRPr lang="en-US" altLang="zh-CN" dirty="0"/>
          </a:p>
          <a:p>
            <a:pPr>
              <a:lnSpc>
                <a:spcPts val="1000"/>
              </a:lnSpc>
              <a:tabLst/>
            </a:pPr>
            <a:r>
              <a:rPr lang="en-US" altLang="zh-CN" sz="699" dirty="0">
                <a:solidFill>
                  <a:srgbClr val="231F20"/>
                </a:solidFill>
                <a:latin typeface="Arial" pitchFamily="18" charset="0"/>
                <a:cs typeface="Arial" pitchFamily="18" charset="0"/>
              </a:rPr>
              <a:t>Template</a:t>
            </a:r>
          </a:p>
          <a:p>
            <a:pPr>
              <a:lnSpc>
                <a:spcPts val="1000"/>
              </a:lnSpc>
            </a:pPr>
            <a:endParaRPr lang="en-US" altLang="zh-CN" dirty="0"/>
          </a:p>
          <a:p>
            <a:pPr>
              <a:lnSpc>
                <a:spcPts val="1000"/>
              </a:lnSpc>
            </a:pPr>
            <a:endParaRPr lang="en-US" altLang="zh-CN" dirty="0"/>
          </a:p>
          <a:p>
            <a:pPr>
              <a:lnSpc>
                <a:spcPts val="1000"/>
              </a:lnSpc>
              <a:tabLst/>
            </a:pPr>
            <a:r>
              <a:rPr lang="en-US" altLang="zh-CN" sz="699" dirty="0">
                <a:solidFill>
                  <a:srgbClr val="231F20"/>
                </a:solidFill>
                <a:latin typeface="Arial" pitchFamily="18" charset="0"/>
                <a:cs typeface="Arial" pitchFamily="18" charset="0"/>
              </a:rPr>
              <a:t>Name</a:t>
            </a:r>
          </a:p>
          <a:p>
            <a:pPr>
              <a:lnSpc>
                <a:spcPts val="1000"/>
              </a:lnSpc>
            </a:pPr>
            <a:endParaRPr lang="en-US" altLang="zh-CN" dirty="0"/>
          </a:p>
          <a:p>
            <a:pPr>
              <a:lnSpc>
                <a:spcPts val="900"/>
              </a:lnSpc>
              <a:tabLst/>
            </a:pPr>
            <a:r>
              <a:rPr lang="en-US" altLang="zh-CN" sz="699" dirty="0">
                <a:solidFill>
                  <a:srgbClr val="231F20"/>
                </a:solidFill>
                <a:latin typeface="Arial" pitchFamily="18" charset="0"/>
                <a:cs typeface="Arial" pitchFamily="18" charset="0"/>
              </a:rPr>
              <a:t>Note</a:t>
            </a:r>
          </a:p>
          <a:p>
            <a:pPr>
              <a:lnSpc>
                <a:spcPts val="1000"/>
              </a:lnSpc>
            </a:pPr>
            <a:endParaRPr lang="en-US" altLang="zh-CN" dirty="0"/>
          </a:p>
          <a:p>
            <a:pPr>
              <a:lnSpc>
                <a:spcPts val="900"/>
              </a:lnSpc>
              <a:tabLst/>
            </a:pPr>
            <a:r>
              <a:rPr lang="en-US" altLang="zh-CN" sz="699" dirty="0">
                <a:solidFill>
                  <a:srgbClr val="231F20"/>
                </a:solidFill>
                <a:latin typeface="Arial" pitchFamily="18" charset="0"/>
                <a:cs typeface="Arial" pitchFamily="18" charset="0"/>
              </a:rPr>
              <a:t>Focus-L</a:t>
            </a:r>
          </a:p>
          <a:p>
            <a:pPr>
              <a:lnSpc>
                <a:spcPts val="1400"/>
              </a:lnSpc>
              <a:tabLst/>
            </a:pPr>
            <a:r>
              <a:rPr lang="en-US" altLang="zh-CN" sz="699" dirty="0">
                <a:solidFill>
                  <a:srgbClr val="231F20"/>
                </a:solidFill>
                <a:latin typeface="Arial" pitchFamily="18" charset="0"/>
                <a:cs typeface="Arial" pitchFamily="18" charset="0"/>
              </a:rPr>
              <a:t>Focus-R</a:t>
            </a:r>
          </a:p>
          <a:p>
            <a:pPr>
              <a:lnSpc>
                <a:spcPts val="1400"/>
              </a:lnSpc>
              <a:tabLst/>
            </a:pP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a:t>
            </a:r>
          </a:p>
          <a:p>
            <a:pPr>
              <a:lnSpc>
                <a:spcPts val="1000"/>
              </a:lnSpc>
            </a:pPr>
            <a:endParaRPr lang="en-US" altLang="zh-CN" dirty="0"/>
          </a:p>
          <a:p>
            <a:pPr>
              <a:lnSpc>
                <a:spcPts val="900"/>
              </a:lnSpc>
              <a:tabLst/>
            </a:pPr>
            <a:r>
              <a:rPr lang="en-US" altLang="zh-CN" sz="699" dirty="0">
                <a:solidFill>
                  <a:srgbClr val="231F20"/>
                </a:solidFill>
                <a:latin typeface="Arial" pitchFamily="18" charset="0"/>
                <a:cs typeface="Arial" pitchFamily="18" charset="0"/>
              </a:rPr>
              <a:t>Pull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test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100"/>
              </a:lnSpc>
              <a:tabLst/>
            </a:pPr>
            <a:r>
              <a:rPr lang="en-US" altLang="zh-CN" sz="699" dirty="0">
                <a:solidFill>
                  <a:srgbClr val="231F20"/>
                </a:solidFill>
                <a:latin typeface="Arial" pitchFamily="18" charset="0"/>
                <a:cs typeface="Arial" pitchFamily="18" charset="0"/>
              </a:rPr>
              <a:t>Loss</a:t>
            </a:r>
          </a:p>
          <a:p>
            <a:pPr>
              <a:lnSpc>
                <a:spcPts val="1000"/>
              </a:lnSpc>
              <a:tabLst/>
            </a:pPr>
            <a:r>
              <a:rPr lang="en-US" altLang="zh-CN" sz="699" dirty="0">
                <a:solidFill>
                  <a:srgbClr val="231F20"/>
                </a:solidFill>
                <a:latin typeface="Arial" pitchFamily="18" charset="0"/>
                <a:cs typeface="Arial" pitchFamily="18" charset="0"/>
              </a:rPr>
              <a:t>estimate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200"/>
              </a:lnSpc>
              <a:tabLst/>
            </a:pPr>
            <a:r>
              <a:rPr lang="en-US" altLang="zh-CN" sz="699" dirty="0">
                <a:solidFill>
                  <a:srgbClr val="231F20"/>
                </a:solidFill>
                <a:latin typeface="Arial" pitchFamily="18" charset="0"/>
                <a:cs typeface="Arial" pitchFamily="18" charset="0"/>
              </a:rPr>
              <a:t>Minimum</a:t>
            </a:r>
          </a:p>
          <a:p>
            <a:pPr>
              <a:lnSpc>
                <a:spcPts val="1000"/>
              </a:lnSpc>
              <a:tabLst/>
            </a:pPr>
            <a:r>
              <a:rPr lang="en-US" altLang="zh-CN" sz="699" dirty="0">
                <a:solidFill>
                  <a:srgbClr val="231F20"/>
                </a:solidFill>
                <a:latin typeface="Arial" pitchFamily="18" charset="0"/>
                <a:cs typeface="Arial" pitchFamily="18" charset="0"/>
              </a:rPr>
              <a:t>loss</a:t>
            </a:r>
          </a:p>
          <a:p>
            <a:pPr>
              <a:lnSpc>
                <a:spcPts val="1000"/>
              </a:lnSpc>
            </a:pPr>
            <a:endParaRPr lang="en-US" altLang="zh-CN" dirty="0"/>
          </a:p>
          <a:p>
            <a:pPr>
              <a:lnSpc>
                <a:spcPts val="1000"/>
              </a:lnSpc>
            </a:pPr>
            <a:endParaRPr lang="en-US" altLang="zh-CN" dirty="0"/>
          </a:p>
          <a:p>
            <a:pPr>
              <a:lnSpc>
                <a:spcPts val="1600"/>
              </a:lnSpc>
              <a:tabLst/>
            </a:pP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Limit</a:t>
            </a:r>
          </a:p>
          <a:p>
            <a:pPr>
              <a:lnSpc>
                <a:spcPts val="1000"/>
              </a:lnSpc>
            </a:pPr>
            <a:endParaRPr lang="en-US" altLang="zh-CN" dirty="0"/>
          </a:p>
          <a:p>
            <a:pPr>
              <a:lnSpc>
                <a:spcPts val="900"/>
              </a:lnSpc>
              <a:tabLst/>
            </a:pPr>
            <a:r>
              <a:rPr lang="en-US" altLang="zh-CN" sz="699" dirty="0">
                <a:solidFill>
                  <a:srgbClr val="231F20"/>
                </a:solidFill>
                <a:latin typeface="Arial" pitchFamily="18" charset="0"/>
                <a:cs typeface="Arial" pitchFamily="18" charset="0"/>
              </a:rPr>
              <a:t>Core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angle</a:t>
            </a:r>
          </a:p>
          <a:p>
            <a:pPr>
              <a:lnSpc>
                <a:spcPts val="1000"/>
              </a:lnSpc>
              <a:tabLst/>
            </a:pPr>
            <a:r>
              <a:rPr lang="en-US" altLang="zh-CN" sz="699" dirty="0">
                <a:solidFill>
                  <a:srgbClr val="231F20"/>
                </a:solidFill>
                <a:latin typeface="Arial" pitchFamily="18" charset="0"/>
                <a:cs typeface="Arial" pitchFamily="18" charset="0"/>
              </a:rPr>
              <a:t>limit</a:t>
            </a:r>
          </a:p>
          <a:p>
            <a:pPr>
              <a:lnSpc>
                <a:spcPts val="1400"/>
              </a:lnSpc>
              <a:tabLst/>
            </a:pPr>
            <a:r>
              <a:rPr lang="en-US" altLang="zh-CN" sz="699" dirty="0">
                <a:solidFill>
                  <a:srgbClr val="231F20"/>
                </a:solidFill>
                <a:latin typeface="Arial" pitchFamily="18" charset="0"/>
                <a:cs typeface="Arial" pitchFamily="18" charset="0"/>
              </a:rPr>
              <a:t>Cleave</a:t>
            </a:r>
          </a:p>
          <a:p>
            <a:pPr>
              <a:lnSpc>
                <a:spcPts val="1000"/>
              </a:lnSpc>
              <a:tabLst/>
            </a:pPr>
            <a:r>
              <a:rPr lang="en-US" altLang="zh-CN" sz="699" dirty="0">
                <a:solidFill>
                  <a:srgbClr val="231F20"/>
                </a:solidFill>
                <a:latin typeface="Arial" pitchFamily="18" charset="0"/>
                <a:cs typeface="Arial" pitchFamily="18" charset="0"/>
              </a:rPr>
              <a:t>angle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limit</a:t>
            </a:r>
          </a:p>
        </p:txBody>
      </p:sp>
      <p:sp>
        <p:nvSpPr>
          <p:cNvPr id="4" name="TextBox 1"/>
          <p:cNvSpPr txBox="1"/>
          <p:nvPr/>
        </p:nvSpPr>
        <p:spPr>
          <a:xfrm>
            <a:off x="1193800" y="1092200"/>
            <a:ext cx="2743200" cy="5422900"/>
          </a:xfrm>
          <a:prstGeom prst="rect">
            <a:avLst/>
          </a:prstGeom>
          <a:noFill/>
        </p:spPr>
        <p:txBody>
          <a:bodyPr wrap="none" lIns="0" tIns="0" rIns="0" rtlCol="0">
            <a:spAutoFit/>
          </a:bodyPr>
          <a:lstStyle/>
          <a:p>
            <a:pPr>
              <a:lnSpc>
                <a:spcPts val="800"/>
              </a:lnSpc>
              <a:tabLst>
                <a:tab pos="25400" algn="l"/>
                <a:tab pos="1130300" algn="l"/>
                <a:tab pos="2667000" algn="l"/>
              </a:tabLst>
            </a:pPr>
            <a:r>
              <a:rPr lang="en-US" altLang="zh-CN" dirty="0"/>
              <a:t>		</a:t>
            </a:r>
            <a:r>
              <a:rPr lang="en-US" altLang="zh-CN" sz="699" dirty="0">
                <a:solidFill>
                  <a:srgbClr val="FFFFFF"/>
                </a:solidFill>
                <a:latin typeface="Arial" pitchFamily="18" charset="0"/>
                <a:cs typeface="Arial" pitchFamily="18" charset="0"/>
              </a:rPr>
              <a:t>description</a:t>
            </a:r>
          </a:p>
          <a:p>
            <a:pPr>
              <a:lnSpc>
                <a:spcPts val="1400"/>
              </a:lnSpc>
              <a:tabLst>
                <a:tab pos="25400" algn="l"/>
                <a:tab pos="1130300" algn="l"/>
                <a:tab pos="2667000" algn="l"/>
              </a:tabLst>
            </a:pP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database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Upon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inputting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appropriate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stored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database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copied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user-programmable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a:t>
            </a:r>
          </a:p>
          <a:p>
            <a:pPr>
              <a:lnSpc>
                <a:spcPts val="1400"/>
              </a:lnSpc>
              <a:tabLst>
                <a:tab pos="25400" algn="l"/>
                <a:tab pos="1130300" algn="l"/>
                <a:tab pos="2667000" algn="l"/>
              </a:tabLst>
            </a:pPr>
            <a:r>
              <a:rPr lang="en-US" altLang="zh-CN" sz="699" dirty="0">
                <a:solidFill>
                  <a:srgbClr val="231F20"/>
                </a:solidFill>
                <a:latin typeface="Arial" pitchFamily="18" charset="0"/>
                <a:cs typeface="Arial" pitchFamily="18" charset="0"/>
              </a:rPr>
              <a:t>Title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expressed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seven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characters.</a:t>
            </a:r>
          </a:p>
          <a:p>
            <a:pPr>
              <a:lnSpc>
                <a:spcPts val="1400"/>
              </a:lnSpc>
              <a:tabLst>
                <a:tab pos="25400" algn="l"/>
                <a:tab pos="1130300" algn="l"/>
                <a:tab pos="2667000" algn="l"/>
              </a:tabLst>
            </a:pPr>
            <a:r>
              <a:rPr lang="en-US" altLang="zh-CN" sz="699" dirty="0">
                <a:solidFill>
                  <a:srgbClr val="231F20"/>
                </a:solidFill>
                <a:latin typeface="Arial" pitchFamily="18" charset="0"/>
                <a:cs typeface="Arial" pitchFamily="18" charset="0"/>
              </a:rPr>
              <a:t>Detailed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explanation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expressed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15</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characters.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1400"/>
              </a:lnSpc>
              <a:tabLst>
                <a:tab pos="25400" algn="l"/>
                <a:tab pos="1130300" algn="l"/>
                <a:tab pos="2667000" algn="l"/>
              </a:tabLst>
            </a:pP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focus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X.</a:t>
            </a:r>
          </a:p>
          <a:p>
            <a:pPr>
              <a:lnSpc>
                <a:spcPts val="1400"/>
              </a:lnSpc>
              <a:tabLst>
                <a:tab pos="25400" algn="l"/>
                <a:tab pos="1130300" algn="l"/>
                <a:tab pos="2667000" algn="l"/>
              </a:tabLst>
            </a:pP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focus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a:t>
            </a:r>
          </a:p>
          <a:p>
            <a:pPr>
              <a:lnSpc>
                <a:spcPts val="1400"/>
              </a:lnSpc>
              <a:tabLst>
                <a:tab pos="25400" algn="l"/>
                <a:tab pos="1130300" algn="l"/>
                <a:tab pos="2667000" algn="l"/>
              </a:tabLst>
            </a:pP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according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conditions.</a:t>
            </a:r>
          </a:p>
          <a:p>
            <a:pPr>
              <a:lnSpc>
                <a:spcPts val="1400"/>
              </a:lnSpc>
              <a:tabLst>
                <a:tab pos="25400" algn="l"/>
                <a:tab pos="1130300" algn="l"/>
                <a:tab pos="2667000" algn="l"/>
              </a:tabLst>
            </a:pP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pull-test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performed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opening</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windproof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cover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p>
          <a:p>
            <a:pPr>
              <a:lnSpc>
                <a:spcPts val="1400"/>
              </a:lnSpc>
              <a:tabLst>
                <a:tab pos="25400" algn="l"/>
                <a:tab pos="1130300" algn="l"/>
                <a:tab pos="2667000" algn="l"/>
              </a:tabLst>
            </a:pP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estimate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should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regarded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reference.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calculated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certain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difference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real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value.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estimate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method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calculates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wavelength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1.31μm.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estimated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value</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valuable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reference,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basis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acceptance.</a:t>
            </a:r>
          </a:p>
          <a:p>
            <a:pPr>
              <a:lnSpc>
                <a:spcPts val="1400"/>
              </a:lnSpc>
              <a:tabLst>
                <a:tab pos="25400" algn="l"/>
                <a:tab pos="1130300" algn="l"/>
                <a:tab pos="2667000" algn="l"/>
              </a:tabLst>
            </a:pP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amount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added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estimate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originally</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calculated.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specially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dissimilar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high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actual</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occur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even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optimized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make</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actual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concur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estimated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actual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minimum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value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(minimum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p>
          <a:p>
            <a:pPr>
              <a:lnSpc>
                <a:spcPts val="1400"/>
              </a:lnSpc>
              <a:tabLst>
                <a:tab pos="25400" algn="l"/>
                <a:tab pos="1130300" algn="l"/>
                <a:tab pos="2667000" algn="l"/>
              </a:tabLst>
            </a:pP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estimated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exceeds</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threshold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limit).</a:t>
            </a:r>
          </a:p>
          <a:p>
            <a:pPr>
              <a:lnSpc>
                <a:spcPts val="1400"/>
              </a:lnSpc>
              <a:tabLst>
                <a:tab pos="25400" algn="l"/>
                <a:tab pos="1130300" algn="l"/>
                <a:tab pos="2667000" algn="l"/>
              </a:tabLst>
            </a:pP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two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spliced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exceeds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threshold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limit).</a:t>
            </a:r>
          </a:p>
          <a:p>
            <a:pPr>
              <a:lnSpc>
                <a:spcPts val="1400"/>
              </a:lnSpc>
              <a:tabLst>
                <a:tab pos="25400" algn="l"/>
                <a:tab pos="1130300" algn="l"/>
                <a:tab pos="2667000" algn="l"/>
              </a:tabLst>
            </a:pPr>
            <a:r>
              <a:rPr lang="en-US" altLang="zh-CN" dirty="0"/>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either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left</a:t>
            </a:r>
          </a:p>
          <a:p>
            <a:pPr>
              <a:lnSpc>
                <a:spcPts val="1000"/>
              </a:lnSpc>
              <a:tabLst>
                <a:tab pos="25400" algn="l"/>
                <a:tab pos="1130300" algn="l"/>
                <a:tab pos="2667000" algn="l"/>
              </a:tabLst>
            </a:pP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right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exceed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threshold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limit).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tab pos="25400" algn="l"/>
                <a:tab pos="1130300" algn="l"/>
                <a:tab pos="2667000" algn="l"/>
              </a:tabLst>
            </a:pPr>
            <a:r>
              <a:rPr lang="en-US" altLang="zh-CN" dirty="0"/>
              <a:t>			</a:t>
            </a:r>
            <a:r>
              <a:rPr lang="en-US" altLang="zh-CN" sz="699" dirty="0">
                <a:solidFill>
                  <a:srgbClr val="030303"/>
                </a:solidFill>
                <a:latin typeface="Arial Black" pitchFamily="18" charset="0"/>
                <a:cs typeface="Arial Black" pitchFamily="18" charset="0"/>
              </a:rPr>
              <a:t>23</a:t>
            </a:r>
          </a:p>
        </p:txBody>
      </p:sp>
      <p:pic>
        <p:nvPicPr>
          <p:cNvPr id="6" name="Picture 3"/>
          <p:cNvPicPr>
            <a:picLocks noChangeAspect="1" noChangeArrowheads="1"/>
          </p:cNvPicPr>
          <p:nvPr/>
        </p:nvPicPr>
        <p:blipFill>
          <a:blip r:embed="rId2"/>
          <a:srcRect/>
          <a:stretch>
            <a:fillRect/>
          </a:stretch>
        </p:blipFill>
        <p:spPr bwMode="auto">
          <a:xfrm>
            <a:off x="5214940" y="893907"/>
            <a:ext cx="3482179" cy="4663786"/>
          </a:xfrm>
          <a:prstGeom prst="rect">
            <a:avLst/>
          </a:prstGeom>
          <a:noFill/>
        </p:spPr>
      </p:pic>
      <p:sp>
        <p:nvSpPr>
          <p:cNvPr id="7" name="TextBox 6"/>
          <p:cNvSpPr txBox="1"/>
          <p:nvPr/>
        </p:nvSpPr>
        <p:spPr>
          <a:xfrm>
            <a:off x="5666979" y="724435"/>
            <a:ext cx="2578100" cy="392415"/>
          </a:xfrm>
          <a:prstGeom prst="rect">
            <a:avLst/>
          </a:prstGeom>
          <a:noFill/>
        </p:spPr>
        <p:txBody>
          <a:bodyPr wrap="squar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4.4</a:t>
            </a:r>
            <a:r>
              <a:rPr lang="en-US"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Parametri per il normale processo di giunzione</a:t>
            </a:r>
          </a:p>
          <a:p>
            <a:pPr>
              <a:lnSpc>
                <a:spcPts val="900"/>
              </a:lnSpc>
              <a:tabLst/>
            </a:pPr>
            <a:endParaRPr lang="en-US" altLang="zh-CN" sz="900" dirty="0">
              <a:solidFill>
                <a:srgbClr val="F1592F"/>
              </a:solidFill>
              <a:latin typeface="Arial" pitchFamily="18" charset="0"/>
              <a:cs typeface="Arial" pitchFamily="18" charset="0"/>
            </a:endParaRPr>
          </a:p>
          <a:p>
            <a:pPr>
              <a:lnSpc>
                <a:spcPts val="900"/>
              </a:lnSpc>
              <a:tabLst/>
            </a:pPr>
            <a:r>
              <a:rPr lang="en-US" altLang="zh-CN" sz="799" dirty="0">
                <a:solidFill>
                  <a:srgbClr val="F1592F"/>
                </a:solidFill>
                <a:latin typeface="Arial" pitchFamily="18" charset="0"/>
                <a:cs typeface="Arial" pitchFamily="18" charset="0"/>
              </a:rPr>
              <a:t>	           </a:t>
            </a:r>
            <a:r>
              <a:rPr lang="it-IT" altLang="zh-CN" sz="699" dirty="0">
                <a:solidFill>
                  <a:srgbClr val="231F20"/>
                </a:solidFill>
                <a:latin typeface="Arial" pitchFamily="18" charset="0"/>
                <a:cs typeface="Arial" pitchFamily="18" charset="0"/>
              </a:rPr>
              <a:t>Descrizione</a:t>
            </a:r>
          </a:p>
        </p:txBody>
      </p:sp>
      <p:sp>
        <p:nvSpPr>
          <p:cNvPr id="9" name="TextBox 1"/>
          <p:cNvSpPr txBox="1"/>
          <p:nvPr/>
        </p:nvSpPr>
        <p:spPr>
          <a:xfrm>
            <a:off x="5809678" y="1138237"/>
            <a:ext cx="2833394" cy="4521238"/>
          </a:xfrm>
          <a:prstGeom prst="rect">
            <a:avLst/>
          </a:prstGeom>
          <a:noFill/>
        </p:spPr>
        <p:txBody>
          <a:bodyPr wrap="square" lIns="0" tIns="0" rIns="0" rtlCol="0">
            <a:spAutoFit/>
          </a:bodyPr>
          <a:lstStyle/>
          <a:p>
            <a:pPr>
              <a:lnSpc>
                <a:spcPts val="800"/>
              </a:lnSpc>
              <a:tabLst>
                <a:tab pos="25400" algn="l"/>
                <a:tab pos="1130300" algn="l"/>
                <a:tab pos="2667000" algn="l"/>
              </a:tabLst>
            </a:pPr>
            <a:r>
              <a:rPr lang="it-IT" sz="650" dirty="0">
                <a:solidFill>
                  <a:srgbClr val="231F20"/>
                </a:solidFill>
                <a:latin typeface="Arial" pitchFamily="18" charset="0"/>
                <a:cs typeface="Arial" pitchFamily="18" charset="0"/>
              </a:rPr>
              <a:t>Viene visualizzato un elenco di modalità di giunzione memorizzate</a:t>
            </a:r>
            <a:br>
              <a:rPr lang="it-IT" sz="650" dirty="0">
                <a:solidFill>
                  <a:srgbClr val="231F20"/>
                </a:solidFill>
                <a:latin typeface="Arial" pitchFamily="18" charset="0"/>
                <a:cs typeface="Arial" pitchFamily="18" charset="0"/>
              </a:rPr>
            </a:br>
            <a:r>
              <a:rPr lang="it-IT" sz="650" dirty="0">
                <a:solidFill>
                  <a:srgbClr val="231F20"/>
                </a:solidFill>
                <a:latin typeface="Arial" pitchFamily="18" charset="0"/>
                <a:cs typeface="Arial" pitchFamily="18" charset="0"/>
              </a:rPr>
              <a:t>nel database della giuntatrice.</a:t>
            </a:r>
          </a:p>
          <a:p>
            <a:pPr>
              <a:lnSpc>
                <a:spcPts val="800"/>
              </a:lnSpc>
              <a:tabLst>
                <a:tab pos="25400" algn="l"/>
                <a:tab pos="1130300" algn="l"/>
                <a:tab pos="2667000" algn="l"/>
              </a:tabLst>
            </a:pPr>
            <a:r>
              <a:rPr lang="it-IT" altLang="zh-CN" sz="650" dirty="0">
                <a:solidFill>
                  <a:srgbClr val="231F20"/>
                </a:solidFill>
                <a:latin typeface="Arial" pitchFamily="18" charset="0"/>
                <a:cs typeface="Arial" pitchFamily="18" charset="0"/>
              </a:rPr>
              <a:t>All’inserimento della modalità desiderata, </a:t>
            </a:r>
            <a:r>
              <a:rPr lang="it-IT" sz="650" dirty="0">
                <a:solidFill>
                  <a:srgbClr val="231F20"/>
                </a:solidFill>
                <a:latin typeface="Arial" pitchFamily="18" charset="0"/>
                <a:cs typeface="Arial" pitchFamily="18" charset="0"/>
              </a:rPr>
              <a:t>la modalità di giunzione memorizzata nell’area del database, corrispondente alla selezione eseguita, viene copiata nella modalità di giunzione nell’area programmabile dall’utente.</a:t>
            </a:r>
            <a:endParaRPr lang="it-IT" altLang="zh-CN" sz="650" dirty="0">
              <a:solidFill>
                <a:srgbClr val="231F20"/>
              </a:solidFill>
              <a:latin typeface="Arial" pitchFamily="18" charset="0"/>
              <a:cs typeface="Arial" pitchFamily="18" charset="0"/>
            </a:endParaRPr>
          </a:p>
          <a:p>
            <a:pPr>
              <a:lnSpc>
                <a:spcPts val="800"/>
              </a:lnSpc>
              <a:tabLst>
                <a:tab pos="25400" algn="l"/>
                <a:tab pos="1130300" algn="l"/>
                <a:tab pos="2667000" algn="l"/>
              </a:tabLst>
            </a:pPr>
            <a:endParaRPr lang="it-IT" sz="699" dirty="0">
              <a:solidFill>
                <a:srgbClr val="231F20"/>
              </a:solidFill>
              <a:latin typeface="Arial" pitchFamily="18" charset="0"/>
              <a:cs typeface="Arial" pitchFamily="18" charset="0"/>
            </a:endParaRPr>
          </a:p>
          <a:p>
            <a:pPr>
              <a:lnSpc>
                <a:spcPts val="800"/>
              </a:lnSpc>
              <a:tabLst>
                <a:tab pos="25400" algn="l"/>
                <a:tab pos="1130300" algn="l"/>
                <a:tab pos="2667000" algn="l"/>
              </a:tabLst>
            </a:pPr>
            <a:r>
              <a:rPr lang="it-IT" sz="699" dirty="0">
                <a:solidFill>
                  <a:srgbClr val="231F20"/>
                </a:solidFill>
                <a:latin typeface="Arial" pitchFamily="18" charset="0"/>
                <a:cs typeface="Arial" pitchFamily="18" charset="0"/>
              </a:rPr>
              <a:t>Titolo di una modalità di giunzione con un massimo di sette caratteri.</a:t>
            </a:r>
            <a:endParaRPr lang="it-IT" altLang="zh-CN" sz="699" dirty="0">
              <a:solidFill>
                <a:srgbClr val="231F20"/>
              </a:solidFill>
              <a:latin typeface="Arial" pitchFamily="18" charset="0"/>
              <a:cs typeface="Arial" pitchFamily="18" charset="0"/>
            </a:endParaRPr>
          </a:p>
          <a:p>
            <a:pPr>
              <a:tabLst>
                <a:tab pos="25400" algn="l"/>
                <a:tab pos="1130300" algn="l"/>
                <a:tab pos="2667000" algn="l"/>
              </a:tabLst>
            </a:pPr>
            <a:r>
              <a:rPr lang="it-IT" altLang="zh-CN" sz="700" dirty="0">
                <a:solidFill>
                  <a:srgbClr val="231F20"/>
                </a:solidFill>
                <a:latin typeface="Arial" pitchFamily="18" charset="0"/>
                <a:cs typeface="Arial" pitchFamily="18" charset="0"/>
              </a:rPr>
              <a:t>Spiegazione dettagliata di una modalità di giunzione descritta con un</a:t>
            </a:r>
          </a:p>
          <a:p>
            <a:pPr>
              <a:tabLst>
                <a:tab pos="25400" algn="l"/>
                <a:tab pos="1130300" algn="l"/>
                <a:tab pos="2667000" algn="l"/>
              </a:tabLst>
            </a:pPr>
            <a:r>
              <a:rPr lang="it-IT" altLang="zh-CN" sz="700" dirty="0">
                <a:solidFill>
                  <a:srgbClr val="231F20"/>
                </a:solidFill>
                <a:latin typeface="Arial" pitchFamily="18" charset="0"/>
                <a:cs typeface="Arial" pitchFamily="18" charset="0"/>
              </a:rPr>
              <a:t>massimo di 15 caratteri. </a:t>
            </a:r>
            <a:r>
              <a:rPr lang="it-IT" sz="700" dirty="0">
                <a:solidFill>
                  <a:srgbClr val="231F20"/>
                </a:solidFill>
                <a:latin typeface="Arial" pitchFamily="18" charset="0"/>
                <a:cs typeface="Arial" pitchFamily="18" charset="0"/>
              </a:rPr>
              <a:t>Viene visualizzata nel menu "Selezione</a:t>
            </a:r>
            <a:br>
              <a:rPr lang="it-IT" sz="700" dirty="0">
                <a:solidFill>
                  <a:srgbClr val="231F20"/>
                </a:solidFill>
                <a:latin typeface="Arial" pitchFamily="18" charset="0"/>
                <a:cs typeface="Arial" pitchFamily="18" charset="0"/>
              </a:rPr>
            </a:br>
            <a:r>
              <a:rPr lang="it-IT" sz="700" dirty="0">
                <a:solidFill>
                  <a:srgbClr val="231F20"/>
                </a:solidFill>
                <a:latin typeface="Arial" pitchFamily="18" charset="0"/>
                <a:cs typeface="Arial" pitchFamily="18" charset="0"/>
              </a:rPr>
              <a:t>modalità di giunzione".</a:t>
            </a:r>
            <a:endParaRPr lang="it-IT" altLang="zh-CN" sz="700" dirty="0">
              <a:solidFill>
                <a:srgbClr val="231F20"/>
              </a:solidFill>
              <a:latin typeface="Arial" pitchFamily="18" charset="0"/>
              <a:cs typeface="Arial" pitchFamily="18" charset="0"/>
            </a:endParaRPr>
          </a:p>
          <a:p>
            <a:pPr>
              <a:lnSpc>
                <a:spcPts val="1400"/>
              </a:lnSpc>
              <a:tabLst>
                <a:tab pos="25400" algn="l"/>
                <a:tab pos="1130300" algn="l"/>
                <a:tab pos="2667000" algn="l"/>
              </a:tabLst>
            </a:pPr>
            <a:r>
              <a:rPr lang="it-IT" sz="699" dirty="0">
                <a:solidFill>
                  <a:srgbClr val="231F20"/>
                </a:solidFill>
                <a:latin typeface="Arial" pitchFamily="18" charset="0"/>
                <a:cs typeface="Arial" pitchFamily="18" charset="0"/>
              </a:rPr>
              <a:t>   Imposta il parametro di messa a fuoco per </a:t>
            </a:r>
            <a:r>
              <a:rPr lang="it-IT" sz="699" dirty="0">
                <a:latin typeface="Arial" pitchFamily="18" charset="0"/>
                <a:cs typeface="Arial" pitchFamily="18" charset="0"/>
              </a:rPr>
              <a:t>la lente </a:t>
            </a:r>
            <a:r>
              <a:rPr lang="it-IT" sz="699" dirty="0">
                <a:solidFill>
                  <a:srgbClr val="231F20"/>
                </a:solidFill>
                <a:latin typeface="Arial" pitchFamily="18" charset="0"/>
                <a:cs typeface="Arial" pitchFamily="18" charset="0"/>
              </a:rPr>
              <a:t>X</a:t>
            </a:r>
            <a:r>
              <a:rPr lang="it-IT" altLang="zh-CN" sz="699" dirty="0">
                <a:solidFill>
                  <a:srgbClr val="231F20"/>
                </a:solidFill>
                <a:latin typeface="Arial" pitchFamily="18" charset="0"/>
                <a:cs typeface="Arial" pitchFamily="18" charset="0"/>
              </a:rPr>
              <a:t>.</a:t>
            </a:r>
          </a:p>
          <a:p>
            <a:pPr>
              <a:lnSpc>
                <a:spcPts val="1400"/>
              </a:lnSpc>
              <a:tabLst>
                <a:tab pos="25400" algn="l"/>
                <a:tab pos="1130300" algn="l"/>
                <a:tab pos="2667000" algn="l"/>
              </a:tabLst>
            </a:pPr>
            <a:r>
              <a:rPr lang="it-IT" altLang="zh-CN" sz="699" dirty="0">
                <a:solidFill>
                  <a:srgbClr val="231F20"/>
                </a:solidFill>
                <a:latin typeface="Arial" pitchFamily="18" charset="0"/>
                <a:cs typeface="Arial" pitchFamily="18" charset="0"/>
              </a:rPr>
              <a:t>    Imposta il parametro di messa a fuoco per </a:t>
            </a:r>
            <a:r>
              <a:rPr lang="it-IT" sz="699" dirty="0">
                <a:latin typeface="Arial" pitchFamily="18" charset="0"/>
                <a:cs typeface="Arial" pitchFamily="18" charset="0"/>
              </a:rPr>
              <a:t>la lente</a:t>
            </a:r>
            <a:r>
              <a:rPr lang="it-IT" altLang="zh-CN" sz="699" dirty="0">
                <a:solidFill>
                  <a:srgbClr val="231F20"/>
                </a:solidFill>
                <a:latin typeface="Arial" pitchFamily="18" charset="0"/>
                <a:cs typeface="Arial" pitchFamily="18" charset="0"/>
              </a:rPr>
              <a:t> Y.</a:t>
            </a:r>
          </a:p>
          <a:p>
            <a:pPr>
              <a:tabLst>
                <a:tab pos="25400" algn="l"/>
                <a:tab pos="1130300" algn="l"/>
                <a:tab pos="2667000" algn="l"/>
              </a:tabLst>
            </a:pPr>
            <a:r>
              <a:rPr lang="it-IT" sz="650" dirty="0">
                <a:solidFill>
                  <a:srgbClr val="231F20"/>
                </a:solidFill>
                <a:latin typeface="Arial" pitchFamily="18" charset="0"/>
                <a:cs typeface="Arial" pitchFamily="18" charset="0"/>
              </a:rPr>
              <a:t>Impostare per regolare la potenza dell'arco in base alle condizioni delle fibre</a:t>
            </a:r>
            <a:r>
              <a:rPr lang="it-IT" altLang="zh-CN" sz="650" dirty="0">
                <a:solidFill>
                  <a:srgbClr val="231F20"/>
                </a:solidFill>
                <a:latin typeface="Arial" pitchFamily="18" charset="0"/>
                <a:cs typeface="Arial" pitchFamily="18" charset="0"/>
              </a:rPr>
              <a:t>.</a:t>
            </a:r>
          </a:p>
          <a:p>
            <a:pPr>
              <a:tabLst>
                <a:tab pos="25400" algn="l"/>
                <a:tab pos="1130300" algn="l"/>
                <a:tab pos="2667000" algn="l"/>
              </a:tabLst>
            </a:pPr>
            <a:endParaRPr lang="it-IT" altLang="zh-CN" sz="600" dirty="0">
              <a:solidFill>
                <a:srgbClr val="231F20"/>
              </a:solidFill>
              <a:latin typeface="Arial" pitchFamily="18" charset="0"/>
              <a:cs typeface="Arial" pitchFamily="18" charset="0"/>
            </a:endParaRPr>
          </a:p>
          <a:p>
            <a:pPr>
              <a:tabLst>
                <a:tab pos="25400" algn="l"/>
                <a:tab pos="1130300" algn="l"/>
                <a:tab pos="2667000" algn="l"/>
              </a:tabLst>
            </a:pPr>
            <a:r>
              <a:rPr lang="it-IT" altLang="zh-CN" sz="650" dirty="0">
                <a:solidFill>
                  <a:srgbClr val="231F20"/>
                </a:solidFill>
                <a:latin typeface="Arial" pitchFamily="18" charset="0"/>
                <a:cs typeface="Arial" pitchFamily="18" charset="0"/>
              </a:rPr>
              <a:t>Se il</a:t>
            </a:r>
            <a:r>
              <a:rPr lang="it-IT" altLang="zh-CN" sz="650" dirty="0">
                <a:latin typeface="Times New Roman" pitchFamily="18" charset="0"/>
                <a:cs typeface="Times New Roman" pitchFamily="18" charset="0"/>
              </a:rPr>
              <a:t> </a:t>
            </a:r>
            <a:r>
              <a:rPr lang="it-IT" altLang="zh-CN" sz="650" dirty="0">
                <a:solidFill>
                  <a:srgbClr val="231F20"/>
                </a:solidFill>
                <a:latin typeface="Arial" pitchFamily="18" charset="0"/>
                <a:cs typeface="Arial" pitchFamily="18" charset="0"/>
              </a:rPr>
              <a:t>“test di prova”</a:t>
            </a:r>
            <a:r>
              <a:rPr lang="it-IT" altLang="zh-CN" sz="650" dirty="0">
                <a:latin typeface="Times New Roman" pitchFamily="18" charset="0"/>
                <a:cs typeface="Times New Roman" pitchFamily="18" charset="0"/>
              </a:rPr>
              <a:t> </a:t>
            </a:r>
            <a:r>
              <a:rPr lang="it-IT" altLang="zh-CN" sz="650" dirty="0">
                <a:solidFill>
                  <a:srgbClr val="231F20"/>
                </a:solidFill>
                <a:latin typeface="Arial" pitchFamily="18" charset="0"/>
                <a:cs typeface="Arial" pitchFamily="18" charset="0"/>
              </a:rPr>
              <a:t>è impostato su “ON”,</a:t>
            </a:r>
            <a:r>
              <a:rPr lang="it-IT" altLang="zh-CN" sz="650" dirty="0">
                <a:latin typeface="Times New Roman" pitchFamily="18" charset="0"/>
                <a:cs typeface="Times New Roman" pitchFamily="18" charset="0"/>
              </a:rPr>
              <a:t> </a:t>
            </a:r>
            <a:r>
              <a:rPr lang="it-IT" altLang="zh-CN" sz="650" dirty="0">
                <a:solidFill>
                  <a:srgbClr val="231F20"/>
                </a:solidFill>
                <a:latin typeface="Arial" pitchFamily="18" charset="0"/>
                <a:cs typeface="Arial" pitchFamily="18" charset="0"/>
              </a:rPr>
              <a:t>viene eseguita una prova di trazione all’apertura del coperchio antivento o premendo il pulsante SET dopo la giunzione.</a:t>
            </a:r>
          </a:p>
          <a:p>
            <a:pPr>
              <a:tabLst>
                <a:tab pos="25400" algn="l"/>
                <a:tab pos="1130300" algn="l"/>
                <a:tab pos="2667000" algn="l"/>
              </a:tabLst>
            </a:pPr>
            <a:endParaRPr lang="it-IT" altLang="zh-CN" sz="699" dirty="0">
              <a:solidFill>
                <a:srgbClr val="231F20"/>
              </a:solidFill>
              <a:latin typeface="Arial" pitchFamily="18" charset="0"/>
              <a:cs typeface="Arial" pitchFamily="18" charset="0"/>
            </a:endParaRPr>
          </a:p>
          <a:p>
            <a:pPr>
              <a:tabLst>
                <a:tab pos="25400" algn="l"/>
                <a:tab pos="1130300" algn="l"/>
                <a:tab pos="2667000" algn="l"/>
              </a:tabLst>
            </a:pPr>
            <a:r>
              <a:rPr lang="it-IT" altLang="zh-CN" sz="699" dirty="0">
                <a:solidFill>
                  <a:srgbClr val="231F20"/>
                </a:solidFill>
                <a:latin typeface="Arial" pitchFamily="18" charset="0"/>
                <a:cs typeface="Arial" pitchFamily="18" charset="0"/>
              </a:rPr>
              <a:t>La stima della perdita deve essere considerata come un riferimento.</a:t>
            </a:r>
          </a:p>
          <a:p>
            <a:pPr>
              <a:tabLst>
                <a:tab pos="25400" algn="l"/>
                <a:tab pos="1130300" algn="l"/>
                <a:tab pos="2667000" algn="l"/>
              </a:tabLst>
            </a:pPr>
            <a:r>
              <a:rPr lang="it-IT" altLang="zh-CN" sz="699" dirty="0">
                <a:solidFill>
                  <a:srgbClr val="231F20"/>
                </a:solidFill>
                <a:latin typeface="Arial" pitchFamily="18" charset="0"/>
                <a:cs typeface="Arial" pitchFamily="18" charset="0"/>
              </a:rPr>
              <a:t>Dal momento che la perdita è calcolata sull’immagine della fibra, differisce dal valore reale. Il metodo di stima si basa su una fibra </a:t>
            </a:r>
            <a:r>
              <a:rPr lang="it-IT" altLang="zh-CN" sz="699" dirty="0" err="1">
                <a:solidFill>
                  <a:srgbClr val="231F20"/>
                </a:solidFill>
                <a:latin typeface="Arial" pitchFamily="18" charset="0"/>
                <a:cs typeface="Arial" pitchFamily="18" charset="0"/>
              </a:rPr>
              <a:t>monomodale</a:t>
            </a:r>
            <a:r>
              <a:rPr lang="it-IT" altLang="zh-CN" sz="699" dirty="0">
                <a:solidFill>
                  <a:srgbClr val="231F20"/>
                </a:solidFill>
                <a:latin typeface="Arial" pitchFamily="18" charset="0"/>
                <a:cs typeface="Arial" pitchFamily="18" charset="0"/>
              </a:rPr>
              <a:t> ed è calcolato secondo la lunghezza d’onda di 1,31 </a:t>
            </a:r>
            <a:r>
              <a:rPr lang="it-IT" altLang="zh-CN" sz="699" dirty="0" err="1">
                <a:solidFill>
                  <a:srgbClr val="231F20"/>
                </a:solidFill>
                <a:latin typeface="Arial" pitchFamily="18" charset="0"/>
                <a:cs typeface="Arial" pitchFamily="18" charset="0"/>
              </a:rPr>
              <a:t>μm</a:t>
            </a:r>
            <a:r>
              <a:rPr lang="it-IT" altLang="zh-CN" sz="699" dirty="0">
                <a:solidFill>
                  <a:srgbClr val="231F20"/>
                </a:solidFill>
                <a:latin typeface="Arial" pitchFamily="18" charset="0"/>
                <a:cs typeface="Arial" pitchFamily="18" charset="0"/>
              </a:rPr>
              <a:t>. Il valore stimato può costituire un riferimento prezioso, ma non può essere utilizzato come base di approvazione. </a:t>
            </a:r>
          </a:p>
          <a:p>
            <a:pPr>
              <a:tabLst>
                <a:tab pos="25400" algn="l"/>
                <a:tab pos="1130300" algn="l"/>
                <a:tab pos="2667000" algn="l"/>
              </a:tabLst>
            </a:pPr>
            <a:endParaRPr lang="it-IT" altLang="zh-CN" sz="699" dirty="0">
              <a:solidFill>
                <a:srgbClr val="231F20"/>
              </a:solidFill>
              <a:latin typeface="Arial" pitchFamily="18" charset="0"/>
              <a:cs typeface="Arial" pitchFamily="18" charset="0"/>
            </a:endParaRPr>
          </a:p>
          <a:p>
            <a:pPr>
              <a:tabLst>
                <a:tab pos="25400" algn="l"/>
                <a:tab pos="1130300" algn="l"/>
                <a:tab pos="2667000" algn="l"/>
              </a:tabLst>
            </a:pPr>
            <a:r>
              <a:rPr lang="it-IT" altLang="zh-CN" sz="699" dirty="0">
                <a:solidFill>
                  <a:srgbClr val="231F20"/>
                </a:solidFill>
                <a:latin typeface="Arial" pitchFamily="18" charset="0"/>
                <a:cs typeface="Arial" pitchFamily="18" charset="0"/>
              </a:rPr>
              <a:t>Questa quantità viene aggiunta inizialmente alla perdita di giunzione stimata calcolata. Quando si effettua la giunzione di fibre speciali o diverse, si può verificare un elevato livello effettivo di perdita di giunzione con condizioni di arco ottimizzate. Per fare in modo che l’effettiva perdita di giunzione coincida con la perdita di giunzione stimata, impostare la perdita di giunzione effettiva sul valore minimo (perdita minima).</a:t>
            </a:r>
          </a:p>
          <a:p>
            <a:pPr>
              <a:tabLst>
                <a:tab pos="25400" algn="l"/>
                <a:tab pos="1130300" algn="l"/>
                <a:tab pos="2667000" algn="l"/>
              </a:tabLst>
            </a:pPr>
            <a:r>
              <a:rPr lang="it-IT" altLang="zh-CN" sz="699" dirty="0">
                <a:solidFill>
                  <a:srgbClr val="231F20"/>
                </a:solidFill>
                <a:latin typeface="Arial" pitchFamily="18" charset="0"/>
                <a:cs typeface="Arial" pitchFamily="18" charset="0"/>
              </a:rPr>
              <a:t>Viene visualizzato un messaggio di errore se la perdita di giunzione stimata supera la soglia selezionata (limite perdita).</a:t>
            </a:r>
          </a:p>
          <a:p>
            <a:pPr>
              <a:tabLst>
                <a:tab pos="25400" algn="l"/>
                <a:tab pos="1130300" algn="l"/>
                <a:tab pos="2667000" algn="l"/>
              </a:tabLst>
            </a:pPr>
            <a:endParaRPr lang="it-IT" altLang="zh-CN" sz="699" dirty="0">
              <a:solidFill>
                <a:srgbClr val="231F20"/>
              </a:solidFill>
              <a:latin typeface="Arial" pitchFamily="18" charset="0"/>
              <a:cs typeface="Arial" pitchFamily="18" charset="0"/>
            </a:endParaRPr>
          </a:p>
          <a:p>
            <a:pPr>
              <a:tabLst>
                <a:tab pos="25400" algn="l"/>
                <a:tab pos="1130300" algn="l"/>
                <a:tab pos="2667000" algn="l"/>
              </a:tabLst>
            </a:pPr>
            <a:r>
              <a:rPr lang="it-IT" altLang="zh-CN" sz="650" dirty="0">
                <a:solidFill>
                  <a:srgbClr val="231F20"/>
                </a:solidFill>
                <a:latin typeface="Arial" pitchFamily="18" charset="0"/>
                <a:cs typeface="Arial" pitchFamily="18" charset="0"/>
              </a:rPr>
              <a:t>Viene visualizzato un messaggio di errore se l’angolo di piegatura delle due fibre sottoposte a giunzione supera la soglia selezionata (limite angolo core).</a:t>
            </a:r>
          </a:p>
          <a:p>
            <a:pPr>
              <a:tabLst>
                <a:tab pos="25400" algn="l"/>
                <a:tab pos="1130300" algn="l"/>
                <a:tab pos="2667000" algn="l"/>
              </a:tabLst>
            </a:pPr>
            <a:endParaRPr lang="it-IT" altLang="zh-CN" sz="650" dirty="0">
              <a:solidFill>
                <a:srgbClr val="231F20"/>
              </a:solidFill>
              <a:latin typeface="Arial" pitchFamily="18" charset="0"/>
              <a:cs typeface="Arial" pitchFamily="18" charset="0"/>
            </a:endParaRPr>
          </a:p>
          <a:p>
            <a:pPr>
              <a:tabLst>
                <a:tab pos="25400" algn="l"/>
                <a:tab pos="1130300" algn="l"/>
                <a:tab pos="2667000" algn="l"/>
              </a:tabLst>
            </a:pPr>
            <a:r>
              <a:rPr lang="it-IT" altLang="zh-CN" sz="699" dirty="0">
                <a:solidFill>
                  <a:srgbClr val="231F20"/>
                </a:solidFill>
                <a:latin typeface="Arial" pitchFamily="18" charset="0"/>
                <a:cs typeface="Arial" pitchFamily="18" charset="0"/>
              </a:rPr>
              <a:t>Viene visualizzato un messaggio di errore se l’angolo di taglio della fibra di destra o di sinistra supera la soglia selezionata (limite angolo di taglio).</a:t>
            </a:r>
            <a:endParaRPr lang="en-US" altLang="zh-CN" sz="699" dirty="0">
              <a:solidFill>
                <a:srgbClr val="030303"/>
              </a:solidFill>
              <a:latin typeface="Arial Black" pitchFamily="18" charset="0"/>
              <a:cs typeface="Arial Black" pitchFamily="18" charset="0"/>
            </a:endParaRPr>
          </a:p>
        </p:txBody>
      </p:sp>
      <p:sp>
        <p:nvSpPr>
          <p:cNvPr id="10" name="TextBox 9"/>
          <p:cNvSpPr txBox="1"/>
          <p:nvPr/>
        </p:nvSpPr>
        <p:spPr>
          <a:xfrm>
            <a:off x="5168220" y="918677"/>
            <a:ext cx="688179" cy="200055"/>
          </a:xfrm>
          <a:prstGeom prst="rect">
            <a:avLst/>
          </a:prstGeom>
          <a:noFill/>
        </p:spPr>
        <p:txBody>
          <a:bodyPr wrap="square" rtlCol="0">
            <a:spAutoFit/>
          </a:bodyPr>
          <a:lstStyle/>
          <a:p>
            <a:r>
              <a:rPr lang="it-IT" altLang="zh-CN" sz="700" dirty="0">
                <a:solidFill>
                  <a:srgbClr val="231F20"/>
                </a:solidFill>
                <a:latin typeface="Arial" pitchFamily="18" charset="0"/>
                <a:cs typeface="Arial" pitchFamily="18" charset="0"/>
              </a:rPr>
              <a:t>Parametro</a:t>
            </a:r>
            <a:endParaRPr lang="ko-KR" altLang="en-US" sz="700" dirty="0"/>
          </a:p>
        </p:txBody>
      </p:sp>
      <p:sp>
        <p:nvSpPr>
          <p:cNvPr id="11" name="TextBox 10"/>
          <p:cNvSpPr txBox="1"/>
          <p:nvPr/>
        </p:nvSpPr>
        <p:spPr>
          <a:xfrm>
            <a:off x="5306219" y="1366837"/>
            <a:ext cx="385042" cy="215444"/>
          </a:xfrm>
          <a:prstGeom prst="rect">
            <a:avLst/>
          </a:prstGeom>
          <a:noFill/>
        </p:spPr>
        <p:txBody>
          <a:bodyPr wrap="none" rtlCol="0">
            <a:spAutoFit/>
          </a:bodyPr>
          <a:lstStyle/>
          <a:p>
            <a:r>
              <a:rPr lang="it-IT" altLang="zh-CN" sz="800" dirty="0">
                <a:solidFill>
                  <a:srgbClr val="231F20"/>
                </a:solidFill>
                <a:latin typeface="Arial" pitchFamily="18" charset="0"/>
                <a:cs typeface="Arial" pitchFamily="18" charset="0"/>
              </a:rPr>
              <a:t>Tipo</a:t>
            </a:r>
          </a:p>
        </p:txBody>
      </p:sp>
      <p:sp>
        <p:nvSpPr>
          <p:cNvPr id="12" name="TextBox 11"/>
          <p:cNvSpPr txBox="1"/>
          <p:nvPr/>
        </p:nvSpPr>
        <p:spPr>
          <a:xfrm>
            <a:off x="5306219" y="1900237"/>
            <a:ext cx="402674" cy="207749"/>
          </a:xfrm>
          <a:prstGeom prst="rect">
            <a:avLst/>
          </a:prstGeom>
          <a:noFill/>
        </p:spPr>
        <p:txBody>
          <a:bodyPr wrap="none" rtlCol="0">
            <a:spAutoFit/>
          </a:bodyPr>
          <a:lstStyle/>
          <a:p>
            <a:pPr>
              <a:lnSpc>
                <a:spcPts val="900"/>
              </a:lnSpc>
              <a:tabLst/>
            </a:pPr>
            <a:r>
              <a:rPr lang="it-IT" altLang="zh-CN" sz="800" dirty="0">
                <a:solidFill>
                  <a:srgbClr val="231F20"/>
                </a:solidFill>
                <a:latin typeface="Arial" pitchFamily="18" charset="0"/>
                <a:cs typeface="Arial" pitchFamily="18" charset="0"/>
              </a:rPr>
              <a:t>Nota</a:t>
            </a:r>
          </a:p>
        </p:txBody>
      </p:sp>
      <p:sp>
        <p:nvSpPr>
          <p:cNvPr id="13" name="TextBox 12"/>
          <p:cNvSpPr txBox="1"/>
          <p:nvPr/>
        </p:nvSpPr>
        <p:spPr>
          <a:xfrm>
            <a:off x="5291939" y="1684793"/>
            <a:ext cx="458780" cy="215444"/>
          </a:xfrm>
          <a:prstGeom prst="rect">
            <a:avLst/>
          </a:prstGeom>
          <a:noFill/>
        </p:spPr>
        <p:txBody>
          <a:bodyPr wrap="none" rtlCol="0">
            <a:spAutoFit/>
          </a:bodyPr>
          <a:lstStyle/>
          <a:p>
            <a:r>
              <a:rPr lang="it-IT" altLang="zh-CN" sz="800" dirty="0">
                <a:solidFill>
                  <a:srgbClr val="231F20"/>
                </a:solidFill>
                <a:latin typeface="Arial" pitchFamily="18" charset="0"/>
                <a:cs typeface="Arial" pitchFamily="18" charset="0"/>
              </a:rPr>
              <a:t>Nome</a:t>
            </a:r>
          </a:p>
        </p:txBody>
      </p:sp>
      <p:sp>
        <p:nvSpPr>
          <p:cNvPr id="14" name="TextBox 13"/>
          <p:cNvSpPr txBox="1"/>
          <p:nvPr/>
        </p:nvSpPr>
        <p:spPr>
          <a:xfrm>
            <a:off x="5195247" y="2165285"/>
            <a:ext cx="652161" cy="169277"/>
          </a:xfrm>
          <a:prstGeom prst="rect">
            <a:avLst/>
          </a:prstGeom>
          <a:noFill/>
        </p:spPr>
        <p:txBody>
          <a:bodyPr wrap="square" rtlCol="0">
            <a:spAutoFit/>
          </a:bodyPr>
          <a:lstStyle/>
          <a:p>
            <a:r>
              <a:rPr lang="it-IT" altLang="zh-CN" sz="500" dirty="0">
                <a:solidFill>
                  <a:srgbClr val="231F20"/>
                </a:solidFill>
                <a:latin typeface="Arial" pitchFamily="18" charset="0"/>
                <a:cs typeface="Arial" pitchFamily="18" charset="0"/>
              </a:rPr>
              <a:t>Messa a fuoco-L</a:t>
            </a:r>
          </a:p>
        </p:txBody>
      </p:sp>
      <p:sp>
        <p:nvSpPr>
          <p:cNvPr id="15" name="TextBox 14"/>
          <p:cNvSpPr txBox="1"/>
          <p:nvPr/>
        </p:nvSpPr>
        <p:spPr>
          <a:xfrm>
            <a:off x="5174920" y="2355949"/>
            <a:ext cx="665567" cy="169277"/>
          </a:xfrm>
          <a:prstGeom prst="rect">
            <a:avLst/>
          </a:prstGeom>
          <a:noFill/>
        </p:spPr>
        <p:txBody>
          <a:bodyPr wrap="none" rtlCol="0">
            <a:spAutoFit/>
          </a:bodyPr>
          <a:lstStyle/>
          <a:p>
            <a:r>
              <a:rPr lang="it-IT" altLang="zh-CN" sz="500" dirty="0">
                <a:solidFill>
                  <a:srgbClr val="231F20"/>
                </a:solidFill>
                <a:latin typeface="Arial" pitchFamily="18" charset="0"/>
                <a:cs typeface="Arial" pitchFamily="18" charset="0"/>
              </a:rPr>
              <a:t>Messa a fuoco-R</a:t>
            </a:r>
          </a:p>
        </p:txBody>
      </p:sp>
      <p:sp>
        <p:nvSpPr>
          <p:cNvPr id="16" name="TextBox 15"/>
          <p:cNvSpPr txBox="1"/>
          <p:nvPr/>
        </p:nvSpPr>
        <p:spPr>
          <a:xfrm>
            <a:off x="5152886" y="2522823"/>
            <a:ext cx="679994" cy="169277"/>
          </a:xfrm>
          <a:prstGeom prst="rect">
            <a:avLst/>
          </a:prstGeom>
          <a:noFill/>
        </p:spPr>
        <p:txBody>
          <a:bodyPr wrap="none" rtlCol="0">
            <a:spAutoFit/>
          </a:bodyPr>
          <a:lstStyle/>
          <a:p>
            <a:r>
              <a:rPr lang="it-IT" altLang="zh-CN" sz="500" dirty="0">
                <a:solidFill>
                  <a:srgbClr val="231F20"/>
                </a:solidFill>
                <a:latin typeface="Arial" pitchFamily="18" charset="0"/>
                <a:cs typeface="Arial" pitchFamily="18" charset="0"/>
              </a:rPr>
              <a:t>Regolazione arco</a:t>
            </a:r>
          </a:p>
        </p:txBody>
      </p:sp>
      <p:sp>
        <p:nvSpPr>
          <p:cNvPr id="17" name="TextBox 16"/>
          <p:cNvSpPr txBox="1"/>
          <p:nvPr/>
        </p:nvSpPr>
        <p:spPr>
          <a:xfrm>
            <a:off x="5254434" y="2729497"/>
            <a:ext cx="538930" cy="307777"/>
          </a:xfrm>
          <a:prstGeom prst="rect">
            <a:avLst/>
          </a:prstGeom>
          <a:noFill/>
        </p:spPr>
        <p:txBody>
          <a:bodyPr wrap="none" rtlCol="0">
            <a:spAutoFit/>
          </a:bodyPr>
          <a:lstStyle/>
          <a:p>
            <a:r>
              <a:rPr lang="it-IT" altLang="zh-CN" sz="700" dirty="0">
                <a:solidFill>
                  <a:srgbClr val="231F20"/>
                </a:solidFill>
                <a:latin typeface="Arial" pitchFamily="18" charset="0"/>
                <a:cs typeface="Arial" pitchFamily="18" charset="0"/>
              </a:rPr>
              <a:t>Prova di </a:t>
            </a:r>
            <a:br>
              <a:rPr lang="it-IT" altLang="zh-CN" sz="700" dirty="0">
                <a:solidFill>
                  <a:srgbClr val="231F20"/>
                </a:solidFill>
                <a:latin typeface="Arial" pitchFamily="18" charset="0"/>
                <a:cs typeface="Arial" pitchFamily="18" charset="0"/>
              </a:rPr>
            </a:br>
            <a:r>
              <a:rPr lang="it-IT" altLang="zh-CN" sz="700" dirty="0">
                <a:solidFill>
                  <a:srgbClr val="231F20"/>
                </a:solidFill>
                <a:latin typeface="Arial" pitchFamily="18" charset="0"/>
                <a:cs typeface="Arial" pitchFamily="18" charset="0"/>
              </a:rPr>
              <a:t>trazione</a:t>
            </a:r>
          </a:p>
        </p:txBody>
      </p:sp>
      <p:sp>
        <p:nvSpPr>
          <p:cNvPr id="18" name="TextBox 17"/>
          <p:cNvSpPr txBox="1"/>
          <p:nvPr/>
        </p:nvSpPr>
        <p:spPr>
          <a:xfrm>
            <a:off x="5273670" y="3254960"/>
            <a:ext cx="500458" cy="338554"/>
          </a:xfrm>
          <a:prstGeom prst="rect">
            <a:avLst/>
          </a:prstGeom>
          <a:noFill/>
        </p:spPr>
        <p:txBody>
          <a:bodyPr wrap="none" rtlCol="0">
            <a:spAutoFit/>
          </a:bodyPr>
          <a:lstStyle/>
          <a:p>
            <a:r>
              <a:rPr lang="it-IT" altLang="zh-CN" sz="800" dirty="0">
                <a:solidFill>
                  <a:srgbClr val="231F20"/>
                </a:solidFill>
                <a:latin typeface="Arial" pitchFamily="18" charset="0"/>
                <a:cs typeface="Arial" pitchFamily="18" charset="0"/>
              </a:rPr>
              <a:t>Stima</a:t>
            </a:r>
            <a:br>
              <a:rPr lang="it-IT" altLang="zh-CN" sz="800" dirty="0">
                <a:solidFill>
                  <a:srgbClr val="231F20"/>
                </a:solidFill>
                <a:latin typeface="Arial" pitchFamily="18" charset="0"/>
                <a:cs typeface="Arial" pitchFamily="18" charset="0"/>
              </a:rPr>
            </a:br>
            <a:r>
              <a:rPr lang="it-IT" altLang="zh-CN" sz="800" dirty="0">
                <a:solidFill>
                  <a:srgbClr val="231F20"/>
                </a:solidFill>
                <a:latin typeface="Arial" pitchFamily="18" charset="0"/>
                <a:cs typeface="Arial" pitchFamily="18" charset="0"/>
              </a:rPr>
              <a:t>perdita</a:t>
            </a:r>
          </a:p>
        </p:txBody>
      </p:sp>
      <p:sp>
        <p:nvSpPr>
          <p:cNvPr id="19" name="TextBox 18"/>
          <p:cNvSpPr txBox="1"/>
          <p:nvPr/>
        </p:nvSpPr>
        <p:spPr>
          <a:xfrm>
            <a:off x="5263886" y="4110037"/>
            <a:ext cx="514885" cy="338554"/>
          </a:xfrm>
          <a:prstGeom prst="rect">
            <a:avLst/>
          </a:prstGeom>
          <a:noFill/>
        </p:spPr>
        <p:txBody>
          <a:bodyPr wrap="none" rtlCol="0">
            <a:spAutoFit/>
          </a:bodyPr>
          <a:lstStyle/>
          <a:p>
            <a:pPr>
              <a:tabLst/>
            </a:pPr>
            <a:r>
              <a:rPr lang="it-IT" altLang="zh-CN" sz="800" dirty="0">
                <a:solidFill>
                  <a:srgbClr val="231F20"/>
                </a:solidFill>
                <a:latin typeface="Arial" pitchFamily="18" charset="0"/>
                <a:cs typeface="Arial" pitchFamily="18" charset="0"/>
              </a:rPr>
              <a:t>Perdita</a:t>
            </a:r>
            <a:br>
              <a:rPr lang="it-IT" altLang="zh-CN" sz="800" dirty="0">
                <a:solidFill>
                  <a:srgbClr val="231F20"/>
                </a:solidFill>
                <a:latin typeface="Arial" pitchFamily="18" charset="0"/>
                <a:cs typeface="Arial" pitchFamily="18" charset="0"/>
              </a:rPr>
            </a:br>
            <a:r>
              <a:rPr lang="it-IT" altLang="zh-CN" sz="800" dirty="0">
                <a:solidFill>
                  <a:srgbClr val="231F20"/>
                </a:solidFill>
                <a:latin typeface="Arial" pitchFamily="18" charset="0"/>
                <a:cs typeface="Arial" pitchFamily="18" charset="0"/>
              </a:rPr>
              <a:t>minima</a:t>
            </a:r>
          </a:p>
        </p:txBody>
      </p:sp>
      <p:sp>
        <p:nvSpPr>
          <p:cNvPr id="20" name="TextBox 19"/>
          <p:cNvSpPr txBox="1"/>
          <p:nvPr/>
        </p:nvSpPr>
        <p:spPr>
          <a:xfrm>
            <a:off x="5248511" y="4628147"/>
            <a:ext cx="500458" cy="338554"/>
          </a:xfrm>
          <a:prstGeom prst="rect">
            <a:avLst/>
          </a:prstGeom>
          <a:noFill/>
        </p:spPr>
        <p:txBody>
          <a:bodyPr wrap="none" rtlCol="0">
            <a:spAutoFit/>
          </a:bodyPr>
          <a:lstStyle/>
          <a:p>
            <a:r>
              <a:rPr lang="it-IT" altLang="zh-CN" sz="800" dirty="0">
                <a:solidFill>
                  <a:srgbClr val="231F20"/>
                </a:solidFill>
                <a:latin typeface="Arial" pitchFamily="18" charset="0"/>
                <a:cs typeface="Arial" pitchFamily="18" charset="0"/>
              </a:rPr>
              <a:t>Limite </a:t>
            </a:r>
          </a:p>
          <a:p>
            <a:r>
              <a:rPr lang="it-IT" altLang="zh-CN" sz="800" dirty="0">
                <a:solidFill>
                  <a:srgbClr val="231F20"/>
                </a:solidFill>
                <a:latin typeface="Arial" pitchFamily="18" charset="0"/>
                <a:cs typeface="Arial" pitchFamily="18" charset="0"/>
              </a:rPr>
              <a:t>perdita</a:t>
            </a:r>
          </a:p>
        </p:txBody>
      </p:sp>
      <p:sp>
        <p:nvSpPr>
          <p:cNvPr id="21" name="TextBox 20"/>
          <p:cNvSpPr txBox="1"/>
          <p:nvPr/>
        </p:nvSpPr>
        <p:spPr>
          <a:xfrm>
            <a:off x="5273670" y="4910463"/>
            <a:ext cx="726386" cy="369332"/>
          </a:xfrm>
          <a:prstGeom prst="rect">
            <a:avLst/>
          </a:prstGeom>
          <a:noFill/>
        </p:spPr>
        <p:txBody>
          <a:bodyPr wrap="square" rtlCol="0">
            <a:spAutoFit/>
          </a:bodyPr>
          <a:lstStyle/>
          <a:p>
            <a:r>
              <a:rPr lang="it-IT" altLang="zh-CN" sz="600" dirty="0">
                <a:solidFill>
                  <a:srgbClr val="231F20"/>
                </a:solidFill>
                <a:latin typeface="Arial" pitchFamily="18" charset="0"/>
                <a:cs typeface="Arial" pitchFamily="18" charset="0"/>
              </a:rPr>
              <a:t>Limite</a:t>
            </a:r>
            <a:br>
              <a:rPr lang="it-IT" altLang="zh-CN" sz="600" dirty="0">
                <a:solidFill>
                  <a:srgbClr val="231F20"/>
                </a:solidFill>
                <a:latin typeface="Arial" pitchFamily="18" charset="0"/>
                <a:cs typeface="Arial" pitchFamily="18" charset="0"/>
              </a:rPr>
            </a:br>
            <a:r>
              <a:rPr lang="it-IT" altLang="zh-CN" sz="600" dirty="0">
                <a:solidFill>
                  <a:srgbClr val="231F20"/>
                </a:solidFill>
                <a:latin typeface="Arial" pitchFamily="18" charset="0"/>
                <a:cs typeface="Arial" pitchFamily="18" charset="0"/>
              </a:rPr>
              <a:t>angolo</a:t>
            </a:r>
            <a:br>
              <a:rPr lang="it-IT" altLang="zh-CN" sz="600" dirty="0">
                <a:solidFill>
                  <a:srgbClr val="231F20"/>
                </a:solidFill>
                <a:latin typeface="Arial" pitchFamily="18" charset="0"/>
                <a:cs typeface="Arial" pitchFamily="18" charset="0"/>
              </a:rPr>
            </a:br>
            <a:r>
              <a:rPr lang="it-IT" altLang="zh-CN" sz="600" dirty="0">
                <a:solidFill>
                  <a:srgbClr val="231F20"/>
                </a:solidFill>
                <a:latin typeface="Arial" pitchFamily="18" charset="0"/>
                <a:cs typeface="Arial" pitchFamily="18" charset="0"/>
              </a:rPr>
              <a:t>core</a:t>
            </a:r>
          </a:p>
        </p:txBody>
      </p:sp>
      <p:sp>
        <p:nvSpPr>
          <p:cNvPr id="22" name="TextBox 21"/>
          <p:cNvSpPr txBox="1"/>
          <p:nvPr/>
        </p:nvSpPr>
        <p:spPr>
          <a:xfrm>
            <a:off x="5266699" y="5207060"/>
            <a:ext cx="452368" cy="369332"/>
          </a:xfrm>
          <a:prstGeom prst="rect">
            <a:avLst/>
          </a:prstGeom>
          <a:noFill/>
        </p:spPr>
        <p:txBody>
          <a:bodyPr wrap="none" rtlCol="0">
            <a:spAutoFit/>
          </a:bodyPr>
          <a:lstStyle/>
          <a:p>
            <a:r>
              <a:rPr lang="it-IT" altLang="zh-CN" sz="600" dirty="0">
                <a:solidFill>
                  <a:srgbClr val="231F20"/>
                </a:solidFill>
                <a:latin typeface="Arial" pitchFamily="18" charset="0"/>
                <a:cs typeface="Arial" pitchFamily="18" charset="0"/>
              </a:rPr>
              <a:t>Limite</a:t>
            </a:r>
            <a:br>
              <a:rPr lang="it-IT" altLang="zh-CN" sz="600" dirty="0">
                <a:solidFill>
                  <a:srgbClr val="231F20"/>
                </a:solidFill>
                <a:latin typeface="Arial" pitchFamily="18" charset="0"/>
                <a:cs typeface="Arial" pitchFamily="18" charset="0"/>
              </a:rPr>
            </a:br>
            <a:r>
              <a:rPr lang="it-IT" altLang="zh-CN" sz="600" dirty="0">
                <a:solidFill>
                  <a:srgbClr val="231F20"/>
                </a:solidFill>
                <a:latin typeface="Arial" pitchFamily="18" charset="0"/>
                <a:cs typeface="Arial" pitchFamily="18" charset="0"/>
              </a:rPr>
              <a:t>angolo</a:t>
            </a:r>
            <a:br>
              <a:rPr lang="it-IT" altLang="zh-CN" sz="600" dirty="0">
                <a:solidFill>
                  <a:srgbClr val="231F20"/>
                </a:solidFill>
                <a:latin typeface="Arial" pitchFamily="18" charset="0"/>
                <a:cs typeface="Arial" pitchFamily="18" charset="0"/>
              </a:rPr>
            </a:br>
            <a:r>
              <a:rPr lang="it-IT" altLang="zh-CN" sz="600" dirty="0">
                <a:solidFill>
                  <a:srgbClr val="231F20"/>
                </a:solidFill>
                <a:latin typeface="Arial" pitchFamily="18" charset="0"/>
                <a:cs typeface="Arial" pitchFamily="18" charset="0"/>
              </a:rPr>
              <a:t>di taglio</a:t>
            </a:r>
            <a:endParaRPr lang="en-US" altLang="zh-CN" sz="600" dirty="0">
              <a:solidFill>
                <a:srgbClr val="231F20"/>
              </a:solidFill>
              <a:latin typeface="Arial" pitchFamily="18" charset="0"/>
              <a:cs typeface="Arial"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09600" y="1600200"/>
            <a:ext cx="3378200" cy="190500"/>
          </a:xfrm>
          <a:prstGeom prst="rect">
            <a:avLst/>
          </a:prstGeom>
          <a:noFill/>
        </p:spPr>
      </p:pic>
      <p:graphicFrame>
        <p:nvGraphicFramePr>
          <p:cNvPr id="4" name="表格 4"/>
          <p:cNvGraphicFramePr>
            <a:graphicFrameLocks noGrp="1"/>
          </p:cNvGraphicFramePr>
          <p:nvPr>
            <p:extLst>
              <p:ext uri="{D42A27DB-BD31-4B8C-83A1-F6EECF244321}">
                <p14:modId xmlns:p14="http://schemas.microsoft.com/office/powerpoint/2010/main" val="128897003"/>
              </p:ext>
            </p:extLst>
          </p:nvPr>
        </p:nvGraphicFramePr>
        <p:xfrm>
          <a:off x="611225" y="684316"/>
          <a:ext cx="3369876" cy="3840527"/>
        </p:xfrm>
        <a:graphic>
          <a:graphicData uri="http://schemas.openxmlformats.org/drawingml/2006/table">
            <a:tbl>
              <a:tblPr/>
              <a:tblGrid>
                <a:gridCol w="538757">
                  <a:extLst>
                    <a:ext uri="{9D8B030D-6E8A-4147-A177-3AD203B41FA5}">
                      <a16:colId xmlns="" xmlns:a16="http://schemas.microsoft.com/office/drawing/2014/main" val="20000"/>
                    </a:ext>
                  </a:extLst>
                </a:gridCol>
                <a:gridCol w="2831119">
                  <a:extLst>
                    <a:ext uri="{9D8B030D-6E8A-4147-A177-3AD203B41FA5}">
                      <a16:colId xmlns="" xmlns:a16="http://schemas.microsoft.com/office/drawing/2014/main" val="20001"/>
                    </a:ext>
                  </a:extLst>
                </a:gridCol>
              </a:tblGrid>
              <a:tr h="597588">
                <a:tc>
                  <a:txBody>
                    <a:bodyPr/>
                    <a:lstStyle/>
                    <a:p>
                      <a:pPr algn="l"/>
                      <a:r>
                        <a:rPr lang="en-US" altLang="zh-CN" sz="699" dirty="0">
                          <a:solidFill>
                            <a:srgbClr val="231F20"/>
                          </a:solidFill>
                          <a:latin typeface="Arial" pitchFamily="18" charset="0"/>
                          <a:cs typeface="Arial" pitchFamily="18" charset="0"/>
                        </a:rPr>
                        <a:t>Gap</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position</a:t>
                      </a:r>
                      <a:endParaRPr lang="zh-CN" altLang="en-US" sz="699" dirty="0">
                        <a:solidFill>
                          <a:srgbClr val="231F20"/>
                        </a:solidFill>
                        <a:latin typeface="Arial" pitchFamily="18" charset="0"/>
                        <a:cs typeface="Arial" pitchFamily="18" charset="0"/>
                      </a:endParaRPr>
                    </a:p>
                  </a:txBody>
                  <a:tcPr anchor="ctr">
                    <a:lnL w="0" cmpd="sng">
                      <a:solidFill>
                        <a:srgbClr val="231F20"/>
                      </a:solidFill>
                      <a:prstDash val="solid"/>
                    </a:lnL>
                    <a:lnR w="0" cap="flat" cmpd="sng" algn="ctr">
                      <a:solidFill>
                        <a:srgbClr val="231F20"/>
                      </a:solidFill>
                      <a:prstDash val="solid"/>
                      <a:round/>
                      <a:headEnd type="none" w="med" len="med"/>
                      <a:tailEnd type="none" w="med" len="med"/>
                    </a:lnR>
                    <a:lnT w="0" cmpd="sng">
                      <a:solidFill>
                        <a:srgbClr val="231F20"/>
                      </a:solidFill>
                      <a:prstDash val="soli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Settherelativepositionofthesplicinglocationtothecenterof</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electrodes.Splicelossmaybeimprovedinthecaseofdissimilar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fibersplicingbyshifting[Gapposition]towardsafiberwhoseMFD</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isbiggerthantheotherfiberMFD.</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mpd="sng">
                      <a:solidFill>
                        <a:srgbClr val="231F20"/>
                      </a:solidFill>
                      <a:prstDash val="soli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318317">
                <a:tc>
                  <a:txBody>
                    <a:bodyPr/>
                    <a:lstStyle/>
                    <a:p>
                      <a:pPr algn="l"/>
                      <a:r>
                        <a:rPr lang="en-US" altLang="zh-CN" sz="699" dirty="0">
                          <a:solidFill>
                            <a:srgbClr val="231F20"/>
                          </a:solidFill>
                          <a:latin typeface="Arial" pitchFamily="18" charset="0"/>
                          <a:cs typeface="Arial" pitchFamily="18" charset="0"/>
                        </a:rPr>
                        <a:t>Gap</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Settheend-facegapbetweentheleftandrightfibersatthetime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ofaligningandpre-fusiondischarge.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08280">
                <a:tc>
                  <a:txBody>
                    <a:bodyPr/>
                    <a:lstStyle/>
                    <a:p>
                      <a:pPr algn="ctr"/>
                      <a:r>
                        <a:rPr lang="en-US" altLang="zh-CN" sz="699" dirty="0">
                          <a:solidFill>
                            <a:srgbClr val="FFFFFF"/>
                          </a:solidFill>
                          <a:latin typeface="Arial" pitchFamily="18" charset="0"/>
                          <a:cs typeface="Arial" pitchFamily="18" charset="0"/>
                        </a:rPr>
                        <a:t>parameter</a:t>
                      </a:r>
                      <a:endParaRPr lang="zh-CN" altLang="en-US" sz="699" dirty="0">
                        <a:solidFill>
                          <a:srgbClr val="FFFFFF"/>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ctr"/>
                      <a:r>
                        <a:rPr lang="en-US" altLang="zh-CN" sz="699" dirty="0">
                          <a:solidFill>
                            <a:srgbClr val="FFFFFF"/>
                          </a:solidFill>
                          <a:latin typeface="Arial" pitchFamily="18" charset="0"/>
                          <a:cs typeface="Arial" pitchFamily="18" charset="0"/>
                        </a:rPr>
                        <a:t>description</a:t>
                      </a:r>
                      <a:endParaRPr lang="zh-CN" altLang="en-US" sz="699" dirty="0">
                        <a:solidFill>
                          <a:srgbClr val="FFFFFF"/>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564581">
                <a:tc>
                  <a:txBody>
                    <a:bodyPr/>
                    <a:lstStyle/>
                    <a:p>
                      <a:pPr algn="l"/>
                      <a:r>
                        <a:rPr lang="en-US" altLang="zh-CN" sz="699" dirty="0">
                          <a:solidFill>
                            <a:srgbClr val="231F20"/>
                          </a:solidFill>
                          <a:latin typeface="Arial" pitchFamily="18" charset="0"/>
                          <a:cs typeface="Arial" pitchFamily="18" charset="0"/>
                        </a:rPr>
                        <a:t>Overlape</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Settheoverlapamountoffibersatthefiberpropellingstage.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Relativelysmall[Overlap]isrecommendedif[PreheatArcValue]is</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low,whilerelativelylarge[Overlap]isrecommendedif[PreheatArc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Value]ishigh.</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91943">
                <a:tc>
                  <a:txBody>
                    <a:bodyPr/>
                    <a:lstStyle/>
                    <a:p>
                      <a:pPr algn="l"/>
                      <a:r>
                        <a:rPr lang="en-US" altLang="zh-CN" sz="699" dirty="0">
                          <a:solidFill>
                            <a:srgbClr val="231F20"/>
                          </a:solidFill>
                          <a:latin typeface="Arial" pitchFamily="18" charset="0"/>
                          <a:cs typeface="Arial" pitchFamily="18" charset="0"/>
                        </a:rPr>
                        <a:t>Cleaning</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Arctime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Acleaningarcburnsoutmicrodustonthesurfaceofthefiber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withanarcdischargeforashortperiodoftime.Thedurationof</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thecleaningarccanbechangedbythisparameter.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605205">
                <a:tc>
                  <a:txBody>
                    <a:bodyPr/>
                    <a:lstStyle/>
                    <a:p>
                      <a:pPr algn="l"/>
                      <a:r>
                        <a:rPr lang="en-US" altLang="zh-CN" sz="699" dirty="0">
                          <a:solidFill>
                            <a:srgbClr val="231F20"/>
                          </a:solidFill>
                          <a:latin typeface="Arial" pitchFamily="18" charset="0"/>
                          <a:cs typeface="Arial" pitchFamily="18" charset="0"/>
                        </a:rPr>
                        <a:t>Preheat</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Arcvalue</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Setthepre-fusearcpowerfromthebeginningofarcdischarging</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tothebeginningoffiberspropelling.If“PreheatArcValue”isset</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toolow,axialoffsetmayoccurifcleavedanglesarerelativelypoor.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If“PreheatArcValue”issettoohigh,fiberendfacesarefused</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excessivelyandsplicelossgetsworse.</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391942">
                <a:tc>
                  <a:txBody>
                    <a:bodyPr/>
                    <a:lstStyle/>
                    <a:p>
                      <a:pPr algn="l"/>
                      <a:r>
                        <a:rPr lang="en-US" altLang="zh-CN" sz="699" dirty="0">
                          <a:solidFill>
                            <a:srgbClr val="231F20"/>
                          </a:solidFill>
                          <a:latin typeface="Arial" pitchFamily="18" charset="0"/>
                          <a:cs typeface="Arial" pitchFamily="18" charset="0"/>
                        </a:rPr>
                        <a:t>Preheat</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Arctime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Setthepre-fusearctimefromthebeginningofarcdischarging</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tothebeginningoffiberspropelling.Long[PreheatArcTime]and</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high[PreheatArcValue]leadtothesameresults.</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285313">
                <a:tc>
                  <a:txBody>
                    <a:bodyPr/>
                    <a:lstStyle/>
                    <a:p>
                      <a:pPr algn="l"/>
                      <a:r>
                        <a:rPr lang="en-US" altLang="zh-CN" sz="699" dirty="0">
                          <a:solidFill>
                            <a:srgbClr val="231F20"/>
                          </a:solidFill>
                          <a:latin typeface="Arial" pitchFamily="18" charset="0"/>
                          <a:cs typeface="Arial" pitchFamily="18" charset="0"/>
                        </a:rPr>
                        <a:t>FuseArc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value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SetArcpower.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285312">
                <a:tc>
                  <a:txBody>
                    <a:bodyPr/>
                    <a:lstStyle/>
                    <a:p>
                      <a:pPr algn="l"/>
                      <a:r>
                        <a:rPr lang="en-US" altLang="zh-CN" sz="699" dirty="0">
                          <a:solidFill>
                            <a:srgbClr val="231F20"/>
                          </a:solidFill>
                          <a:latin typeface="Arial" pitchFamily="18" charset="0"/>
                          <a:cs typeface="Arial" pitchFamily="18" charset="0"/>
                        </a:rPr>
                        <a:t>FuseArc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time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SetArctime.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bl>
          </a:graphicData>
        </a:graphic>
      </p:graphicFrame>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24</a:t>
            </a:r>
          </a:p>
        </p:txBody>
      </p:sp>
      <p:pic>
        <p:nvPicPr>
          <p:cNvPr id="5" name="Picture 3"/>
          <p:cNvPicPr>
            <a:picLocks noChangeAspect="1" noChangeArrowheads="1"/>
          </p:cNvPicPr>
          <p:nvPr/>
        </p:nvPicPr>
        <p:blipFill>
          <a:blip r:embed="rId2"/>
          <a:srcRect/>
          <a:stretch>
            <a:fillRect/>
          </a:stretch>
        </p:blipFill>
        <p:spPr bwMode="auto">
          <a:xfrm>
            <a:off x="609600" y="1682750"/>
            <a:ext cx="3378200" cy="190500"/>
          </a:xfrm>
          <a:prstGeom prst="rect">
            <a:avLst/>
          </a:prstGeom>
          <a:noFill/>
        </p:spPr>
      </p:pic>
      <p:graphicFrame>
        <p:nvGraphicFramePr>
          <p:cNvPr id="6" name="表格 4"/>
          <p:cNvGraphicFramePr>
            <a:graphicFrameLocks noGrp="1"/>
          </p:cNvGraphicFramePr>
          <p:nvPr>
            <p:extLst>
              <p:ext uri="{D42A27DB-BD31-4B8C-83A1-F6EECF244321}">
                <p14:modId xmlns:p14="http://schemas.microsoft.com/office/powerpoint/2010/main" val="3734709700"/>
              </p:ext>
            </p:extLst>
          </p:nvPr>
        </p:nvGraphicFramePr>
        <p:xfrm>
          <a:off x="4226719" y="300037"/>
          <a:ext cx="4806950" cy="4960759"/>
        </p:xfrm>
        <a:graphic>
          <a:graphicData uri="http://schemas.openxmlformats.org/drawingml/2006/table">
            <a:tbl>
              <a:tblPr/>
              <a:tblGrid>
                <a:gridCol w="1066800">
                  <a:extLst>
                    <a:ext uri="{9D8B030D-6E8A-4147-A177-3AD203B41FA5}">
                      <a16:colId xmlns="" xmlns:a16="http://schemas.microsoft.com/office/drawing/2014/main" val="20000"/>
                    </a:ext>
                  </a:extLst>
                </a:gridCol>
                <a:gridCol w="3740150">
                  <a:extLst>
                    <a:ext uri="{9D8B030D-6E8A-4147-A177-3AD203B41FA5}">
                      <a16:colId xmlns="" xmlns:a16="http://schemas.microsoft.com/office/drawing/2014/main" val="20001"/>
                    </a:ext>
                  </a:extLst>
                </a:gridCol>
              </a:tblGrid>
              <a:tr h="727071">
                <a:tc>
                  <a:txBody>
                    <a:bodyPr/>
                    <a:lstStyle/>
                    <a:p>
                      <a:pPr algn="l"/>
                      <a:r>
                        <a:rPr lang="it-IT" altLang="zh-CN" sz="699" noProof="0" dirty="0">
                          <a:solidFill>
                            <a:schemeClr val="tx1"/>
                          </a:solidFill>
                          <a:latin typeface="Arial" pitchFamily="18" charset="0"/>
                          <a:cs typeface="Arial" pitchFamily="18" charset="0"/>
                        </a:rPr>
                        <a:t>Posizione della distanza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Imposta la posizione relativa del punto di giunzione al centro degli elettrodi. La perdita di giunzione può essere migliorata in caso di giunzione di fibre dissimili spostando la [Posizione della distanza] verso una fibra il cui MFD (diametro del campo modale) sia maggiore dell’MFD dell’altra fibra.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492129">
                <a:tc>
                  <a:txBody>
                    <a:bodyPr/>
                    <a:lstStyle/>
                    <a:p>
                      <a:pPr algn="l"/>
                      <a:r>
                        <a:rPr lang="it-IT" altLang="zh-CN" sz="699" noProof="0" dirty="0">
                          <a:solidFill>
                            <a:schemeClr val="tx1"/>
                          </a:solidFill>
                          <a:latin typeface="Arial" pitchFamily="18" charset="0"/>
                          <a:cs typeface="Arial" pitchFamily="18" charset="0"/>
                        </a:rPr>
                        <a:t>Distanza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r>
                        <a:rPr lang="it-IT" sz="699" kern="1200" noProof="0" dirty="0">
                          <a:solidFill>
                            <a:schemeClr val="tx1"/>
                          </a:solidFill>
                          <a:latin typeface="Arial" pitchFamily="18" charset="0"/>
                          <a:ea typeface="+mn-ea"/>
                          <a:cs typeface="Arial" pitchFamily="18" charset="0"/>
                        </a:rPr>
                        <a:t>Imposta la distanza della faccia terminale tra le fibre di destra e di sinistra nella fase dell’allineamento e della scarica di </a:t>
                      </a:r>
                      <a:r>
                        <a:rPr lang="it-IT" sz="699" kern="1200" noProof="0" dirty="0" err="1">
                          <a:solidFill>
                            <a:schemeClr val="tx1"/>
                          </a:solidFill>
                          <a:latin typeface="Arial" pitchFamily="18" charset="0"/>
                          <a:ea typeface="+mn-ea"/>
                          <a:cs typeface="Arial" pitchFamily="18" charset="0"/>
                        </a:rPr>
                        <a:t>prefusione</a:t>
                      </a:r>
                      <a:r>
                        <a:rPr lang="it-IT" sz="699" kern="1200" noProof="0" dirty="0">
                          <a:solidFill>
                            <a:schemeClr val="tx1"/>
                          </a:solidFill>
                          <a:latin typeface="Arial" pitchFamily="18" charset="0"/>
                          <a:ea typeface="+mn-ea"/>
                          <a:cs typeface="Arial" pitchFamily="18" charset="0"/>
                        </a:rPr>
                        <a:t>.</a:t>
                      </a:r>
                    </a:p>
                    <a:p>
                      <a:r>
                        <a:rPr lang="it-IT" sz="699" kern="1200" noProof="0" dirty="0">
                          <a:solidFill>
                            <a:schemeClr val="tx1"/>
                          </a:solidFill>
                          <a:latin typeface="Arial" pitchFamily="18" charset="0"/>
                          <a:ea typeface="+mn-ea"/>
                          <a:cs typeface="Arial" pitchFamily="18" charset="0"/>
                        </a:rPr>
                        <a:t>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139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b="1" dirty="0">
                          <a:solidFill>
                            <a:schemeClr val="tx1"/>
                          </a:solidFill>
                          <a:latin typeface="Arial" pitchFamily="18" charset="0"/>
                          <a:cs typeface="Arial" pitchFamily="18" charset="0"/>
                        </a:rPr>
                        <a:t>Parametro</a:t>
                      </a:r>
                      <a:endParaRPr lang="zh-CN" altLang="en-US" sz="699" b="1" dirty="0">
                        <a:solidFill>
                          <a:schemeClr val="tx1"/>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it-IT" altLang="zh-CN" sz="699" b="1" noProof="0" dirty="0">
                          <a:solidFill>
                            <a:schemeClr val="tx1"/>
                          </a:solidFill>
                          <a:latin typeface="Arial" pitchFamily="18" charset="0"/>
                          <a:cs typeface="Arial" pitchFamily="18" charset="0"/>
                        </a:rPr>
                        <a:t>Descrizione</a:t>
                      </a: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10002"/>
                  </a:ext>
                </a:extLst>
              </a:tr>
              <a:tr h="686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Sovrapposizione</a:t>
                      </a:r>
                      <a:endParaRPr lang="zh-CN" altLang="en-US" sz="699" dirty="0">
                        <a:solidFill>
                          <a:srgbClr val="231F20"/>
                        </a:solidFill>
                        <a:latin typeface="Arial" pitchFamily="18" charset="0"/>
                        <a:cs typeface="Arial"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sz="699" kern="1200" noProof="0" dirty="0">
                          <a:solidFill>
                            <a:schemeClr val="tx1"/>
                          </a:solidFill>
                          <a:latin typeface="Arial" pitchFamily="18" charset="0"/>
                          <a:ea typeface="+mn-ea"/>
                          <a:cs typeface="Arial" pitchFamily="18" charset="0"/>
                        </a:rPr>
                        <a:t>Imposta la quantità di sovrapposizione delle fibre nella fase di spinta delle fibre. Si consiglia una [Sovrapposizione] relativamente ridotta se il [Valore arco di preriscaldamento] è basso, mentre una [Sovrapposizione] relativamente elevata se il [Valore arco di preriscaldamento] è alto.</a:t>
                      </a:r>
                      <a:endParaRPr lang="it-IT" sz="699" kern="1200" noProof="0" dirty="0">
                        <a:solidFill>
                          <a:schemeClr val="tx1"/>
                        </a:solidFill>
                        <a:latin typeface="Arial" pitchFamily="18" charset="0"/>
                        <a:ea typeface="+mn-ea"/>
                        <a:cs typeface="Arial"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577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dirty="0">
                          <a:solidFill>
                            <a:srgbClr val="231F20"/>
                          </a:solidFill>
                          <a:latin typeface="Arial" pitchFamily="18" charset="0"/>
                          <a:cs typeface="Arial" pitchFamily="18" charset="0"/>
                        </a:rPr>
                        <a:t>Tempo arco di pulizia</a:t>
                      </a:r>
                      <a:endParaRPr lang="zh-CN" altLang="en-US" sz="6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r>
                        <a:rPr lang="it-IT" altLang="ko-KR" sz="699" kern="1200" noProof="0" dirty="0">
                          <a:solidFill>
                            <a:schemeClr val="tx1"/>
                          </a:solidFill>
                          <a:latin typeface="Arial" pitchFamily="18" charset="0"/>
                          <a:ea typeface="+mn-ea"/>
                          <a:cs typeface="Arial" pitchFamily="18" charset="0"/>
                        </a:rPr>
                        <a:t>Un arco di pulizia brucia la micro polvere sulla superficie della fibra</a:t>
                      </a:r>
                    </a:p>
                    <a:p>
                      <a:r>
                        <a:rPr lang="it-IT" altLang="ko-KR" sz="699" kern="1200" noProof="0" dirty="0">
                          <a:solidFill>
                            <a:schemeClr val="tx1"/>
                          </a:solidFill>
                          <a:latin typeface="Arial" pitchFamily="18" charset="0"/>
                          <a:ea typeface="+mn-ea"/>
                          <a:cs typeface="Arial" pitchFamily="18" charset="0"/>
                        </a:rPr>
                        <a:t>con una scarica ad arco per un breve periodo di tempo. La durata dell’arco di pulizia può essere modificata con questo parametro.</a:t>
                      </a:r>
                      <a:endParaRPr lang="it-IT" altLang="zh-CN" sz="699" noProof="0"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026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dirty="0">
                          <a:solidFill>
                            <a:srgbClr val="231F20"/>
                          </a:solidFill>
                          <a:latin typeface="Arial" pitchFamily="18" charset="0"/>
                          <a:cs typeface="Arial" pitchFamily="18" charset="0"/>
                        </a:rPr>
                        <a:t>Valore arco di preriscaldamento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sz="699" kern="1200" noProof="0" dirty="0">
                          <a:solidFill>
                            <a:schemeClr val="tx1"/>
                          </a:solidFill>
                          <a:latin typeface="Arial" pitchFamily="18" charset="0"/>
                          <a:ea typeface="+mn-ea"/>
                          <a:cs typeface="Arial" pitchFamily="18" charset="0"/>
                        </a:rPr>
                        <a:t>Imposta la potenza dell'arco di prefusione dall'inizio della scarica ad arco all'inizio della spinta delle fibre. Se viene impostato un “Valore arco di preriscaldamento” troppo basso, si può verificare uno spostamento assiale se gli angoli di taglio non sono sufficienti. Se il “Valore arco di preriscaldamento” è troppo alto, le facce terminali delle fibre si fondono in modo eccessivo e la perdita di giunzione è maggiore.</a:t>
                      </a:r>
                      <a:endParaRPr lang="it-IT" altLang="zh-CN" sz="699" noProof="0" dirty="0">
                        <a:solidFill>
                          <a:srgbClr val="231F20"/>
                        </a:solidFill>
                        <a:latin typeface="Arial" pitchFamily="18" charset="0"/>
                        <a:cs typeface="Arial"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545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dirty="0">
                          <a:solidFill>
                            <a:srgbClr val="231F20"/>
                          </a:solidFill>
                          <a:latin typeface="Arial" pitchFamily="18" charset="0"/>
                          <a:cs typeface="Arial" pitchFamily="18" charset="0"/>
                        </a:rPr>
                        <a:t>Tempo arco di preriscaldamento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sz="699" kern="1200" noProof="0" dirty="0">
                          <a:solidFill>
                            <a:schemeClr val="tx1"/>
                          </a:solidFill>
                          <a:latin typeface="Arial" pitchFamily="18" charset="0"/>
                          <a:ea typeface="+mn-ea"/>
                          <a:cs typeface="Arial" pitchFamily="18" charset="0"/>
                        </a:rPr>
                        <a:t>Imposta il tempo dell‘arco di prefusione dall’inizio della scarica ad arco all’inizio della spinta delle fibre. Un [Tempo arco di preriscaldamento] lungo e un [Valore arco di preriscaldamento] elevato determinano gli stessi risultati.</a:t>
                      </a:r>
                      <a:endParaRPr lang="it-IT" altLang="zh-CN" sz="699" noProof="0"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278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dirty="0">
                          <a:solidFill>
                            <a:srgbClr val="231F20"/>
                          </a:solidFill>
                          <a:latin typeface="Arial" pitchFamily="18" charset="0"/>
                          <a:cs typeface="Arial" pitchFamily="18" charset="0"/>
                        </a:rPr>
                        <a:t>Valore arco di fusione</a:t>
                      </a:r>
                      <a:endParaRPr lang="zh-CN" altLang="en-US" sz="6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Imposta la potenza dell’arco.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noProof="0"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403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dirty="0">
                          <a:solidFill>
                            <a:srgbClr val="231F20"/>
                          </a:solidFill>
                          <a:latin typeface="Arial" pitchFamily="18" charset="0"/>
                          <a:cs typeface="Arial" pitchFamily="18" charset="0"/>
                        </a:rPr>
                        <a:t>Tempo arco di fusione</a:t>
                      </a:r>
                      <a:endParaRPr lang="zh-CN" altLang="en-US" sz="6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Imposta il tempo dell’arco.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bl>
          </a:graphicData>
        </a:graphic>
      </p:graphicFrame>
      <p:sp>
        <p:nvSpPr>
          <p:cNvPr id="7" name="TextBox 6"/>
          <p:cNvSpPr txBox="1"/>
          <p:nvPr/>
        </p:nvSpPr>
        <p:spPr>
          <a:xfrm>
            <a:off x="5063294" y="6269037"/>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791359" y="1590629"/>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771298" y="1570689"/>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1"/>
                  <a:pt x="81067" y="90686"/>
                </a:cubicBezTo>
                <a:cubicBezTo>
                  <a:pt x="81067" y="93123"/>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3807880" y="1644196"/>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812573" y="1612021"/>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604241" y="896830"/>
            <a:ext cx="3388916" cy="16289"/>
          </a:xfrm>
          <a:custGeom>
            <a:avLst/>
            <a:gdLst>
              <a:gd name="connsiteX0" fmla="*/ 6350 w 3388916"/>
              <a:gd name="connsiteY0" fmla="*/ 6350 h 16289"/>
              <a:gd name="connsiteX1" fmla="*/ 3382566 w 3388916"/>
              <a:gd name="connsiteY1" fmla="*/ 6350 h 16289"/>
            </a:gdLst>
            <a:ahLst/>
            <a:cxnLst>
              <a:cxn ang="0">
                <a:pos x="connsiteX0" y="connsiteY0"/>
              </a:cxn>
              <a:cxn ang="1">
                <a:pos x="connsiteX1" y="connsiteY1"/>
              </a:cxn>
            </a:cxnLst>
            <a:rect l="l" t="t" r="r" b="b"/>
            <a:pathLst>
              <a:path w="3388916" h="16289">
                <a:moveTo>
                  <a:pt x="6350" y="6350"/>
                </a:moveTo>
                <a:lnTo>
                  <a:pt x="3382566"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610593" y="883390"/>
            <a:ext cx="39507" cy="39580"/>
          </a:xfrm>
          <a:custGeom>
            <a:avLst/>
            <a:gdLst>
              <a:gd name="connsiteX0" fmla="*/ 19753 w 39507"/>
              <a:gd name="connsiteY0" fmla="*/ 39580 h 39580"/>
              <a:gd name="connsiteX1" fmla="*/ 0 w 39507"/>
              <a:gd name="connsiteY1" fmla="*/ 19790 h 39580"/>
              <a:gd name="connsiteX2" fmla="*/ 19753 w 39507"/>
              <a:gd name="connsiteY2" fmla="*/ 0 h 39580"/>
              <a:gd name="connsiteX3" fmla="*/ 39507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8844" y="39580"/>
                  <a:pt x="0" y="30719"/>
                  <a:pt x="0" y="19790"/>
                </a:cubicBezTo>
                <a:cubicBezTo>
                  <a:pt x="0" y="8860"/>
                  <a:pt x="8844" y="0"/>
                  <a:pt x="19753" y="0"/>
                </a:cubicBezTo>
                <a:cubicBezTo>
                  <a:pt x="30663" y="0"/>
                  <a:pt x="39507" y="8860"/>
                  <a:pt x="39507" y="19790"/>
                </a:cubicBezTo>
                <a:cubicBezTo>
                  <a:pt x="39507" y="30719"/>
                  <a:pt x="30663"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362200" y="1320800"/>
            <a:ext cx="1625600" cy="927100"/>
          </a:xfrm>
          <a:prstGeom prst="rect">
            <a:avLst/>
          </a:prstGeom>
          <a:noFill/>
        </p:spPr>
      </p:pic>
      <p:pic>
        <p:nvPicPr>
          <p:cNvPr id="9" name="Picture 3"/>
          <p:cNvPicPr>
            <a:picLocks noChangeAspect="1" noChangeArrowheads="1"/>
          </p:cNvPicPr>
          <p:nvPr/>
        </p:nvPicPr>
        <p:blipFill>
          <a:blip r:embed="rId3"/>
          <a:srcRect/>
          <a:stretch>
            <a:fillRect/>
          </a:stretch>
        </p:blipFill>
        <p:spPr bwMode="auto">
          <a:xfrm>
            <a:off x="596900" y="2413000"/>
            <a:ext cx="3403600" cy="3378200"/>
          </a:xfrm>
          <a:prstGeom prst="rect">
            <a:avLst/>
          </a:prstGeom>
          <a:noFill/>
        </p:spPr>
      </p:pic>
      <p:sp>
        <p:nvSpPr>
          <p:cNvPr id="2" name="TextBox 1"/>
          <p:cNvSpPr txBox="1"/>
          <p:nvPr/>
        </p:nvSpPr>
        <p:spPr>
          <a:xfrm>
            <a:off x="609600" y="698500"/>
            <a:ext cx="3365500" cy="1181100"/>
          </a:xfrm>
          <a:prstGeom prst="rect">
            <a:avLst/>
          </a:prstGeom>
          <a:noFill/>
        </p:spPr>
        <p:txBody>
          <a:bodyPr wrap="none" lIns="0" tIns="0" rIns="0" rtlCol="0">
            <a:spAutoFit/>
          </a:bodyPr>
          <a:lstStyle/>
          <a:p>
            <a:pPr>
              <a:lnSpc>
                <a:spcPts val="1600"/>
              </a:lnSpc>
              <a:tabLst>
                <a:tab pos="1333500" algn="l"/>
              </a:tabLst>
            </a:pPr>
            <a:r>
              <a:rPr lang="en-US" altLang="zh-CN" dirty="0"/>
              <a:t>	</a:t>
            </a:r>
            <a:r>
              <a:rPr lang="en-US" altLang="zh-CN" sz="1399" dirty="0">
                <a:solidFill>
                  <a:srgbClr val="030303"/>
                </a:solidFill>
                <a:latin typeface="Arial" pitchFamily="18" charset="0"/>
                <a:cs typeface="Arial" pitchFamily="18" charset="0"/>
              </a:rPr>
              <a:t>Chapter</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5</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Splice</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Option</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tab pos="1333500" algn="l"/>
              </a:tabLst>
            </a:pP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a:t>
            </a:r>
          </a:p>
          <a:p>
            <a:pPr>
              <a:lnSpc>
                <a:spcPts val="1000"/>
              </a:lnSpc>
              <a:tabLst>
                <a:tab pos="1333500" algn="l"/>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from</a:t>
            </a:r>
          </a:p>
          <a:p>
            <a:pPr>
              <a:lnSpc>
                <a:spcPts val="1000"/>
              </a:lnSpc>
              <a:tabLst>
                <a:tab pos="1333500" algn="l"/>
              </a:tabLst>
            </a:pPr>
            <a:r>
              <a:rPr lang="en-US" altLang="zh-CN" sz="699" dirty="0">
                <a:solidFill>
                  <a:srgbClr val="231F20"/>
                </a:solidFill>
                <a:latin typeface="Arial" pitchFamily="18" charset="0"/>
                <a:cs typeface="Arial" pitchFamily="18" charset="0"/>
              </a:rPr>
              <a:t>main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1000"/>
              </a:lnSpc>
              <a:tabLst>
                <a:tab pos="1333500" algn="l"/>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changed.</a:t>
            </a:r>
          </a:p>
        </p:txBody>
      </p:sp>
      <p:sp>
        <p:nvSpPr>
          <p:cNvPr id="10" name="TextBox 1"/>
          <p:cNvSpPr txBox="1"/>
          <p:nvPr/>
        </p:nvSpPr>
        <p:spPr>
          <a:xfrm>
            <a:off x="647700" y="2413000"/>
            <a:ext cx="419100" cy="101600"/>
          </a:xfrm>
          <a:prstGeom prst="rect">
            <a:avLst/>
          </a:prstGeom>
          <a:noFill/>
        </p:spPr>
        <p:txBody>
          <a:bodyPr wrap="none" lIns="0" tIns="0" rIns="0" rtlCol="0">
            <a:spAutoFit/>
          </a:bodyPr>
          <a:lstStyle/>
          <a:p>
            <a:pPr>
              <a:lnSpc>
                <a:spcPts val="800"/>
              </a:lnSpc>
              <a:tabLst/>
            </a:pPr>
            <a:r>
              <a:rPr lang="en-US" altLang="zh-CN" sz="699" dirty="0">
                <a:solidFill>
                  <a:srgbClr val="FFFFFF"/>
                </a:solidFill>
                <a:latin typeface="Arial" pitchFamily="18" charset="0"/>
                <a:cs typeface="Arial" pitchFamily="18" charset="0"/>
              </a:rPr>
              <a:t>parameter</a:t>
            </a:r>
          </a:p>
        </p:txBody>
      </p:sp>
      <p:sp>
        <p:nvSpPr>
          <p:cNvPr id="11" name="TextBox 1"/>
          <p:cNvSpPr txBox="1"/>
          <p:nvPr/>
        </p:nvSpPr>
        <p:spPr>
          <a:xfrm>
            <a:off x="2311400" y="2413000"/>
            <a:ext cx="457200" cy="101600"/>
          </a:xfrm>
          <a:prstGeom prst="rect">
            <a:avLst/>
          </a:prstGeom>
          <a:noFill/>
        </p:spPr>
        <p:txBody>
          <a:bodyPr wrap="none" lIns="0" tIns="0" rIns="0" rtlCol="0">
            <a:spAutoFit/>
          </a:bodyPr>
          <a:lstStyle/>
          <a:p>
            <a:pPr>
              <a:lnSpc>
                <a:spcPts val="800"/>
              </a:lnSpc>
              <a:tabLst/>
            </a:pPr>
            <a:r>
              <a:rPr lang="en-US" altLang="zh-CN" sz="699" dirty="0">
                <a:solidFill>
                  <a:srgbClr val="FFFFFF"/>
                </a:solidFill>
                <a:latin typeface="Arial" pitchFamily="18" charset="0"/>
                <a:cs typeface="Arial" pitchFamily="18" charset="0"/>
              </a:rPr>
              <a:t>description</a:t>
            </a:r>
          </a:p>
        </p:txBody>
      </p:sp>
      <p:sp>
        <p:nvSpPr>
          <p:cNvPr id="12" name="TextBox 1"/>
          <p:cNvSpPr txBox="1"/>
          <p:nvPr/>
        </p:nvSpPr>
        <p:spPr>
          <a:xfrm>
            <a:off x="609600" y="2552700"/>
            <a:ext cx="3263900" cy="635000"/>
          </a:xfrm>
          <a:prstGeom prst="rect">
            <a:avLst/>
          </a:prstGeom>
          <a:noFill/>
        </p:spPr>
        <p:txBody>
          <a:bodyPr wrap="none" lIns="0" tIns="0" rIns="0" rtlCol="0">
            <a:spAutoFit/>
          </a:bodyPr>
          <a:lstStyle/>
          <a:p>
            <a:pPr>
              <a:lnSpc>
                <a:spcPts val="800"/>
              </a:lnSpc>
              <a:tabLst>
                <a:tab pos="571500" algn="l"/>
              </a:tabLst>
            </a:pPr>
            <a:r>
              <a:rPr lang="en-US" altLang="zh-CN" dirty="0"/>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“Auto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starts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automatically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p>
          <a:p>
            <a:pPr>
              <a:lnSpc>
                <a:spcPts val="800"/>
              </a:lnSpc>
              <a:tabLst>
                <a:tab pos="571500" algn="l"/>
              </a:tabLst>
            </a:pPr>
            <a:r>
              <a:rPr lang="en-US" altLang="zh-CN" sz="699" dirty="0">
                <a:solidFill>
                  <a:srgbClr val="231F20"/>
                </a:solidFill>
                <a:latin typeface="Arial" pitchFamily="18" charset="0"/>
                <a:cs typeface="Arial" pitchFamily="18" charset="0"/>
              </a:rPr>
              <a:t>Auto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protector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closed.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should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prepared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placed</a:t>
            </a:r>
          </a:p>
          <a:p>
            <a:pPr>
              <a:lnSpc>
                <a:spcPts val="800"/>
              </a:lnSpc>
              <a:tabLst>
                <a:tab pos="571500" algn="l"/>
              </a:tabLst>
            </a:pPr>
            <a:r>
              <a:rPr lang="en-US" altLang="zh-CN" dirty="0"/>
              <a:t>	</a:t>
            </a:r>
            <a:r>
              <a:rPr lang="en-US" altLang="zh-CN" sz="699" dirty="0">
                <a:solidFill>
                  <a:srgbClr val="231F20"/>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advance.</a:t>
            </a:r>
          </a:p>
          <a:p>
            <a:pPr>
              <a:lnSpc>
                <a:spcPts val="800"/>
              </a:lnSpc>
              <a:tabLst>
                <a:tab pos="571500" algn="l"/>
              </a:tabLst>
            </a:pPr>
            <a:r>
              <a:rPr lang="en-US" altLang="zh-CN" dirty="0"/>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pauses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p>
          <a:p>
            <a:pPr>
              <a:lnSpc>
                <a:spcPts val="800"/>
              </a:lnSpc>
              <a:tabLst>
                <a:tab pos="571500" algn="l"/>
              </a:tabLst>
            </a:pPr>
            <a:r>
              <a:rPr lang="en-US" altLang="zh-CN" sz="699" dirty="0">
                <a:solidFill>
                  <a:srgbClr val="231F20"/>
                </a:solidFill>
                <a:latin typeface="Arial" pitchFamily="18" charset="0"/>
                <a:cs typeface="Arial" pitchFamily="18" charset="0"/>
              </a:rPr>
              <a:t>Pause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forwarded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gap-set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angles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during</a:t>
            </a:r>
          </a:p>
          <a:p>
            <a:pPr>
              <a:lnSpc>
                <a:spcPts val="800"/>
              </a:lnSpc>
              <a:tabLst>
                <a:tab pos="571500" algn="l"/>
              </a:tabLst>
            </a:pPr>
            <a:r>
              <a:rPr lang="en-US" altLang="zh-CN" dirty="0"/>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pause.</a:t>
            </a:r>
          </a:p>
        </p:txBody>
      </p:sp>
      <p:sp>
        <p:nvSpPr>
          <p:cNvPr id="13" name="TextBox 1"/>
          <p:cNvSpPr txBox="1"/>
          <p:nvPr/>
        </p:nvSpPr>
        <p:spPr>
          <a:xfrm>
            <a:off x="609600" y="3251200"/>
            <a:ext cx="495300" cy="5334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Pause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a:t>
            </a:r>
          </a:p>
          <a:p>
            <a:pPr>
              <a:lnSpc>
                <a:spcPts val="1000"/>
              </a:lnSpc>
            </a:pPr>
            <a:endParaRPr lang="en-US" altLang="zh-CN" dirty="0"/>
          </a:p>
          <a:p>
            <a:pPr>
              <a:lnSpc>
                <a:spcPts val="1500"/>
              </a:lnSpc>
              <a:tabLst/>
            </a:pPr>
            <a:r>
              <a:rPr lang="en-US" altLang="zh-CN" sz="699" dirty="0">
                <a:solidFill>
                  <a:srgbClr val="231F20"/>
                </a:solidFill>
                <a:latin typeface="Arial" pitchFamily="18" charset="0"/>
                <a:cs typeface="Arial" pitchFamily="18" charset="0"/>
              </a:rPr>
              <a:t>Realign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p>
          <a:p>
            <a:pPr>
              <a:lnSpc>
                <a:spcPts val="800"/>
              </a:lnSpc>
              <a:tabLst/>
            </a:pPr>
            <a:r>
              <a:rPr lang="en-US" altLang="zh-CN" sz="699" dirty="0">
                <a:solidFill>
                  <a:srgbClr val="231F20"/>
                </a:solidFill>
                <a:latin typeface="Arial" pitchFamily="18" charset="0"/>
                <a:cs typeface="Arial" pitchFamily="18" charset="0"/>
              </a:rPr>
              <a:t>pause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a:t>
            </a:r>
          </a:p>
        </p:txBody>
      </p:sp>
      <p:sp>
        <p:nvSpPr>
          <p:cNvPr id="14" name="TextBox 1"/>
          <p:cNvSpPr txBox="1"/>
          <p:nvPr/>
        </p:nvSpPr>
        <p:spPr>
          <a:xfrm>
            <a:off x="1181100" y="3213100"/>
            <a:ext cx="2755900" cy="749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pauses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p>
          <a:p>
            <a:pPr>
              <a:lnSpc>
                <a:spcPts val="800"/>
              </a:lnSpc>
              <a:tabLst/>
            </a:pPr>
            <a:r>
              <a:rPr lang="en-US" altLang="zh-CN" sz="699" dirty="0">
                <a:solidFill>
                  <a:srgbClr val="231F20"/>
                </a:solidFill>
                <a:latin typeface="Arial" pitchFamily="18" charset="0"/>
                <a:cs typeface="Arial" pitchFamily="18" charset="0"/>
              </a:rPr>
              <a:t>alignment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completed.</a:t>
            </a:r>
          </a:p>
          <a:p>
            <a:pPr>
              <a:lnSpc>
                <a:spcPts val="800"/>
              </a:lnSpc>
              <a:tabLst/>
            </a:pPr>
            <a:r>
              <a:rPr lang="en-US" altLang="zh-CN" sz="699" dirty="0">
                <a:solidFill>
                  <a:srgbClr val="231F20"/>
                </a:solidFill>
                <a:latin typeface="Arial" pitchFamily="18" charset="0"/>
                <a:cs typeface="Arial" pitchFamily="18" charset="0"/>
              </a:rPr>
              <a:t>Alignment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failure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appear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“Pause2”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period.</a:t>
            </a:r>
          </a:p>
          <a:p>
            <a:pPr>
              <a:lnSpc>
                <a:spcPts val="800"/>
              </a:lnSpc>
              <a:tabLst/>
            </a:pPr>
            <a:r>
              <a:rPr lang="en-US" altLang="zh-CN" sz="699" dirty="0">
                <a:solidFill>
                  <a:srgbClr val="231F20"/>
                </a:solidFill>
                <a:latin typeface="Arial" pitchFamily="18" charset="0"/>
                <a:cs typeface="Arial" pitchFamily="18" charset="0"/>
              </a:rPr>
              <a:t>Therefore,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realign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“Pause2”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needed.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p>
          <a:p>
            <a:pPr>
              <a:lnSpc>
                <a:spcPts val="800"/>
              </a:lnSpc>
              <a:tabLst/>
            </a:pPr>
            <a:r>
              <a:rPr lang="en-US" altLang="zh-CN" sz="699" dirty="0">
                <a:solidFill>
                  <a:srgbClr val="231F20"/>
                </a:solidFill>
                <a:latin typeface="Arial" pitchFamily="18" charset="0"/>
                <a:cs typeface="Arial" pitchFamily="18" charset="0"/>
              </a:rPr>
              <a:t>prevent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implementation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realign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Manual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p>
          <a:p>
            <a:pPr>
              <a:lnSpc>
                <a:spcPts val="800"/>
              </a:lnSpc>
              <a:tabLst/>
            </a:pPr>
            <a:r>
              <a:rPr lang="en-US" altLang="zh-CN" sz="699" dirty="0">
                <a:solidFill>
                  <a:srgbClr val="231F20"/>
                </a:solidFill>
                <a:latin typeface="Arial" pitchFamily="18" charset="0"/>
                <a:cs typeface="Arial" pitchFamily="18" charset="0"/>
              </a:rPr>
              <a:t>rather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realign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recommended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there</a:t>
            </a:r>
          </a:p>
          <a:p>
            <a:pPr>
              <a:lnSpc>
                <a:spcPts val="800"/>
              </a:lnSpc>
              <a:tabLst/>
            </a:pP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axial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displacement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p>
        </p:txBody>
      </p:sp>
      <p:sp>
        <p:nvSpPr>
          <p:cNvPr id="15" name="TextBox 1"/>
          <p:cNvSpPr txBox="1"/>
          <p:nvPr/>
        </p:nvSpPr>
        <p:spPr>
          <a:xfrm>
            <a:off x="609600" y="3949700"/>
            <a:ext cx="3213100" cy="4318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Ignore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p>
          <a:p>
            <a:pPr>
              <a:lnSpc>
                <a:spcPts val="800"/>
              </a:lnSpc>
              <a:tabLst/>
            </a:pPr>
            <a:r>
              <a:rPr lang="en-US" altLang="zh-CN" sz="699" dirty="0">
                <a:solidFill>
                  <a:srgbClr val="231F20"/>
                </a:solidFill>
                <a:latin typeface="Arial" pitchFamily="18" charset="0"/>
                <a:cs typeface="Arial" pitchFamily="18" charset="0"/>
              </a:rPr>
              <a:t>Cleave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end</a:t>
            </a:r>
          </a:p>
          <a:p>
            <a:pPr>
              <a:lnSpc>
                <a:spcPts val="800"/>
              </a:lnSpc>
              <a:tabLst/>
            </a:pPr>
            <a:r>
              <a:rPr lang="en-US" altLang="zh-CN" sz="699" dirty="0">
                <a:solidFill>
                  <a:srgbClr val="231F20"/>
                </a:solidFill>
                <a:latin typeface="Arial" pitchFamily="18" charset="0"/>
                <a:cs typeface="Arial" pitchFamily="18" charset="0"/>
              </a:rPr>
              <a:t>Cleave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ignores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faults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continues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800"/>
              </a:lnSpc>
              <a:tabLst/>
            </a:pPr>
            <a:r>
              <a:rPr lang="en-US" altLang="zh-CN" sz="699" dirty="0">
                <a:solidFill>
                  <a:srgbClr val="231F20"/>
                </a:solidFill>
                <a:latin typeface="Arial" pitchFamily="18" charset="0"/>
                <a:cs typeface="Arial" pitchFamily="18" charset="0"/>
              </a:rPr>
              <a:t>angle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even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appears.</a:t>
            </a:r>
          </a:p>
        </p:txBody>
      </p:sp>
      <p:sp>
        <p:nvSpPr>
          <p:cNvPr id="16" name="TextBox 1"/>
          <p:cNvSpPr txBox="1"/>
          <p:nvPr/>
        </p:nvSpPr>
        <p:spPr>
          <a:xfrm>
            <a:off x="609600" y="4445000"/>
            <a:ext cx="4318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Core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angle</a:t>
            </a:r>
          </a:p>
        </p:txBody>
      </p:sp>
      <p:sp>
        <p:nvSpPr>
          <p:cNvPr id="17" name="TextBox 1"/>
          <p:cNvSpPr txBox="1"/>
          <p:nvPr/>
        </p:nvSpPr>
        <p:spPr>
          <a:xfrm>
            <a:off x="1181100" y="4394200"/>
            <a:ext cx="2641600" cy="2032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Setting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ignores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faults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continues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800"/>
              </a:lnSpc>
              <a:tabLst/>
            </a:pP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even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appears.</a:t>
            </a:r>
          </a:p>
        </p:txBody>
      </p:sp>
      <p:sp>
        <p:nvSpPr>
          <p:cNvPr id="18" name="TextBox 1"/>
          <p:cNvSpPr txBox="1"/>
          <p:nvPr/>
        </p:nvSpPr>
        <p:spPr>
          <a:xfrm>
            <a:off x="609600" y="4660900"/>
            <a:ext cx="3327400" cy="1714500"/>
          </a:xfrm>
          <a:prstGeom prst="rect">
            <a:avLst/>
          </a:prstGeom>
          <a:noFill/>
        </p:spPr>
        <p:txBody>
          <a:bodyPr wrap="none" lIns="0" tIns="0" rIns="0" rtlCol="0">
            <a:spAutoFit/>
          </a:bodyPr>
          <a:lstStyle/>
          <a:p>
            <a:pPr>
              <a:lnSpc>
                <a:spcPts val="800"/>
              </a:lnSpc>
              <a:tabLst>
                <a:tab pos="3251200" algn="l"/>
              </a:tabLst>
            </a:pP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ignores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faults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continues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800"/>
              </a:lnSpc>
              <a:tabLst>
                <a:tab pos="3251200" algn="l"/>
              </a:tabLst>
            </a:pPr>
            <a:r>
              <a:rPr lang="en-US" altLang="zh-CN" sz="699" dirty="0">
                <a:solidFill>
                  <a:srgbClr val="231F20"/>
                </a:solidFill>
                <a:latin typeface="Arial" pitchFamily="18" charset="0"/>
                <a:cs typeface="Arial" pitchFamily="18" charset="0"/>
              </a:rPr>
              <a:t>Fat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even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Shape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“Fat</a:t>
            </a:r>
          </a:p>
          <a:p>
            <a:pPr>
              <a:lnSpc>
                <a:spcPts val="800"/>
              </a:lnSpc>
              <a:tabLst>
                <a:tab pos="3251200" algn="l"/>
              </a:tabLst>
            </a:pPr>
            <a:r>
              <a:rPr lang="en-US" altLang="zh-CN" sz="699" dirty="0">
                <a:solidFill>
                  <a:srgbClr val="231F20"/>
                </a:solidFill>
                <a:latin typeface="Arial" pitchFamily="18" charset="0"/>
                <a:cs typeface="Arial" pitchFamily="18" charset="0"/>
              </a:rPr>
              <a:t>Thin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appears.</a:t>
            </a:r>
          </a:p>
          <a:p>
            <a:pPr>
              <a:lnSpc>
                <a:spcPts val="800"/>
              </a:lnSpc>
              <a:tabLst>
                <a:tab pos="3251200" algn="l"/>
              </a:tabLst>
            </a:pPr>
            <a:r>
              <a:rPr lang="en-US" altLang="zh-CN" sz="699" u="sng" dirty="0">
                <a:solidFill>
                  <a:srgbClr val="231F20"/>
                </a:solidFill>
                <a:latin typeface="Arial" pitchFamily="18" charset="0"/>
                <a:cs typeface="Arial" pitchFamily="18" charset="0"/>
              </a:rPr>
              <a:t>Fiber immage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p>
          <a:p>
            <a:pPr>
              <a:lnSpc>
                <a:spcPts val="800"/>
              </a:lnSpc>
              <a:tabLst>
                <a:tab pos="3251200" algn="l"/>
              </a:tabLst>
            </a:pPr>
            <a:r>
              <a:rPr lang="en-US" altLang="zh-CN" sz="699" dirty="0">
                <a:solidFill>
                  <a:srgbClr val="231F20"/>
                </a:solidFill>
                <a:latin typeface="Arial" pitchFamily="18" charset="0"/>
                <a:cs typeface="Arial" pitchFamily="18" charset="0"/>
              </a:rPr>
              <a:t>Paulse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method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during</a:t>
            </a:r>
          </a:p>
          <a:p>
            <a:pPr>
              <a:lnSpc>
                <a:spcPts val="800"/>
              </a:lnSpc>
              <a:tabLst>
                <a:tab pos="3251200" algn="l"/>
              </a:tabLst>
            </a:pPr>
            <a:r>
              <a:rPr lang="en-US" altLang="zh-CN" sz="699" dirty="0">
                <a:solidFill>
                  <a:srgbClr val="231F20"/>
                </a:solidFill>
                <a:latin typeface="Arial" pitchFamily="18" charset="0"/>
                <a:cs typeface="Arial" pitchFamily="18" charset="0"/>
              </a:rPr>
              <a:t>Align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p>
          <a:p>
            <a:pPr>
              <a:lnSpc>
                <a:spcPts val="800"/>
              </a:lnSpc>
              <a:tabLst>
                <a:tab pos="3251200" algn="l"/>
              </a:tabLst>
            </a:pPr>
            <a:r>
              <a:rPr lang="en-US" altLang="zh-CN" sz="699" dirty="0">
                <a:solidFill>
                  <a:srgbClr val="231F20"/>
                </a:solidFill>
                <a:latin typeface="Arial" pitchFamily="18" charset="0"/>
                <a:cs typeface="Arial" pitchFamily="18" charset="0"/>
              </a:rPr>
              <a:t>Paulse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X</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Enlarged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X-axis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image</a:t>
            </a:r>
          </a:p>
          <a:p>
            <a:pPr>
              <a:lnSpc>
                <a:spcPts val="800"/>
              </a:lnSpc>
              <a:tabLst>
                <a:tab pos="3251200" algn="l"/>
              </a:tabLst>
            </a:pP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Enlarged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Y-axis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image</a:t>
            </a:r>
          </a:p>
          <a:p>
            <a:pPr>
              <a:lnSpc>
                <a:spcPts val="800"/>
              </a:lnSpc>
              <a:tabLst>
                <a:tab pos="3251200" algn="l"/>
              </a:tabLst>
            </a:pPr>
            <a:r>
              <a:rPr lang="en-US" altLang="zh-CN" sz="699" dirty="0">
                <a:solidFill>
                  <a:srgbClr val="231F20"/>
                </a:solidFill>
                <a:latin typeface="Arial" pitchFamily="18" charset="0"/>
                <a:cs typeface="Arial" pitchFamily="18" charset="0"/>
              </a:rPr>
              <a:t>Estimate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X/Y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Composite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vertically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X-axis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Y-axis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images</a:t>
            </a:r>
          </a:p>
          <a:p>
            <a:pPr>
              <a:lnSpc>
                <a:spcPts val="1000"/>
              </a:lnSpc>
              <a:tabLst>
                <a:tab pos="3251200" algn="l"/>
              </a:tabLst>
            </a:pPr>
            <a:r>
              <a:rPr lang="en-US" altLang="zh-CN" sz="699" dirty="0">
                <a:solidFill>
                  <a:srgbClr val="231F20"/>
                </a:solidFill>
                <a:latin typeface="Arial" pitchFamily="18" charset="0"/>
                <a:cs typeface="Arial" pitchFamily="18" charset="0"/>
              </a:rPr>
              <a:t>Gap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tab pos="3251200" algn="l"/>
              </a:tabLst>
            </a:pPr>
            <a:r>
              <a:rPr lang="en-US" altLang="zh-CN" dirty="0"/>
              <a:t>	</a:t>
            </a:r>
            <a:r>
              <a:rPr lang="en-US" altLang="zh-CN" sz="699" dirty="0">
                <a:solidFill>
                  <a:srgbClr val="030303"/>
                </a:solidFill>
                <a:latin typeface="Arial Black" pitchFamily="18" charset="0"/>
                <a:cs typeface="Arial Black" pitchFamily="18" charset="0"/>
              </a:rPr>
              <a:t>25</a:t>
            </a:r>
          </a:p>
        </p:txBody>
      </p:sp>
      <p:sp>
        <p:nvSpPr>
          <p:cNvPr id="20" name="Freeform 3"/>
          <p:cNvSpPr/>
          <p:nvPr/>
        </p:nvSpPr>
        <p:spPr>
          <a:xfrm>
            <a:off x="8627678" y="1527129"/>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8607617" y="1507189"/>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1"/>
                  <a:pt x="81067" y="90686"/>
                </a:cubicBezTo>
                <a:cubicBezTo>
                  <a:pt x="81067" y="93123"/>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8644199" y="1580696"/>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8648892" y="1548521"/>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5440560" y="833330"/>
            <a:ext cx="3388916" cy="16289"/>
          </a:xfrm>
          <a:custGeom>
            <a:avLst/>
            <a:gdLst>
              <a:gd name="connsiteX0" fmla="*/ 6350 w 3388916"/>
              <a:gd name="connsiteY0" fmla="*/ 6350 h 16289"/>
              <a:gd name="connsiteX1" fmla="*/ 3382566 w 3388916"/>
              <a:gd name="connsiteY1" fmla="*/ 6350 h 16289"/>
            </a:gdLst>
            <a:ahLst/>
            <a:cxnLst>
              <a:cxn ang="0">
                <a:pos x="connsiteX0" y="connsiteY0"/>
              </a:cxn>
              <a:cxn ang="1">
                <a:pos x="connsiteX1" y="connsiteY1"/>
              </a:cxn>
            </a:cxnLst>
            <a:rect l="l" t="t" r="r" b="b"/>
            <a:pathLst>
              <a:path w="3388916" h="16289">
                <a:moveTo>
                  <a:pt x="6350" y="6350"/>
                </a:moveTo>
                <a:lnTo>
                  <a:pt x="3382566"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5446912" y="819890"/>
            <a:ext cx="39507" cy="39580"/>
          </a:xfrm>
          <a:custGeom>
            <a:avLst/>
            <a:gdLst>
              <a:gd name="connsiteX0" fmla="*/ 19753 w 39507"/>
              <a:gd name="connsiteY0" fmla="*/ 39580 h 39580"/>
              <a:gd name="connsiteX1" fmla="*/ 0 w 39507"/>
              <a:gd name="connsiteY1" fmla="*/ 19790 h 39580"/>
              <a:gd name="connsiteX2" fmla="*/ 19753 w 39507"/>
              <a:gd name="connsiteY2" fmla="*/ 0 h 39580"/>
              <a:gd name="connsiteX3" fmla="*/ 39507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8844" y="39580"/>
                  <a:pt x="0" y="30719"/>
                  <a:pt x="0" y="19790"/>
                </a:cubicBezTo>
                <a:cubicBezTo>
                  <a:pt x="0" y="8860"/>
                  <a:pt x="8844" y="0"/>
                  <a:pt x="19753" y="0"/>
                </a:cubicBezTo>
                <a:cubicBezTo>
                  <a:pt x="30663" y="0"/>
                  <a:pt x="39507" y="8860"/>
                  <a:pt x="39507" y="19790"/>
                </a:cubicBezTo>
                <a:cubicBezTo>
                  <a:pt x="39507" y="30719"/>
                  <a:pt x="30663"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Picture 3"/>
          <p:cNvPicPr>
            <a:picLocks noChangeAspect="1" noChangeArrowheads="1"/>
          </p:cNvPicPr>
          <p:nvPr/>
        </p:nvPicPr>
        <p:blipFill>
          <a:blip r:embed="rId2"/>
          <a:srcRect/>
          <a:stretch>
            <a:fillRect/>
          </a:stretch>
        </p:blipFill>
        <p:spPr bwMode="auto">
          <a:xfrm>
            <a:off x="7198519" y="1257300"/>
            <a:ext cx="1625600" cy="927100"/>
          </a:xfrm>
          <a:prstGeom prst="rect">
            <a:avLst/>
          </a:prstGeom>
          <a:noFill/>
        </p:spPr>
      </p:pic>
      <p:sp>
        <p:nvSpPr>
          <p:cNvPr id="28" name="TextBox 27"/>
          <p:cNvSpPr txBox="1"/>
          <p:nvPr/>
        </p:nvSpPr>
        <p:spPr>
          <a:xfrm>
            <a:off x="5064919" y="635000"/>
            <a:ext cx="3715761" cy="1175386"/>
          </a:xfrm>
          <a:prstGeom prst="rect">
            <a:avLst/>
          </a:prstGeom>
          <a:noFill/>
        </p:spPr>
        <p:txBody>
          <a:bodyPr wrap="none" lIns="0" tIns="0" rIns="0" rtlCol="0">
            <a:spAutoFit/>
          </a:bodyPr>
          <a:lstStyle/>
          <a:p>
            <a:pPr>
              <a:lnSpc>
                <a:spcPts val="1600"/>
              </a:lnSpc>
              <a:tabLst>
                <a:tab pos="1333500" algn="l"/>
              </a:tabLst>
            </a:pPr>
            <a:r>
              <a:rPr lang="en-US" altLang="zh-CN" dirty="0"/>
              <a:t>	</a:t>
            </a:r>
            <a:r>
              <a:rPr lang="it-IT" altLang="zh-CN" sz="1399" dirty="0">
                <a:solidFill>
                  <a:srgbClr val="030303"/>
                </a:solidFill>
                <a:latin typeface="Arial" pitchFamily="18" charset="0"/>
                <a:cs typeface="Arial" pitchFamily="18" charset="0"/>
              </a:rPr>
              <a:t>Capitolo</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5</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Opzione Giunzione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tab pos="1333500" algn="l"/>
              </a:tabLst>
            </a:pPr>
            <a:r>
              <a:rPr lang="it-IT" altLang="zh-CN" sz="699" dirty="0">
                <a:solidFill>
                  <a:srgbClr val="231F20"/>
                </a:solidFill>
                <a:latin typeface="Arial" pitchFamily="18" charset="0"/>
                <a:cs typeface="Arial" pitchFamily="18" charset="0"/>
              </a:rPr>
              <a:t>Per impostare la modalità di giunzione:</a:t>
            </a:r>
          </a:p>
          <a:p>
            <a:pPr>
              <a:lnSpc>
                <a:spcPts val="1000"/>
              </a:lnSpc>
              <a:tabLst>
                <a:tab pos="1333500" algn="l"/>
              </a:tabLst>
            </a:pPr>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Dal menu principale selezionare</a:t>
            </a:r>
            <a:r>
              <a:rPr lang="it-IT" altLang="zh-CN" sz="699" dirty="0">
                <a:latin typeface="Times New Roman" pitchFamily="18" charset="0"/>
                <a:cs typeface="Times New Roman" pitchFamily="18" charset="0"/>
              </a:rPr>
              <a:t> </a:t>
            </a:r>
          </a:p>
          <a:p>
            <a:pPr>
              <a:lnSpc>
                <a:spcPts val="1000"/>
              </a:lnSpc>
              <a:tabLst>
                <a:tab pos="1333500" algn="l"/>
              </a:tabLst>
            </a:pPr>
            <a:r>
              <a:rPr lang="it-IT" altLang="zh-CN" sz="699" dirty="0">
                <a:solidFill>
                  <a:srgbClr val="231F20"/>
                </a:solidFill>
                <a:latin typeface="Arial" pitchFamily="18" charset="0"/>
                <a:cs typeface="Arial" pitchFamily="18" charset="0"/>
              </a:rPr>
              <a:t>[Opzione Giunzione].</a:t>
            </a:r>
          </a:p>
          <a:p>
            <a:pPr>
              <a:lnSpc>
                <a:spcPts val="1000"/>
              </a:lnSpc>
              <a:tabLst>
                <a:tab pos="1333500" algn="l"/>
              </a:tabLst>
            </a:pPr>
            <a:r>
              <a:rPr lang="it-IT" altLang="zh-CN" sz="699" dirty="0">
                <a:solidFill>
                  <a:srgbClr val="231F20"/>
                </a:solidFill>
                <a:latin typeface="Arial Unicode MS" pitchFamily="18" charset="0"/>
                <a:cs typeface="Arial Unicode MS" pitchFamily="18" charset="0"/>
              </a:rPr>
              <a:t>②</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 un parametro da modificare.</a:t>
            </a:r>
          </a:p>
        </p:txBody>
      </p:sp>
      <p:graphicFrame>
        <p:nvGraphicFramePr>
          <p:cNvPr id="39" name="표 38"/>
          <p:cNvGraphicFramePr>
            <a:graphicFrameLocks noGrp="1"/>
          </p:cNvGraphicFramePr>
          <p:nvPr>
            <p:extLst>
              <p:ext uri="{D42A27DB-BD31-4B8C-83A1-F6EECF244321}">
                <p14:modId xmlns:p14="http://schemas.microsoft.com/office/powerpoint/2010/main" val="755354977"/>
              </p:ext>
            </p:extLst>
          </p:nvPr>
        </p:nvGraphicFramePr>
        <p:xfrm>
          <a:off x="4683919" y="2342338"/>
          <a:ext cx="4191000" cy="4033317"/>
        </p:xfrm>
        <a:graphic>
          <a:graphicData uri="http://schemas.openxmlformats.org/drawingml/2006/table">
            <a:tbl>
              <a:tblPr firstRow="1" firstCol="1" bandRow="1">
                <a:tableStyleId>{5940675A-B579-460E-94D1-54222C63F5DA}</a:tableStyleId>
              </a:tblPr>
              <a:tblGrid>
                <a:gridCol w="520262"/>
                <a:gridCol w="3670738"/>
              </a:tblGrid>
              <a:tr h="221996">
                <a:tc>
                  <a:txBody>
                    <a:bodyPr/>
                    <a:lstStyle/>
                    <a:p>
                      <a:pPr algn="ctr">
                        <a:lnSpc>
                          <a:spcPct val="115000"/>
                        </a:lnSpc>
                        <a:spcAft>
                          <a:spcPts val="0"/>
                        </a:spcAft>
                      </a:pPr>
                      <a:r>
                        <a:rPr lang="en-US" sz="600" dirty="0" err="1">
                          <a:effectLst/>
                        </a:rPr>
                        <a:t>Parametro</a:t>
                      </a:r>
                      <a:endParaRPr lang="ko-KR" sz="600" dirty="0">
                        <a:effectLst/>
                        <a:latin typeface="Calibri"/>
                        <a:cs typeface="Arial"/>
                      </a:endParaRPr>
                    </a:p>
                  </a:txBody>
                  <a:tcPr marL="47349" marR="47349" marT="23675" marB="23675">
                    <a:solidFill>
                      <a:schemeClr val="accent6">
                        <a:lumMod val="20000"/>
                        <a:lumOff val="80000"/>
                      </a:schemeClr>
                    </a:solidFill>
                  </a:tcPr>
                </a:tc>
                <a:tc>
                  <a:txBody>
                    <a:bodyPr/>
                    <a:lstStyle/>
                    <a:p>
                      <a:pPr algn="ctr">
                        <a:lnSpc>
                          <a:spcPct val="115000"/>
                        </a:lnSpc>
                        <a:spcAft>
                          <a:spcPts val="0"/>
                        </a:spcAft>
                      </a:pPr>
                      <a:r>
                        <a:rPr lang="en-US" sz="600" dirty="0" err="1">
                          <a:effectLst/>
                        </a:rPr>
                        <a:t>Descrizione</a:t>
                      </a:r>
                      <a:endParaRPr lang="ko-KR" sz="600" dirty="0">
                        <a:effectLst/>
                        <a:latin typeface="Calibri"/>
                        <a:cs typeface="Arial"/>
                      </a:endParaRPr>
                    </a:p>
                  </a:txBody>
                  <a:tcPr marL="47349" marR="47349" marT="23675" marB="23675">
                    <a:solidFill>
                      <a:schemeClr val="accent6">
                        <a:lumMod val="20000"/>
                        <a:lumOff val="80000"/>
                      </a:schemeClr>
                    </a:solidFill>
                  </a:tcPr>
                </a:tc>
              </a:tr>
              <a:tr h="326325">
                <a:tc>
                  <a:txBody>
                    <a:bodyPr/>
                    <a:lstStyle/>
                    <a:p>
                      <a:pPr fontAlgn="ctr">
                        <a:lnSpc>
                          <a:spcPct val="115000"/>
                        </a:lnSpc>
                        <a:spcAft>
                          <a:spcPts val="0"/>
                        </a:spcAft>
                      </a:pPr>
                      <a:r>
                        <a:rPr lang="en-US" sz="600">
                          <a:effectLst/>
                        </a:rPr>
                        <a:t>Auto Start</a:t>
                      </a:r>
                      <a:endParaRPr lang="ko-KR" sz="600">
                        <a:effectLst/>
                        <a:latin typeface="Calibri"/>
                        <a:cs typeface="Arial"/>
                      </a:endParaRPr>
                    </a:p>
                  </a:txBody>
                  <a:tcPr marL="1644" marR="1644" marT="1644" marB="0" anchor="ctr"/>
                </a:tc>
                <a:tc>
                  <a:txBody>
                    <a:bodyPr/>
                    <a:lstStyle/>
                    <a:p>
                      <a:pPr fontAlgn="ctr">
                        <a:lnSpc>
                          <a:spcPct val="115000"/>
                        </a:lnSpc>
                      </a:pPr>
                      <a:r>
                        <a:rPr lang="en-US" sz="600">
                          <a:effectLst/>
                        </a:rPr>
                        <a:t>Se “Auto Start” è impostato su ON, la giunzione si avvia automaticamente alla chiusura della protezione antivento. Le fibre devono essere preparate e posizionate reventivamente nella giuntatrice.</a:t>
                      </a:r>
                      <a:endParaRPr lang="ko-KR" sz="600">
                        <a:effectLst/>
                        <a:latin typeface="Calibri"/>
                        <a:cs typeface="Arial"/>
                      </a:endParaRPr>
                    </a:p>
                  </a:txBody>
                  <a:tcPr marL="1644" marR="1644" marT="1644" marB="0" anchor="ctr"/>
                </a:tc>
              </a:tr>
              <a:tr h="326325">
                <a:tc>
                  <a:txBody>
                    <a:bodyPr/>
                    <a:lstStyle/>
                    <a:p>
                      <a:pPr fontAlgn="ctr">
                        <a:lnSpc>
                          <a:spcPct val="115000"/>
                        </a:lnSpc>
                        <a:spcAft>
                          <a:spcPts val="0"/>
                        </a:spcAft>
                      </a:pPr>
                      <a:r>
                        <a:rPr lang="en-US" sz="600" dirty="0" err="1">
                          <a:effectLst/>
                        </a:rPr>
                        <a:t>Pausa</a:t>
                      </a:r>
                      <a:r>
                        <a:rPr lang="en-US" sz="600" dirty="0">
                          <a:effectLst/>
                        </a:rPr>
                        <a:t> 1</a:t>
                      </a:r>
                      <a:endParaRPr lang="ko-KR" sz="600" dirty="0">
                        <a:effectLst/>
                        <a:latin typeface="Calibri"/>
                        <a:cs typeface="Arial"/>
                      </a:endParaRPr>
                    </a:p>
                  </a:txBody>
                  <a:tcPr marL="1644" marR="1644" marT="1644" marB="0" anchor="ctr"/>
                </a:tc>
                <a:tc>
                  <a:txBody>
                    <a:bodyPr/>
                    <a:lstStyle/>
                    <a:p>
                      <a:pPr fontAlgn="ctr">
                        <a:lnSpc>
                          <a:spcPct val="115000"/>
                        </a:lnSpc>
                      </a:pPr>
                      <a:r>
                        <a:rPr lang="en-US" sz="600" dirty="0">
                          <a:effectLst/>
                        </a:rPr>
                        <a:t>Se “</a:t>
                      </a:r>
                      <a:r>
                        <a:rPr lang="en-US" sz="600" dirty="0" err="1">
                          <a:effectLst/>
                        </a:rPr>
                        <a:t>Pausa</a:t>
                      </a:r>
                      <a:r>
                        <a:rPr lang="en-US" sz="600" dirty="0">
                          <a:effectLst/>
                        </a:rPr>
                        <a:t> 1” è </a:t>
                      </a:r>
                      <a:r>
                        <a:rPr lang="en-US" sz="600" dirty="0" err="1">
                          <a:effectLst/>
                        </a:rPr>
                        <a:t>impostata</a:t>
                      </a:r>
                      <a:r>
                        <a:rPr lang="en-US" sz="600" dirty="0">
                          <a:effectLst/>
                        </a:rPr>
                        <a:t> </a:t>
                      </a:r>
                      <a:r>
                        <a:rPr lang="en-US" sz="600" dirty="0" err="1">
                          <a:effectLst/>
                        </a:rPr>
                        <a:t>su</a:t>
                      </a:r>
                      <a:r>
                        <a:rPr lang="en-US" sz="600" dirty="0">
                          <a:effectLst/>
                        </a:rPr>
                        <a:t> ON, </a:t>
                      </a:r>
                      <a:r>
                        <a:rPr lang="en-US" sz="600" dirty="0" err="1">
                          <a:effectLst/>
                        </a:rPr>
                        <a:t>l'operazione</a:t>
                      </a:r>
                      <a:r>
                        <a:rPr lang="en-US" sz="600" dirty="0">
                          <a:effectLst/>
                        </a:rPr>
                        <a:t> di </a:t>
                      </a:r>
                      <a:r>
                        <a:rPr lang="en-US" sz="600" dirty="0" err="1">
                          <a:effectLst/>
                        </a:rPr>
                        <a:t>giunzione</a:t>
                      </a:r>
                      <a:r>
                        <a:rPr lang="en-US" sz="600" dirty="0">
                          <a:effectLst/>
                        </a:rPr>
                        <a:t> </a:t>
                      </a:r>
                      <a:r>
                        <a:rPr lang="en-US" sz="600" dirty="0" err="1">
                          <a:effectLst/>
                        </a:rPr>
                        <a:t>si</a:t>
                      </a:r>
                      <a:r>
                        <a:rPr lang="en-US" sz="600" dirty="0">
                          <a:effectLst/>
                        </a:rPr>
                        <a:t> </a:t>
                      </a:r>
                      <a:r>
                        <a:rPr lang="en-US" sz="600" dirty="0" err="1">
                          <a:effectLst/>
                        </a:rPr>
                        <a:t>interrompe</a:t>
                      </a:r>
                      <a:r>
                        <a:rPr lang="en-US" sz="600" dirty="0">
                          <a:effectLst/>
                        </a:rPr>
                        <a:t> </a:t>
                      </a:r>
                      <a:r>
                        <a:rPr lang="en-US" sz="600" dirty="0" err="1">
                          <a:effectLst/>
                        </a:rPr>
                        <a:t>quando</a:t>
                      </a:r>
                      <a:r>
                        <a:rPr lang="en-US" sz="600" dirty="0">
                          <a:effectLst/>
                        </a:rPr>
                        <a:t> le </a:t>
                      </a:r>
                      <a:r>
                        <a:rPr lang="en-US" sz="600" dirty="0" err="1">
                          <a:effectLst/>
                        </a:rPr>
                        <a:t>fibre</a:t>
                      </a:r>
                      <a:r>
                        <a:rPr lang="en-US" sz="600" dirty="0">
                          <a:effectLst/>
                        </a:rPr>
                        <a:t> </a:t>
                      </a:r>
                      <a:r>
                        <a:rPr lang="en-US" sz="600" dirty="0" err="1">
                          <a:effectLst/>
                        </a:rPr>
                        <a:t>sono</a:t>
                      </a:r>
                      <a:r>
                        <a:rPr lang="en-US" sz="600" dirty="0">
                          <a:effectLst/>
                        </a:rPr>
                        <a:t> </a:t>
                      </a:r>
                      <a:r>
                        <a:rPr lang="en-US" sz="600" dirty="0" err="1">
                          <a:effectLst/>
                        </a:rPr>
                        <a:t>spinte</a:t>
                      </a:r>
                      <a:r>
                        <a:rPr lang="en-US" sz="600" dirty="0">
                          <a:effectLst/>
                        </a:rPr>
                        <a:t> </a:t>
                      </a:r>
                      <a:r>
                        <a:rPr lang="en-US" sz="600" dirty="0" err="1">
                          <a:effectLst/>
                        </a:rPr>
                        <a:t>nella</a:t>
                      </a:r>
                      <a:r>
                        <a:rPr lang="en-US" sz="600" dirty="0">
                          <a:effectLst/>
                        </a:rPr>
                        <a:t> </a:t>
                      </a:r>
                      <a:r>
                        <a:rPr lang="en-US" sz="600" dirty="0" err="1">
                          <a:effectLst/>
                        </a:rPr>
                        <a:t>posizione</a:t>
                      </a:r>
                      <a:r>
                        <a:rPr lang="en-US" sz="600" dirty="0">
                          <a:effectLst/>
                        </a:rPr>
                        <a:t> di gap-set. </a:t>
                      </a:r>
                      <a:endParaRPr lang="ko-KR" sz="600" dirty="0">
                        <a:effectLst/>
                      </a:endParaRPr>
                    </a:p>
                    <a:p>
                      <a:pPr fontAlgn="ctr">
                        <a:lnSpc>
                          <a:spcPct val="115000"/>
                        </a:lnSpc>
                      </a:pPr>
                      <a:r>
                        <a:rPr lang="en-US" sz="600" dirty="0">
                          <a:effectLst/>
                        </a:rPr>
                        <a:t>Durante la </a:t>
                      </a:r>
                      <a:r>
                        <a:rPr lang="en-US" sz="600" dirty="0" err="1">
                          <a:effectLst/>
                        </a:rPr>
                        <a:t>pausa</a:t>
                      </a:r>
                      <a:r>
                        <a:rPr lang="en-US" sz="600" dirty="0">
                          <a:effectLst/>
                        </a:rPr>
                        <a:t> </a:t>
                      </a:r>
                      <a:r>
                        <a:rPr lang="en-US" sz="600" dirty="0" err="1">
                          <a:effectLst/>
                        </a:rPr>
                        <a:t>sono</a:t>
                      </a:r>
                      <a:r>
                        <a:rPr lang="en-US" sz="600" dirty="0">
                          <a:effectLst/>
                        </a:rPr>
                        <a:t> </a:t>
                      </a:r>
                      <a:r>
                        <a:rPr lang="en-US" sz="600" dirty="0" err="1">
                          <a:effectLst/>
                        </a:rPr>
                        <a:t>visualizzati</a:t>
                      </a:r>
                      <a:r>
                        <a:rPr lang="en-US" sz="600" dirty="0">
                          <a:effectLst/>
                        </a:rPr>
                        <a:t> </a:t>
                      </a:r>
                      <a:r>
                        <a:rPr lang="en-US" sz="600" dirty="0" err="1">
                          <a:effectLst/>
                        </a:rPr>
                        <a:t>gli</a:t>
                      </a:r>
                      <a:r>
                        <a:rPr lang="en-US" sz="600" dirty="0">
                          <a:effectLst/>
                        </a:rPr>
                        <a:t> </a:t>
                      </a:r>
                      <a:r>
                        <a:rPr lang="en-US" sz="600" dirty="0" err="1">
                          <a:effectLst/>
                        </a:rPr>
                        <a:t>angoli</a:t>
                      </a:r>
                      <a:r>
                        <a:rPr lang="en-US" sz="600" dirty="0">
                          <a:effectLst/>
                        </a:rPr>
                        <a:t> di </a:t>
                      </a:r>
                      <a:r>
                        <a:rPr lang="en-US" sz="600" dirty="0" err="1">
                          <a:effectLst/>
                        </a:rPr>
                        <a:t>taglio</a:t>
                      </a:r>
                      <a:r>
                        <a:rPr lang="en-US" sz="600" dirty="0">
                          <a:effectLst/>
                        </a:rPr>
                        <a:t>.</a:t>
                      </a:r>
                      <a:endParaRPr lang="ko-KR" sz="600" dirty="0">
                        <a:effectLst/>
                        <a:latin typeface="Calibri"/>
                        <a:cs typeface="Arial"/>
                      </a:endParaRPr>
                    </a:p>
                  </a:txBody>
                  <a:tcPr marL="1644" marR="1644" marT="1644" marB="0" anchor="ctr"/>
                </a:tc>
              </a:tr>
              <a:tr h="218034">
                <a:tc>
                  <a:txBody>
                    <a:bodyPr/>
                    <a:lstStyle/>
                    <a:p>
                      <a:pPr fontAlgn="ctr">
                        <a:lnSpc>
                          <a:spcPct val="115000"/>
                        </a:lnSpc>
                        <a:spcAft>
                          <a:spcPts val="0"/>
                        </a:spcAft>
                      </a:pPr>
                      <a:r>
                        <a:rPr lang="en-US" sz="600">
                          <a:effectLst/>
                        </a:rPr>
                        <a:t>Pausa 2</a:t>
                      </a:r>
                      <a:endParaRPr lang="ko-KR" sz="600">
                        <a:effectLst/>
                        <a:latin typeface="Calibri"/>
                        <a:cs typeface="Arial"/>
                      </a:endParaRPr>
                    </a:p>
                  </a:txBody>
                  <a:tcPr marL="1644" marR="1644" marT="1644" marB="0" anchor="ctr"/>
                </a:tc>
                <a:tc>
                  <a:txBody>
                    <a:bodyPr/>
                    <a:lstStyle/>
                    <a:p>
                      <a:pPr fontAlgn="ctr">
                        <a:lnSpc>
                          <a:spcPct val="115000"/>
                        </a:lnSpc>
                      </a:pPr>
                      <a:r>
                        <a:rPr lang="en-US" sz="600">
                          <a:effectLst/>
                        </a:rPr>
                        <a:t>Se “Pausa 2” è impostata su ON, l'operazione di giunzione si interrompe dopo il completamento dell’allineamento delle fibre.</a:t>
                      </a:r>
                      <a:endParaRPr lang="ko-KR" sz="600">
                        <a:effectLst/>
                        <a:latin typeface="Calibri"/>
                        <a:cs typeface="Arial"/>
                      </a:endParaRPr>
                    </a:p>
                  </a:txBody>
                  <a:tcPr marL="1644" marR="1644" marT="1644" marB="0" anchor="ctr"/>
                </a:tc>
              </a:tr>
              <a:tr h="542908">
                <a:tc>
                  <a:txBody>
                    <a:bodyPr/>
                    <a:lstStyle/>
                    <a:p>
                      <a:pPr fontAlgn="ctr">
                        <a:lnSpc>
                          <a:spcPct val="115000"/>
                        </a:lnSpc>
                      </a:pPr>
                      <a:r>
                        <a:rPr lang="en-US" sz="600">
                          <a:effectLst/>
                        </a:rPr>
                        <a:t/>
                      </a:r>
                      <a:br>
                        <a:rPr lang="en-US" sz="600">
                          <a:effectLst/>
                        </a:rPr>
                      </a:br>
                      <a:r>
                        <a:rPr lang="en-US" sz="600">
                          <a:effectLst/>
                        </a:rPr>
                        <a:t>Riallineare dopo Pausa 2</a:t>
                      </a:r>
                      <a:endParaRPr lang="ko-KR" sz="600">
                        <a:effectLst/>
                        <a:latin typeface="Calibri"/>
                        <a:cs typeface="Arial"/>
                      </a:endParaRPr>
                    </a:p>
                  </a:txBody>
                  <a:tcPr marL="1644" marR="1644" marT="1644" marB="0" anchor="ctr"/>
                </a:tc>
                <a:tc>
                  <a:txBody>
                    <a:bodyPr/>
                    <a:lstStyle/>
                    <a:p>
                      <a:pPr fontAlgn="ctr">
                        <a:lnSpc>
                          <a:spcPct val="115000"/>
                        </a:lnSpc>
                      </a:pPr>
                      <a:r>
                        <a:rPr lang="en-US" sz="600" dirty="0" err="1">
                          <a:effectLst/>
                        </a:rPr>
                        <a:t>Dopo</a:t>
                      </a:r>
                      <a:r>
                        <a:rPr lang="en-US" sz="600" dirty="0">
                          <a:effectLst/>
                        </a:rPr>
                        <a:t> “</a:t>
                      </a:r>
                      <a:r>
                        <a:rPr lang="en-US" sz="600" dirty="0" err="1">
                          <a:effectLst/>
                        </a:rPr>
                        <a:t>Pausa</a:t>
                      </a:r>
                      <a:r>
                        <a:rPr lang="en-US" sz="600" dirty="0">
                          <a:effectLst/>
                        </a:rPr>
                        <a:t> 2” </a:t>
                      </a:r>
                      <a:r>
                        <a:rPr lang="en-US" sz="600" dirty="0" err="1">
                          <a:effectLst/>
                        </a:rPr>
                        <a:t>potrebbe</a:t>
                      </a:r>
                      <a:r>
                        <a:rPr lang="en-US" sz="600" dirty="0">
                          <a:effectLst/>
                        </a:rPr>
                        <a:t> </a:t>
                      </a:r>
                      <a:r>
                        <a:rPr lang="en-US" sz="600" dirty="0" err="1">
                          <a:effectLst/>
                        </a:rPr>
                        <a:t>comparire</a:t>
                      </a:r>
                      <a:r>
                        <a:rPr lang="en-US" sz="600" dirty="0">
                          <a:effectLst/>
                        </a:rPr>
                        <a:t> un </a:t>
                      </a:r>
                      <a:r>
                        <a:rPr lang="en-US" sz="600" dirty="0" err="1">
                          <a:effectLst/>
                        </a:rPr>
                        <a:t>errore</a:t>
                      </a:r>
                      <a:r>
                        <a:rPr lang="en-US" sz="600" dirty="0">
                          <a:effectLst/>
                        </a:rPr>
                        <a:t> di </a:t>
                      </a:r>
                      <a:r>
                        <a:rPr lang="en-US" sz="600" dirty="0" err="1">
                          <a:effectLst/>
                        </a:rPr>
                        <a:t>allineamento</a:t>
                      </a:r>
                      <a:r>
                        <a:rPr lang="en-US" sz="600" dirty="0">
                          <a:effectLst/>
                        </a:rPr>
                        <a:t> per un </a:t>
                      </a:r>
                      <a:r>
                        <a:rPr lang="en-US" sz="600" dirty="0" err="1">
                          <a:effectLst/>
                        </a:rPr>
                        <a:t>lungo</a:t>
                      </a:r>
                      <a:r>
                        <a:rPr lang="en-US" sz="600" dirty="0">
                          <a:effectLst/>
                        </a:rPr>
                        <a:t> </a:t>
                      </a:r>
                      <a:r>
                        <a:rPr lang="en-US" sz="600" dirty="0" err="1">
                          <a:effectLst/>
                        </a:rPr>
                        <a:t>periodo</a:t>
                      </a:r>
                      <a:r>
                        <a:rPr lang="en-US" sz="600" dirty="0">
                          <a:effectLst/>
                        </a:rPr>
                        <a:t>. </a:t>
                      </a:r>
                      <a:r>
                        <a:rPr lang="en-US" sz="600" dirty="0" err="1">
                          <a:effectLst/>
                        </a:rPr>
                        <a:t>Pertanto</a:t>
                      </a:r>
                      <a:r>
                        <a:rPr lang="en-US" sz="600" dirty="0">
                          <a:effectLst/>
                        </a:rPr>
                        <a:t>, è </a:t>
                      </a:r>
                      <a:r>
                        <a:rPr lang="en-US" sz="600" dirty="0" err="1">
                          <a:effectLst/>
                        </a:rPr>
                        <a:t>necessario</a:t>
                      </a:r>
                      <a:r>
                        <a:rPr lang="en-US" sz="600" dirty="0">
                          <a:effectLst/>
                        </a:rPr>
                        <a:t> </a:t>
                      </a:r>
                      <a:r>
                        <a:rPr lang="en-US" sz="600" dirty="0" err="1">
                          <a:effectLst/>
                        </a:rPr>
                        <a:t>riallineare</a:t>
                      </a:r>
                      <a:r>
                        <a:rPr lang="en-US" sz="600" dirty="0">
                          <a:effectLst/>
                        </a:rPr>
                        <a:t> </a:t>
                      </a:r>
                      <a:r>
                        <a:rPr lang="en-US" sz="600" dirty="0" err="1">
                          <a:effectLst/>
                        </a:rPr>
                        <a:t>dopo</a:t>
                      </a:r>
                      <a:r>
                        <a:rPr lang="en-US" sz="600" dirty="0">
                          <a:effectLst/>
                        </a:rPr>
                        <a:t> “</a:t>
                      </a:r>
                      <a:r>
                        <a:rPr lang="en-US" sz="600" dirty="0" err="1">
                          <a:effectLst/>
                        </a:rPr>
                        <a:t>Pausa</a:t>
                      </a:r>
                      <a:r>
                        <a:rPr lang="en-US" sz="600" dirty="0">
                          <a:effectLst/>
                        </a:rPr>
                        <a:t> 2”.</a:t>
                      </a:r>
                      <a:endParaRPr lang="ko-KR" sz="600" dirty="0">
                        <a:effectLst/>
                      </a:endParaRPr>
                    </a:p>
                    <a:p>
                      <a:pPr fontAlgn="ctr">
                        <a:lnSpc>
                          <a:spcPct val="115000"/>
                        </a:lnSpc>
                      </a:pPr>
                      <a:r>
                        <a:rPr lang="en-US" sz="600" dirty="0">
                          <a:effectLst/>
                        </a:rPr>
                        <a:t>Se </a:t>
                      </a:r>
                      <a:r>
                        <a:rPr lang="en-US" sz="600" dirty="0" err="1">
                          <a:effectLst/>
                        </a:rPr>
                        <a:t>si</a:t>
                      </a:r>
                      <a:r>
                        <a:rPr lang="en-US" sz="600" dirty="0">
                          <a:effectLst/>
                        </a:rPr>
                        <a:t> </a:t>
                      </a:r>
                      <a:r>
                        <a:rPr lang="en-US" sz="600" dirty="0" err="1">
                          <a:effectLst/>
                        </a:rPr>
                        <a:t>imposta</a:t>
                      </a:r>
                      <a:r>
                        <a:rPr lang="en-US" sz="600" dirty="0">
                          <a:effectLst/>
                        </a:rPr>
                        <a:t> “ </a:t>
                      </a:r>
                      <a:r>
                        <a:rPr lang="en-US" sz="600" dirty="0" err="1">
                          <a:effectLst/>
                        </a:rPr>
                        <a:t>Pausa</a:t>
                      </a:r>
                      <a:r>
                        <a:rPr lang="en-US" sz="600" dirty="0">
                          <a:effectLst/>
                        </a:rPr>
                        <a:t> 2 “ </a:t>
                      </a:r>
                      <a:r>
                        <a:rPr lang="en-US" sz="600" dirty="0" err="1">
                          <a:effectLst/>
                        </a:rPr>
                        <a:t>su</a:t>
                      </a:r>
                      <a:r>
                        <a:rPr lang="en-US" sz="600" dirty="0">
                          <a:effectLst/>
                        </a:rPr>
                        <a:t> “OFF” </a:t>
                      </a:r>
                      <a:r>
                        <a:rPr lang="en-US" sz="600" dirty="0" err="1">
                          <a:effectLst/>
                        </a:rPr>
                        <a:t>si</a:t>
                      </a:r>
                      <a:r>
                        <a:rPr lang="en-US" sz="600" dirty="0">
                          <a:effectLst/>
                        </a:rPr>
                        <a:t> </a:t>
                      </a:r>
                      <a:r>
                        <a:rPr lang="en-US" sz="600" dirty="0" err="1">
                          <a:effectLst/>
                        </a:rPr>
                        <a:t>evita</a:t>
                      </a:r>
                      <a:r>
                        <a:rPr lang="en-US" sz="600" dirty="0">
                          <a:effectLst/>
                        </a:rPr>
                        <a:t> </a:t>
                      </a:r>
                      <a:r>
                        <a:rPr lang="en-US" sz="600" dirty="0" err="1">
                          <a:effectLst/>
                        </a:rPr>
                        <a:t>l’attivazione</a:t>
                      </a:r>
                      <a:r>
                        <a:rPr lang="en-US" sz="600" dirty="0">
                          <a:effectLst/>
                        </a:rPr>
                        <a:t> </a:t>
                      </a:r>
                      <a:r>
                        <a:rPr lang="en-US" sz="600" dirty="0" err="1">
                          <a:effectLst/>
                        </a:rPr>
                        <a:t>della</a:t>
                      </a:r>
                      <a:r>
                        <a:rPr lang="en-US" sz="600" dirty="0">
                          <a:effectLst/>
                        </a:rPr>
                        <a:t> </a:t>
                      </a:r>
                      <a:r>
                        <a:rPr lang="en-US" sz="600" dirty="0" err="1">
                          <a:effectLst/>
                        </a:rPr>
                        <a:t>funzione</a:t>
                      </a:r>
                      <a:r>
                        <a:rPr lang="en-US" sz="600" dirty="0">
                          <a:effectLst/>
                        </a:rPr>
                        <a:t> di </a:t>
                      </a:r>
                      <a:r>
                        <a:rPr lang="en-US" sz="600" dirty="0" err="1">
                          <a:effectLst/>
                        </a:rPr>
                        <a:t>riallineamento</a:t>
                      </a:r>
                      <a:r>
                        <a:rPr lang="en-US" sz="600" dirty="0">
                          <a:effectLst/>
                        </a:rPr>
                        <a:t>. Si </a:t>
                      </a:r>
                      <a:r>
                        <a:rPr lang="en-US" sz="600" dirty="0" err="1">
                          <a:effectLst/>
                        </a:rPr>
                        <a:t>consiglia</a:t>
                      </a:r>
                      <a:r>
                        <a:rPr lang="en-US" sz="600" dirty="0">
                          <a:effectLst/>
                        </a:rPr>
                        <a:t> la  </a:t>
                      </a:r>
                      <a:r>
                        <a:rPr lang="en-US" sz="600" dirty="0" err="1">
                          <a:effectLst/>
                        </a:rPr>
                        <a:t>giunzione</a:t>
                      </a:r>
                      <a:r>
                        <a:rPr lang="en-US" sz="600" dirty="0">
                          <a:effectLst/>
                        </a:rPr>
                        <a:t> </a:t>
                      </a:r>
                      <a:r>
                        <a:rPr lang="en-US" sz="600" dirty="0" err="1">
                          <a:effectLst/>
                        </a:rPr>
                        <a:t>manuale</a:t>
                      </a:r>
                      <a:r>
                        <a:rPr lang="en-US" sz="600" dirty="0">
                          <a:effectLst/>
                        </a:rPr>
                        <a:t>, </a:t>
                      </a:r>
                      <a:r>
                        <a:rPr lang="en-US" sz="600" dirty="0" err="1">
                          <a:effectLst/>
                        </a:rPr>
                        <a:t>invece</a:t>
                      </a:r>
                      <a:r>
                        <a:rPr lang="en-US" sz="600" dirty="0">
                          <a:effectLst/>
                        </a:rPr>
                        <a:t> del </a:t>
                      </a:r>
                      <a:r>
                        <a:rPr lang="en-US" sz="600" dirty="0" err="1">
                          <a:effectLst/>
                        </a:rPr>
                        <a:t>riallineamento</a:t>
                      </a:r>
                      <a:r>
                        <a:rPr lang="en-US" sz="600" dirty="0">
                          <a:effectLst/>
                        </a:rPr>
                        <a:t> </a:t>
                      </a:r>
                      <a:r>
                        <a:rPr lang="en-US" sz="600" dirty="0" err="1">
                          <a:effectLst/>
                        </a:rPr>
                        <a:t>su</a:t>
                      </a:r>
                      <a:r>
                        <a:rPr lang="en-US" sz="600" dirty="0">
                          <a:effectLst/>
                        </a:rPr>
                        <a:t> </a:t>
                      </a:r>
                      <a:r>
                        <a:rPr lang="ko-KR" sz="600" dirty="0">
                          <a:effectLst/>
                        </a:rPr>
                        <a:t>“</a:t>
                      </a:r>
                      <a:r>
                        <a:rPr lang="en-US" sz="600" dirty="0">
                          <a:effectLst/>
                        </a:rPr>
                        <a:t>OFF”, </a:t>
                      </a:r>
                      <a:r>
                        <a:rPr lang="en-US" sz="600" dirty="0" err="1">
                          <a:effectLst/>
                        </a:rPr>
                        <a:t>quando</a:t>
                      </a:r>
                      <a:r>
                        <a:rPr lang="en-US" sz="600" dirty="0">
                          <a:effectLst/>
                        </a:rPr>
                        <a:t> vi è </a:t>
                      </a:r>
                      <a:r>
                        <a:rPr lang="en-US" sz="600" dirty="0" err="1">
                          <a:effectLst/>
                        </a:rPr>
                        <a:t>uno</a:t>
                      </a:r>
                      <a:r>
                        <a:rPr lang="en-US" sz="600" dirty="0">
                          <a:effectLst/>
                        </a:rPr>
                        <a:t> </a:t>
                      </a:r>
                      <a:r>
                        <a:rPr lang="en-US" sz="600" dirty="0" err="1">
                          <a:effectLst/>
                        </a:rPr>
                        <a:t>spostamento</a:t>
                      </a:r>
                      <a:r>
                        <a:rPr lang="en-US" sz="600" dirty="0">
                          <a:effectLst/>
                        </a:rPr>
                        <a:t> </a:t>
                      </a:r>
                      <a:r>
                        <a:rPr lang="en-US" sz="600" dirty="0" err="1">
                          <a:effectLst/>
                        </a:rPr>
                        <a:t>degli</a:t>
                      </a:r>
                      <a:r>
                        <a:rPr lang="en-US" sz="600" dirty="0">
                          <a:effectLst/>
                        </a:rPr>
                        <a:t> </a:t>
                      </a:r>
                      <a:r>
                        <a:rPr lang="en-US" sz="600" dirty="0" err="1">
                          <a:effectLst/>
                        </a:rPr>
                        <a:t>assi</a:t>
                      </a:r>
                      <a:r>
                        <a:rPr lang="en-US" sz="600" dirty="0">
                          <a:effectLst/>
                        </a:rPr>
                        <a:t> </a:t>
                      </a:r>
                      <a:r>
                        <a:rPr lang="en-US" sz="600" dirty="0" err="1">
                          <a:effectLst/>
                        </a:rPr>
                        <a:t>della</a:t>
                      </a:r>
                      <a:r>
                        <a:rPr lang="en-US" sz="600" dirty="0">
                          <a:effectLst/>
                        </a:rPr>
                        <a:t> </a:t>
                      </a:r>
                      <a:r>
                        <a:rPr lang="en-US" sz="600" dirty="0" err="1">
                          <a:effectLst/>
                        </a:rPr>
                        <a:t>giuntatrice</a:t>
                      </a:r>
                      <a:r>
                        <a:rPr lang="en-US" sz="600" dirty="0">
                          <a:effectLst/>
                        </a:rPr>
                        <a:t>.</a:t>
                      </a:r>
                      <a:endParaRPr lang="ko-KR" sz="600" dirty="0">
                        <a:effectLst/>
                        <a:latin typeface="Calibri"/>
                        <a:cs typeface="Arial"/>
                      </a:endParaRPr>
                    </a:p>
                  </a:txBody>
                  <a:tcPr marL="1644" marR="1644" marT="1644" marB="0" anchor="ctr"/>
                </a:tc>
              </a:tr>
              <a:tr h="110820">
                <a:tc gridSpan="2">
                  <a:txBody>
                    <a:bodyPr/>
                    <a:lstStyle/>
                    <a:p>
                      <a:pPr fontAlgn="ctr">
                        <a:lnSpc>
                          <a:spcPct val="115000"/>
                        </a:lnSpc>
                        <a:spcAft>
                          <a:spcPts val="0"/>
                        </a:spcAft>
                      </a:pPr>
                      <a:r>
                        <a:rPr lang="en-US" sz="600">
                          <a:effectLst/>
                        </a:rPr>
                        <a:t>Ignora errore di giunzione</a:t>
                      </a:r>
                      <a:endParaRPr lang="ko-KR" sz="600">
                        <a:effectLst/>
                        <a:latin typeface="Calibri"/>
                        <a:cs typeface="Arial"/>
                      </a:endParaRPr>
                    </a:p>
                  </a:txBody>
                  <a:tcPr marL="1644" marR="1644" marT="1644" marB="0" anchor="ctr"/>
                </a:tc>
                <a:tc hMerge="1">
                  <a:txBody>
                    <a:bodyPr/>
                    <a:lstStyle/>
                    <a:p>
                      <a:pPr latinLnBrk="1"/>
                      <a:endParaRPr lang="ko-KR" altLang="en-US"/>
                    </a:p>
                  </a:txBody>
                  <a:tcPr/>
                </a:tc>
              </a:tr>
              <a:tr h="211701">
                <a:tc>
                  <a:txBody>
                    <a:bodyPr/>
                    <a:lstStyle/>
                    <a:p>
                      <a:pPr fontAlgn="ctr">
                        <a:lnSpc>
                          <a:spcPct val="115000"/>
                        </a:lnSpc>
                        <a:spcAft>
                          <a:spcPts val="0"/>
                        </a:spcAft>
                      </a:pPr>
                      <a:r>
                        <a:rPr lang="en-US" sz="600">
                          <a:effectLst/>
                        </a:rPr>
                        <a:t>Fine taglio</a:t>
                      </a:r>
                      <a:endParaRPr lang="ko-KR" sz="600">
                        <a:effectLst/>
                        <a:latin typeface="Calibri"/>
                        <a:cs typeface="Arial"/>
                      </a:endParaRPr>
                    </a:p>
                  </a:txBody>
                  <a:tcPr marL="1644" marR="1644" marT="1644" marB="0" anchor="ctr"/>
                </a:tc>
                <a:tc>
                  <a:txBody>
                    <a:bodyPr/>
                    <a:lstStyle/>
                    <a:p>
                      <a:pPr fontAlgn="ctr">
                        <a:lnSpc>
                          <a:spcPct val="115000"/>
                        </a:lnSpc>
                        <a:spcAft>
                          <a:spcPts val="0"/>
                        </a:spcAft>
                      </a:pPr>
                      <a:r>
                        <a:rPr lang="en-US" sz="600">
                          <a:effectLst/>
                        </a:rPr>
                        <a:t> </a:t>
                      </a:r>
                      <a:endParaRPr lang="ko-KR" sz="600">
                        <a:effectLst/>
                      </a:endParaRPr>
                    </a:p>
                    <a:p>
                      <a:pPr>
                        <a:lnSpc>
                          <a:spcPct val="115000"/>
                        </a:lnSpc>
                        <a:spcAft>
                          <a:spcPts val="0"/>
                        </a:spcAft>
                      </a:pPr>
                      <a:r>
                        <a:rPr lang="en-US" sz="600">
                          <a:effectLst/>
                        </a:rPr>
                        <a:t> </a:t>
                      </a:r>
                      <a:endParaRPr lang="ko-KR" sz="600">
                        <a:effectLst/>
                        <a:latin typeface="Calibri"/>
                        <a:cs typeface="Arial"/>
                      </a:endParaRPr>
                    </a:p>
                  </a:txBody>
                  <a:tcPr marL="1644" marR="1644" marT="1644" marB="0" anchor="ctr"/>
                </a:tc>
              </a:tr>
              <a:tr h="326325">
                <a:tc>
                  <a:txBody>
                    <a:bodyPr/>
                    <a:lstStyle/>
                    <a:p>
                      <a:pPr fontAlgn="ctr">
                        <a:lnSpc>
                          <a:spcPct val="115000"/>
                        </a:lnSpc>
                      </a:pPr>
                      <a:r>
                        <a:rPr lang="en-US" sz="600">
                          <a:effectLst/>
                        </a:rPr>
                        <a:t>Angolo di taglio</a:t>
                      </a:r>
                      <a:endParaRPr lang="ko-KR" sz="600">
                        <a:effectLst/>
                        <a:latin typeface="Calibri"/>
                        <a:cs typeface="Arial"/>
                      </a:endParaRPr>
                    </a:p>
                  </a:txBody>
                  <a:tcPr marL="1644" marR="1644" marT="1644" marB="0" anchor="ctr"/>
                </a:tc>
                <a:tc>
                  <a:txBody>
                    <a:bodyPr/>
                    <a:lstStyle/>
                    <a:p>
                      <a:pPr fontAlgn="ctr">
                        <a:lnSpc>
                          <a:spcPct val="115000"/>
                        </a:lnSpc>
                      </a:pPr>
                      <a:r>
                        <a:rPr lang="en-US" sz="600">
                          <a:effectLst/>
                        </a:rPr>
                        <a:t/>
                      </a:r>
                      <a:br>
                        <a:rPr lang="en-US" sz="600">
                          <a:effectLst/>
                        </a:rPr>
                      </a:br>
                      <a:r>
                        <a:rPr lang="en-US" sz="600">
                          <a:effectLst/>
                        </a:rPr>
                        <a:t>L’impostazione su “OFF” ignora gli errori e continua a completare la giunzione anche se compare il messaggio “Errore angolo di taglio”.</a:t>
                      </a:r>
                      <a:endParaRPr lang="ko-KR" sz="600">
                        <a:effectLst/>
                        <a:latin typeface="Calibri"/>
                        <a:cs typeface="Arial"/>
                      </a:endParaRPr>
                    </a:p>
                  </a:txBody>
                  <a:tcPr marL="1644" marR="1644" marT="1644" marB="0" anchor="ctr"/>
                </a:tc>
              </a:tr>
              <a:tr h="218034">
                <a:tc>
                  <a:txBody>
                    <a:bodyPr/>
                    <a:lstStyle/>
                    <a:p>
                      <a:pPr fontAlgn="ctr">
                        <a:lnSpc>
                          <a:spcPct val="115000"/>
                        </a:lnSpc>
                        <a:spcAft>
                          <a:spcPts val="0"/>
                        </a:spcAft>
                      </a:pPr>
                      <a:r>
                        <a:rPr lang="en-US" sz="600">
                          <a:effectLst/>
                        </a:rPr>
                        <a:t>Angolo del</a:t>
                      </a:r>
                      <a:br>
                        <a:rPr lang="en-US" sz="600">
                          <a:effectLst/>
                        </a:rPr>
                      </a:br>
                      <a:r>
                        <a:rPr lang="en-US" sz="600">
                          <a:effectLst/>
                        </a:rPr>
                        <a:t>core</a:t>
                      </a:r>
                      <a:endParaRPr lang="ko-KR" sz="600">
                        <a:effectLst/>
                        <a:latin typeface="Calibri"/>
                        <a:cs typeface="Arial"/>
                      </a:endParaRPr>
                    </a:p>
                  </a:txBody>
                  <a:tcPr marL="1644" marR="1644" marT="1644" marB="0" anchor="ctr"/>
                </a:tc>
                <a:tc>
                  <a:txBody>
                    <a:bodyPr/>
                    <a:lstStyle/>
                    <a:p>
                      <a:pPr fontAlgn="ctr">
                        <a:lnSpc>
                          <a:spcPct val="115000"/>
                        </a:lnSpc>
                        <a:spcAft>
                          <a:spcPts val="0"/>
                        </a:spcAft>
                      </a:pPr>
                      <a:r>
                        <a:rPr lang="en-US" sz="600">
                          <a:effectLst/>
                        </a:rPr>
                        <a:t>L’impostazione su “OFF” ignora gli errori e continua a completare la  giunzione anche se compare il messaggio “Errore angolo del core”. </a:t>
                      </a:r>
                      <a:endParaRPr lang="ko-KR" sz="600">
                        <a:effectLst/>
                        <a:latin typeface="Calibri"/>
                        <a:cs typeface="Arial"/>
                      </a:endParaRPr>
                    </a:p>
                  </a:txBody>
                  <a:tcPr marL="1644" marR="1644" marT="1644" marB="0" anchor="ctr"/>
                </a:tc>
              </a:tr>
              <a:tr h="109743">
                <a:tc>
                  <a:txBody>
                    <a:bodyPr/>
                    <a:lstStyle/>
                    <a:p>
                      <a:pPr fontAlgn="ctr">
                        <a:lnSpc>
                          <a:spcPct val="115000"/>
                        </a:lnSpc>
                        <a:spcAft>
                          <a:spcPts val="0"/>
                        </a:spcAft>
                      </a:pPr>
                      <a:r>
                        <a:rPr lang="en-US" sz="600">
                          <a:effectLst/>
                        </a:rPr>
                        <a:t>Perdita</a:t>
                      </a:r>
                      <a:endParaRPr lang="ko-KR" sz="600">
                        <a:effectLst/>
                        <a:latin typeface="Calibri"/>
                        <a:cs typeface="Arial"/>
                      </a:endParaRPr>
                    </a:p>
                  </a:txBody>
                  <a:tcPr marL="1644" marR="1644" marT="1644" marB="0" anchor="ctr"/>
                </a:tc>
                <a:tc rowSpan="3">
                  <a:txBody>
                    <a:bodyPr/>
                    <a:lstStyle/>
                    <a:p>
                      <a:pPr fontAlgn="ctr">
                        <a:lnSpc>
                          <a:spcPct val="115000"/>
                        </a:lnSpc>
                        <a:spcAft>
                          <a:spcPts val="0"/>
                        </a:spcAft>
                      </a:pPr>
                      <a:r>
                        <a:rPr lang="en-US" sz="600">
                          <a:effectLst/>
                        </a:rPr>
                        <a:t>La configuración a “OFF” (APAGADO) ignora las fallas y continúa con el</a:t>
                      </a:r>
                      <a:br>
                        <a:rPr lang="en-US" sz="600">
                          <a:effectLst/>
                        </a:rPr>
                      </a:br>
                      <a:r>
                        <a:rPr lang="en-US" sz="600">
                          <a:effectLst/>
                        </a:rPr>
                        <a:t>empalme incluso cuando aparece el mensaje “Error de pérdida”,</a:t>
                      </a:r>
                      <a:br>
                        <a:rPr lang="en-US" sz="600">
                          <a:effectLst/>
                        </a:rPr>
                      </a:br>
                      <a:r>
                        <a:rPr lang="en-US" sz="600">
                          <a:effectLst/>
                        </a:rPr>
                        <a:t>“Error de forma de corte”, “Error grueso”, o “Error delgado”</a:t>
                      </a:r>
                      <a:endParaRPr lang="ko-KR" sz="600">
                        <a:effectLst/>
                        <a:latin typeface="Calibri"/>
                        <a:cs typeface="Arial"/>
                      </a:endParaRPr>
                    </a:p>
                  </a:txBody>
                  <a:tcPr marL="1644" marR="1644" marT="1644" marB="0" anchor="ctr"/>
                </a:tc>
              </a:tr>
              <a:tr h="109743">
                <a:tc>
                  <a:txBody>
                    <a:bodyPr/>
                    <a:lstStyle/>
                    <a:p>
                      <a:pPr fontAlgn="ctr">
                        <a:lnSpc>
                          <a:spcPct val="115000"/>
                        </a:lnSpc>
                        <a:spcAft>
                          <a:spcPts val="0"/>
                        </a:spcAft>
                      </a:pPr>
                      <a:r>
                        <a:rPr lang="en-US" sz="600">
                          <a:effectLst/>
                        </a:rPr>
                        <a:t>Spessa</a:t>
                      </a:r>
                      <a:endParaRPr lang="ko-KR" sz="600">
                        <a:effectLst/>
                        <a:latin typeface="Calibri"/>
                        <a:cs typeface="Arial"/>
                      </a:endParaRPr>
                    </a:p>
                  </a:txBody>
                  <a:tcPr marL="1644" marR="1644" marT="1644" marB="0" anchor="ctr"/>
                </a:tc>
                <a:tc vMerge="1">
                  <a:txBody>
                    <a:bodyPr/>
                    <a:lstStyle/>
                    <a:p>
                      <a:pPr latinLnBrk="1"/>
                      <a:endParaRPr lang="ko-KR" altLang="en-US"/>
                    </a:p>
                  </a:txBody>
                  <a:tcPr/>
                </a:tc>
              </a:tr>
              <a:tr h="109743">
                <a:tc>
                  <a:txBody>
                    <a:bodyPr/>
                    <a:lstStyle/>
                    <a:p>
                      <a:pPr fontAlgn="ctr">
                        <a:lnSpc>
                          <a:spcPct val="115000"/>
                        </a:lnSpc>
                        <a:spcAft>
                          <a:spcPts val="0"/>
                        </a:spcAft>
                      </a:pPr>
                      <a:r>
                        <a:rPr lang="en-US" sz="600">
                          <a:effectLst/>
                        </a:rPr>
                        <a:t>Sottile</a:t>
                      </a:r>
                      <a:endParaRPr lang="ko-KR" sz="600">
                        <a:effectLst/>
                        <a:latin typeface="Calibri"/>
                        <a:cs typeface="Arial"/>
                      </a:endParaRPr>
                    </a:p>
                  </a:txBody>
                  <a:tcPr marL="1644" marR="1644" marT="1644" marB="0" anchor="ctr"/>
                </a:tc>
                <a:tc vMerge="1">
                  <a:txBody>
                    <a:bodyPr/>
                    <a:lstStyle/>
                    <a:p>
                      <a:pPr latinLnBrk="1"/>
                      <a:endParaRPr lang="ko-KR" altLang="en-US"/>
                    </a:p>
                  </a:txBody>
                  <a:tcPr/>
                </a:tc>
              </a:tr>
              <a:tr h="109743">
                <a:tc gridSpan="2">
                  <a:txBody>
                    <a:bodyPr/>
                    <a:lstStyle/>
                    <a:p>
                      <a:pPr fontAlgn="ctr">
                        <a:lnSpc>
                          <a:spcPct val="115000"/>
                        </a:lnSpc>
                        <a:spcAft>
                          <a:spcPts val="0"/>
                        </a:spcAft>
                      </a:pPr>
                      <a:r>
                        <a:rPr lang="en-US" sz="600">
                          <a:effectLst/>
                        </a:rPr>
                        <a:t>Immagine fibra sullo schermo</a:t>
                      </a:r>
                      <a:endParaRPr lang="ko-KR" sz="600">
                        <a:effectLst/>
                        <a:latin typeface="Calibri"/>
                        <a:cs typeface="Arial"/>
                      </a:endParaRPr>
                    </a:p>
                  </a:txBody>
                  <a:tcPr marL="1644" marR="1644" marT="1644" marB="0" anchor="ctr"/>
                </a:tc>
                <a:tc hMerge="1">
                  <a:txBody>
                    <a:bodyPr/>
                    <a:lstStyle/>
                    <a:p>
                      <a:pPr latinLnBrk="1"/>
                      <a:endParaRPr lang="ko-KR" altLang="en-US"/>
                    </a:p>
                  </a:txBody>
                  <a:tcPr/>
                </a:tc>
              </a:tr>
              <a:tr h="218034">
                <a:tc>
                  <a:txBody>
                    <a:bodyPr/>
                    <a:lstStyle/>
                    <a:p>
                      <a:pPr fontAlgn="ctr">
                        <a:lnSpc>
                          <a:spcPct val="115000"/>
                        </a:lnSpc>
                        <a:spcAft>
                          <a:spcPts val="0"/>
                        </a:spcAft>
                      </a:pPr>
                      <a:r>
                        <a:rPr lang="en-US" sz="600">
                          <a:effectLst/>
                        </a:rPr>
                        <a:t>Pausa 1             </a:t>
                      </a:r>
                      <a:endParaRPr lang="ko-KR" sz="600">
                        <a:effectLst/>
                        <a:latin typeface="Calibri"/>
                        <a:cs typeface="Arial"/>
                      </a:endParaRPr>
                    </a:p>
                  </a:txBody>
                  <a:tcPr marL="1644" marR="1644" marT="1644" marB="0" anchor="ctr"/>
                </a:tc>
                <a:tc rowSpan="6">
                  <a:txBody>
                    <a:bodyPr/>
                    <a:lstStyle/>
                    <a:p>
                      <a:pPr fontAlgn="ctr">
                        <a:lnSpc>
                          <a:spcPct val="115000"/>
                        </a:lnSpc>
                      </a:pPr>
                      <a:r>
                        <a:rPr lang="en-US" sz="600">
                          <a:effectLst/>
                        </a:rPr>
                        <a:t>Imposta il metodo di visualizzazione dell’immagine della fibra sullo schermo durante l’operazione di giunzione.</a:t>
                      </a:r>
                      <a:endParaRPr lang="ko-KR" sz="600">
                        <a:effectLst/>
                      </a:endParaRPr>
                    </a:p>
                    <a:p>
                      <a:pPr fontAlgn="ctr">
                        <a:lnSpc>
                          <a:spcPct val="115000"/>
                        </a:lnSpc>
                      </a:pPr>
                      <a:r>
                        <a:rPr lang="en-US" sz="600">
                          <a:effectLst/>
                        </a:rPr>
                        <a:t>X: Visualizzazione ingrandita dell’immagine sull’asse X</a:t>
                      </a:r>
                      <a:endParaRPr lang="ko-KR" sz="600">
                        <a:effectLst/>
                      </a:endParaRPr>
                    </a:p>
                    <a:p>
                      <a:pPr fontAlgn="ctr">
                        <a:lnSpc>
                          <a:spcPct val="115000"/>
                        </a:lnSpc>
                      </a:pPr>
                      <a:r>
                        <a:rPr lang="en-US" sz="600">
                          <a:effectLst/>
                        </a:rPr>
                        <a:t>Y: Visualizzazione ingrandita dell’immagine sull’asse Y</a:t>
                      </a:r>
                      <a:endParaRPr lang="ko-KR" sz="600">
                        <a:effectLst/>
                      </a:endParaRPr>
                    </a:p>
                    <a:p>
                      <a:pPr fontAlgn="ctr">
                        <a:lnSpc>
                          <a:spcPct val="115000"/>
                        </a:lnSpc>
                        <a:spcAft>
                          <a:spcPts val="0"/>
                        </a:spcAft>
                      </a:pPr>
                      <a:r>
                        <a:rPr lang="en-US" sz="600">
                          <a:effectLst/>
                        </a:rPr>
                        <a:t>X/Y: Visualizzazione composita verticale delle immagini dell’asse X e Y.</a:t>
                      </a:r>
                      <a:endParaRPr lang="ko-KR" sz="600">
                        <a:effectLst/>
                        <a:latin typeface="Calibri"/>
                        <a:cs typeface="Arial"/>
                      </a:endParaRPr>
                    </a:p>
                  </a:txBody>
                  <a:tcPr marL="1644" marR="1644" marT="1644" marB="0" anchor="ctr"/>
                </a:tc>
              </a:tr>
              <a:tr h="218034">
                <a:tc>
                  <a:txBody>
                    <a:bodyPr/>
                    <a:lstStyle/>
                    <a:p>
                      <a:pPr fontAlgn="ctr">
                        <a:lnSpc>
                          <a:spcPct val="115000"/>
                        </a:lnSpc>
                        <a:spcAft>
                          <a:spcPts val="0"/>
                        </a:spcAft>
                      </a:pPr>
                      <a:r>
                        <a:rPr lang="en-US" sz="600">
                          <a:effectLst/>
                        </a:rPr>
                        <a:t>Allinea                 </a:t>
                      </a:r>
                      <a:endParaRPr lang="ko-KR" sz="600">
                        <a:effectLst/>
                        <a:latin typeface="Calibri"/>
                        <a:cs typeface="Arial"/>
                      </a:endParaRPr>
                    </a:p>
                  </a:txBody>
                  <a:tcPr marL="1644" marR="1644" marT="1644" marB="0" anchor="ctr"/>
                </a:tc>
                <a:tc vMerge="1">
                  <a:txBody>
                    <a:bodyPr/>
                    <a:lstStyle/>
                    <a:p>
                      <a:pPr latinLnBrk="1"/>
                      <a:endParaRPr lang="ko-KR" altLang="en-US"/>
                    </a:p>
                  </a:txBody>
                  <a:tcPr/>
                </a:tc>
              </a:tr>
              <a:tr h="218034">
                <a:tc>
                  <a:txBody>
                    <a:bodyPr/>
                    <a:lstStyle/>
                    <a:p>
                      <a:pPr fontAlgn="ctr">
                        <a:lnSpc>
                          <a:spcPct val="115000"/>
                        </a:lnSpc>
                        <a:spcAft>
                          <a:spcPts val="0"/>
                        </a:spcAft>
                      </a:pPr>
                      <a:r>
                        <a:rPr lang="en-US" sz="600">
                          <a:effectLst/>
                        </a:rPr>
                        <a:t>Pausa 2            </a:t>
                      </a:r>
                      <a:endParaRPr lang="ko-KR" sz="600">
                        <a:effectLst/>
                        <a:latin typeface="Calibri"/>
                        <a:cs typeface="Arial"/>
                      </a:endParaRPr>
                    </a:p>
                  </a:txBody>
                  <a:tcPr marL="1644" marR="1644" marT="1644" marB="0" anchor="ctr"/>
                </a:tc>
                <a:tc vMerge="1">
                  <a:txBody>
                    <a:bodyPr/>
                    <a:lstStyle/>
                    <a:p>
                      <a:pPr latinLnBrk="1"/>
                      <a:endParaRPr lang="ko-KR" altLang="en-US"/>
                    </a:p>
                  </a:txBody>
                  <a:tcPr/>
                </a:tc>
              </a:tr>
              <a:tr h="218034">
                <a:tc>
                  <a:txBody>
                    <a:bodyPr/>
                    <a:lstStyle/>
                    <a:p>
                      <a:pPr fontAlgn="ctr">
                        <a:lnSpc>
                          <a:spcPct val="115000"/>
                        </a:lnSpc>
                        <a:spcAft>
                          <a:spcPts val="0"/>
                        </a:spcAft>
                      </a:pPr>
                      <a:r>
                        <a:rPr lang="en-US" sz="600">
                          <a:effectLst/>
                        </a:rPr>
                        <a:t>Arco                 </a:t>
                      </a:r>
                      <a:endParaRPr lang="ko-KR" sz="600">
                        <a:effectLst/>
                        <a:latin typeface="Calibri"/>
                        <a:cs typeface="Arial"/>
                      </a:endParaRPr>
                    </a:p>
                  </a:txBody>
                  <a:tcPr marL="1644" marR="1644" marT="1644" marB="0" anchor="ctr"/>
                </a:tc>
                <a:tc vMerge="1">
                  <a:txBody>
                    <a:bodyPr/>
                    <a:lstStyle/>
                    <a:p>
                      <a:pPr latinLnBrk="1"/>
                      <a:endParaRPr lang="ko-KR" altLang="en-US"/>
                    </a:p>
                  </a:txBody>
                  <a:tcPr/>
                </a:tc>
              </a:tr>
              <a:tr h="109743">
                <a:tc>
                  <a:txBody>
                    <a:bodyPr/>
                    <a:lstStyle/>
                    <a:p>
                      <a:pPr fontAlgn="ctr">
                        <a:lnSpc>
                          <a:spcPct val="115000"/>
                        </a:lnSpc>
                        <a:spcAft>
                          <a:spcPts val="0"/>
                        </a:spcAft>
                      </a:pPr>
                      <a:r>
                        <a:rPr lang="en-US" sz="600">
                          <a:effectLst/>
                        </a:rPr>
                        <a:t>Stima    </a:t>
                      </a:r>
                      <a:endParaRPr lang="ko-KR" sz="600">
                        <a:effectLst/>
                        <a:latin typeface="Calibri"/>
                        <a:cs typeface="Arial"/>
                      </a:endParaRPr>
                    </a:p>
                  </a:txBody>
                  <a:tcPr marL="1644" marR="1644" marT="1644" marB="0" anchor="ctr"/>
                </a:tc>
                <a:tc vMerge="1">
                  <a:txBody>
                    <a:bodyPr/>
                    <a:lstStyle/>
                    <a:p>
                      <a:pPr latinLnBrk="1"/>
                      <a:endParaRPr lang="ko-KR" altLang="en-US"/>
                    </a:p>
                  </a:txBody>
                  <a:tcPr/>
                </a:tc>
              </a:tr>
              <a:tr h="109743">
                <a:tc>
                  <a:txBody>
                    <a:bodyPr/>
                    <a:lstStyle/>
                    <a:p>
                      <a:pPr fontAlgn="ctr">
                        <a:lnSpc>
                          <a:spcPct val="115000"/>
                        </a:lnSpc>
                        <a:spcAft>
                          <a:spcPts val="0"/>
                        </a:spcAft>
                      </a:pPr>
                      <a:r>
                        <a:rPr lang="en-US" sz="600" dirty="0">
                          <a:effectLst/>
                        </a:rPr>
                        <a:t>Gap-set</a:t>
                      </a:r>
                      <a:endParaRPr lang="ko-KR" sz="600" dirty="0">
                        <a:effectLst/>
                        <a:latin typeface="Calibri"/>
                        <a:cs typeface="Arial"/>
                      </a:endParaRPr>
                    </a:p>
                  </a:txBody>
                  <a:tcPr marL="1644" marR="1644" marT="1644" marB="0" anchor="ctr"/>
                </a:tc>
                <a:tc vMerge="1">
                  <a:txBody>
                    <a:bodyPr/>
                    <a:lstStyle/>
                    <a:p>
                      <a:pPr latinLnBrk="1"/>
                      <a:endParaRPr lang="ko-KR" altLang="en-US"/>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04241" y="896830"/>
            <a:ext cx="3388916" cy="16289"/>
          </a:xfrm>
          <a:custGeom>
            <a:avLst/>
            <a:gdLst>
              <a:gd name="connsiteX0" fmla="*/ 6350 w 3388916"/>
              <a:gd name="connsiteY0" fmla="*/ 6350 h 16289"/>
              <a:gd name="connsiteX1" fmla="*/ 3382566 w 3388916"/>
              <a:gd name="connsiteY1" fmla="*/ 6350 h 16289"/>
            </a:gdLst>
            <a:ahLst/>
            <a:cxnLst>
              <a:cxn ang="0">
                <a:pos x="connsiteX0" y="connsiteY0"/>
              </a:cxn>
              <a:cxn ang="1">
                <a:pos x="connsiteX1" y="connsiteY1"/>
              </a:cxn>
            </a:cxnLst>
            <a:rect l="l" t="t" r="r" b="b"/>
            <a:pathLst>
              <a:path w="3388916" h="16289">
                <a:moveTo>
                  <a:pt x="6350" y="6350"/>
                </a:moveTo>
                <a:lnTo>
                  <a:pt x="3382566"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947296" y="883390"/>
            <a:ext cx="39507" cy="39580"/>
          </a:xfrm>
          <a:custGeom>
            <a:avLst/>
            <a:gdLst>
              <a:gd name="connsiteX0" fmla="*/ 19753 w 39507"/>
              <a:gd name="connsiteY0" fmla="*/ 39580 h 39580"/>
              <a:gd name="connsiteX1" fmla="*/ 0 w 39507"/>
              <a:gd name="connsiteY1" fmla="*/ 19790 h 39580"/>
              <a:gd name="connsiteX2" fmla="*/ 19753 w 39507"/>
              <a:gd name="connsiteY2" fmla="*/ 0 h 39580"/>
              <a:gd name="connsiteX3" fmla="*/ 39507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8844" y="39580"/>
                  <a:pt x="0" y="30719"/>
                  <a:pt x="0" y="19790"/>
                </a:cubicBezTo>
                <a:cubicBezTo>
                  <a:pt x="0" y="8860"/>
                  <a:pt x="8844" y="0"/>
                  <a:pt x="19753" y="0"/>
                </a:cubicBezTo>
                <a:cubicBezTo>
                  <a:pt x="30663" y="0"/>
                  <a:pt x="39507" y="8860"/>
                  <a:pt x="39507" y="19790"/>
                </a:cubicBezTo>
                <a:cubicBezTo>
                  <a:pt x="39507" y="30719"/>
                  <a:pt x="30663"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417529" y="3775003"/>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2397469" y="375506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2434050" y="3828571"/>
            <a:ext cx="34933" cy="47018"/>
          </a:xfrm>
          <a:custGeom>
            <a:avLst/>
            <a:gdLst>
              <a:gd name="connsiteX0" fmla="*/ 8451 w 34933"/>
              <a:gd name="connsiteY0" fmla="*/ 47018 h 47018"/>
              <a:gd name="connsiteX1" fmla="*/ 26481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1"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2438745" y="3796394"/>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090976" y="4966952"/>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3070916" y="4947012"/>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107498" y="5020519"/>
            <a:ext cx="34933" cy="47019"/>
          </a:xfrm>
          <a:custGeom>
            <a:avLst/>
            <a:gdLst>
              <a:gd name="connsiteX0" fmla="*/ 8451 w 34933"/>
              <a:gd name="connsiteY0" fmla="*/ 47019 h 47019"/>
              <a:gd name="connsiteX1" fmla="*/ 26481 w 34933"/>
              <a:gd name="connsiteY1" fmla="*/ 47019 h 47019"/>
              <a:gd name="connsiteX2" fmla="*/ 34933 w 34933"/>
              <a:gd name="connsiteY2" fmla="*/ 17188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8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1" y="47019"/>
                </a:lnTo>
                <a:cubicBezTo>
                  <a:pt x="30422" y="37498"/>
                  <a:pt x="34933" y="21453"/>
                  <a:pt x="34933" y="17188"/>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8"/>
                </a:cubicBezTo>
                <a:cubicBezTo>
                  <a:pt x="0" y="21466"/>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112191" y="4988343"/>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184400" y="3644900"/>
            <a:ext cx="1803400" cy="1054100"/>
          </a:xfrm>
          <a:prstGeom prst="rect">
            <a:avLst/>
          </a:prstGeom>
          <a:noFill/>
        </p:spPr>
      </p:pic>
      <p:pic>
        <p:nvPicPr>
          <p:cNvPr id="13" name="Picture 3"/>
          <p:cNvPicPr>
            <a:picLocks noChangeAspect="1" noChangeArrowheads="1"/>
          </p:cNvPicPr>
          <p:nvPr/>
        </p:nvPicPr>
        <p:blipFill>
          <a:blip r:embed="rId3"/>
          <a:srcRect/>
          <a:stretch>
            <a:fillRect/>
          </a:stretch>
        </p:blipFill>
        <p:spPr bwMode="auto">
          <a:xfrm>
            <a:off x="2184400" y="4851400"/>
            <a:ext cx="1803400" cy="1028700"/>
          </a:xfrm>
          <a:prstGeom prst="rect">
            <a:avLst/>
          </a:prstGeom>
          <a:noFill/>
        </p:spPr>
      </p:pic>
      <p:graphicFrame>
        <p:nvGraphicFramePr>
          <p:cNvPr id="14" name="表格 4"/>
          <p:cNvGraphicFramePr>
            <a:graphicFrameLocks noGrp="1"/>
          </p:cNvGraphicFramePr>
          <p:nvPr>
            <p:extLst>
              <p:ext uri="{D42A27DB-BD31-4B8C-83A1-F6EECF244321}">
                <p14:modId xmlns:p14="http://schemas.microsoft.com/office/powerpoint/2010/main" val="1808149603"/>
              </p:ext>
            </p:extLst>
          </p:nvPr>
        </p:nvGraphicFramePr>
        <p:xfrm>
          <a:off x="613759" y="2478986"/>
          <a:ext cx="3369876" cy="833120"/>
        </p:xfrm>
        <a:graphic>
          <a:graphicData uri="http://schemas.openxmlformats.org/drawingml/2006/table">
            <a:tbl>
              <a:tblPr/>
              <a:tblGrid>
                <a:gridCol w="538757">
                  <a:extLst>
                    <a:ext uri="{9D8B030D-6E8A-4147-A177-3AD203B41FA5}">
                      <a16:colId xmlns="" xmlns:a16="http://schemas.microsoft.com/office/drawing/2014/main" val="20000"/>
                    </a:ext>
                  </a:extLst>
                </a:gridCol>
                <a:gridCol w="2831119">
                  <a:extLst>
                    <a:ext uri="{9D8B030D-6E8A-4147-A177-3AD203B41FA5}">
                      <a16:colId xmlns="" xmlns:a16="http://schemas.microsoft.com/office/drawing/2014/main" val="20001"/>
                    </a:ext>
                  </a:extLst>
                </a:gridCol>
              </a:tblGrid>
              <a:tr h="208280">
                <a:tc>
                  <a:txBody>
                    <a:bodyPr/>
                    <a:lstStyle/>
                    <a:p>
                      <a:pPr algn="ctr"/>
                      <a:r>
                        <a:rPr lang="en-US" altLang="zh-CN" sz="599" dirty="0">
                          <a:solidFill>
                            <a:srgbClr val="FFFFFF"/>
                          </a:solidFill>
                          <a:latin typeface="Arial" pitchFamily="18" charset="0"/>
                          <a:cs typeface="Arial" pitchFamily="18" charset="0"/>
                        </a:rPr>
                        <a:t>parameter</a:t>
                      </a:r>
                      <a:endParaRPr lang="zh-CN" altLang="en-US" sz="599" dirty="0">
                        <a:solidFill>
                          <a:srgbClr val="FFFFFF"/>
                        </a:solidFill>
                        <a:latin typeface="Arial" pitchFamily="18" charset="0"/>
                        <a:cs typeface="Arial" pitchFamily="18" charset="0"/>
                      </a:endParaRPr>
                    </a:p>
                  </a:txBody>
                  <a:tcPr>
                    <a:lnL w="0" cmpd="sng">
                      <a:solidFill>
                        <a:srgbClr val="030303"/>
                      </a:solidFill>
                      <a:prstDash val="solid"/>
                    </a:lnL>
                    <a:lnR w="0" cap="flat" cmpd="sng" algn="ctr">
                      <a:solidFill>
                        <a:srgbClr val="231F20"/>
                      </a:solidFill>
                      <a:prstDash val="solid"/>
                      <a:round/>
                      <a:headEnd type="none" w="med" len="med"/>
                      <a:tailEnd type="none" w="med" len="med"/>
                    </a:lnR>
                    <a:lnT w="0" cmpd="sng">
                      <a:solidFill>
                        <a:srgbClr val="030303"/>
                      </a:solidFill>
                      <a:prstDash val="solid"/>
                    </a:lnT>
                    <a:lnB w="0" cap="flat" cmpd="sng" algn="ctr">
                      <a:solidFill>
                        <a:srgbClr val="030303"/>
                      </a:solidFill>
                      <a:prstDash val="solid"/>
                      <a:round/>
                      <a:headEnd type="none" w="med" len="med"/>
                      <a:tailEnd type="none" w="med" len="med"/>
                    </a:lnB>
                    <a:solidFill>
                      <a:srgbClr val="F58355"/>
                    </a:solidFill>
                  </a:tcPr>
                </a:tc>
                <a:tc>
                  <a:txBody>
                    <a:bodyPr/>
                    <a:lstStyle/>
                    <a:p>
                      <a:pPr algn="ctr"/>
                      <a:r>
                        <a:rPr lang="en-US" altLang="zh-CN" sz="599" dirty="0">
                          <a:solidFill>
                            <a:srgbClr val="FFFFFF"/>
                          </a:solidFill>
                          <a:latin typeface="Arial" pitchFamily="18" charset="0"/>
                          <a:cs typeface="Arial" pitchFamily="18" charset="0"/>
                        </a:rPr>
                        <a:t>description</a:t>
                      </a:r>
                      <a:endParaRPr lang="zh-CN" altLang="en-US" sz="599" dirty="0">
                        <a:solidFill>
                          <a:srgbClr val="FFFFFF"/>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208280">
                <a:tc>
                  <a:txBody>
                    <a:bodyPr/>
                    <a:lstStyle/>
                    <a:p>
                      <a:pPr algn="l"/>
                      <a:r>
                        <a:rPr lang="en-US" altLang="zh-CN" sz="699" dirty="0">
                          <a:solidFill>
                            <a:srgbClr val="231F20"/>
                          </a:solidFill>
                          <a:latin typeface="Arial" pitchFamily="18" charset="0"/>
                          <a:cs typeface="Arial" pitchFamily="18" charset="0"/>
                        </a:rPr>
                        <a:t>60mm</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Forstandardprotectionsleeveof60mm</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08280">
                <a:tc>
                  <a:txBody>
                    <a:bodyPr/>
                    <a:lstStyle/>
                    <a:p>
                      <a:pPr algn="l"/>
                      <a:r>
                        <a:rPr lang="en-US" altLang="zh-CN" sz="699" dirty="0">
                          <a:solidFill>
                            <a:srgbClr val="231F20"/>
                          </a:solidFill>
                          <a:latin typeface="Arial" pitchFamily="18" charset="0"/>
                          <a:cs typeface="Arial" pitchFamily="18" charset="0"/>
                        </a:rPr>
                        <a:t>40mm</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Forstandardprotectionsleeveof40mm.</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a:txBody>
                    <a:bodyPr/>
                    <a:lstStyle/>
                    <a:p>
                      <a:pPr algn="l"/>
                      <a:r>
                        <a:rPr lang="en-US" altLang="zh-CN" sz="699" dirty="0">
                          <a:solidFill>
                            <a:srgbClr val="231F20"/>
                          </a:solidFill>
                          <a:latin typeface="Arial" pitchFamily="18" charset="0"/>
                          <a:cs typeface="Arial" pitchFamily="18" charset="0"/>
                        </a:rPr>
                        <a:t>33mm</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699" dirty="0">
                          <a:solidFill>
                            <a:srgbClr val="231F20"/>
                          </a:solidFill>
                          <a:latin typeface="Arial" pitchFamily="18" charset="0"/>
                          <a:cs typeface="Arial" pitchFamily="18" charset="0"/>
                        </a:rPr>
                        <a:t>Forstandardprotectionsleeveof33mm</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bl>
          </a:graphicData>
        </a:graphic>
      </p:graphicFrame>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26</a:t>
            </a:r>
          </a:p>
        </p:txBody>
      </p:sp>
      <p:sp>
        <p:nvSpPr>
          <p:cNvPr id="15" name="TextBox 1"/>
          <p:cNvSpPr txBox="1"/>
          <p:nvPr/>
        </p:nvSpPr>
        <p:spPr>
          <a:xfrm>
            <a:off x="609600" y="723900"/>
            <a:ext cx="3365500" cy="1739900"/>
          </a:xfrm>
          <a:prstGeom prst="rect">
            <a:avLst/>
          </a:prstGeom>
          <a:noFill/>
        </p:spPr>
        <p:txBody>
          <a:bodyPr wrap="none" lIns="0" tIns="0" rIns="0" rtlCol="0">
            <a:spAutoFit/>
          </a:bodyPr>
          <a:lstStyle/>
          <a:p>
            <a:pPr>
              <a:lnSpc>
                <a:spcPts val="1600"/>
              </a:lnSpc>
              <a:tabLst/>
            </a:pPr>
            <a:r>
              <a:rPr lang="en-US" altLang="zh-CN" sz="1399" dirty="0">
                <a:solidFill>
                  <a:srgbClr val="030303"/>
                </a:solidFill>
                <a:latin typeface="Arial" pitchFamily="18" charset="0"/>
                <a:cs typeface="Arial" pitchFamily="18" charset="0"/>
              </a:rPr>
              <a:t>Chapter</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6</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Heater</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Mode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provides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max</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32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including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factory</a:t>
            </a:r>
          </a:p>
          <a:p>
            <a:pPr>
              <a:lnSpc>
                <a:spcPts val="900"/>
              </a:lnSpc>
              <a:tabLst/>
            </a:pP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defined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matches</a:t>
            </a:r>
          </a:p>
          <a:p>
            <a:pPr>
              <a:lnSpc>
                <a:spcPts val="900"/>
              </a:lnSpc>
              <a:tabLst/>
            </a:pP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protection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sleeve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used.</a:t>
            </a:r>
          </a:p>
          <a:p>
            <a:pPr>
              <a:lnSpc>
                <a:spcPts val="900"/>
              </a:lnSpc>
              <a:tabLst/>
            </a:pP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each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type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protection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sleeve,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MINI5C+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optimum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These</a:t>
            </a:r>
          </a:p>
          <a:p>
            <a:pPr>
              <a:lnSpc>
                <a:spcPts val="900"/>
              </a:lnSpc>
              <a:tabLst/>
            </a:pPr>
            <a:r>
              <a:rPr lang="en-US" altLang="zh-CN" sz="699" dirty="0">
                <a:solidFill>
                  <a:srgbClr val="231F20"/>
                </a:solidFill>
                <a:latin typeface="Arial" pitchFamily="18" charset="0"/>
                <a:cs typeface="Arial" pitchFamily="18" charset="0"/>
              </a:rPr>
              <a:t>modes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found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database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reference.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Copy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appropriate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900"/>
              </a:lnSpc>
              <a:tabLst/>
            </a:pP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paste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user–programmable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edit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those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parameters.</a:t>
            </a:r>
          </a:p>
          <a:p>
            <a:pPr>
              <a:lnSpc>
                <a:spcPts val="1000"/>
              </a:lnSpc>
            </a:pPr>
            <a:endParaRPr lang="en-US" altLang="zh-CN" dirty="0"/>
          </a:p>
          <a:p>
            <a:pPr>
              <a:lnSpc>
                <a:spcPts val="1700"/>
              </a:lnSpc>
              <a:tabLst/>
            </a:pPr>
            <a:r>
              <a:rPr lang="en-US" altLang="zh-CN" sz="799" dirty="0">
                <a:solidFill>
                  <a:srgbClr val="F1592F"/>
                </a:solidFill>
                <a:latin typeface="Arial" pitchFamily="18" charset="0"/>
                <a:cs typeface="Arial" pitchFamily="18" charset="0"/>
              </a:rPr>
              <a:t>6.1</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Heater</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Template</a:t>
            </a:r>
          </a:p>
        </p:txBody>
      </p:sp>
      <p:sp>
        <p:nvSpPr>
          <p:cNvPr id="16" name="TextBox 1"/>
          <p:cNvSpPr txBox="1"/>
          <p:nvPr/>
        </p:nvSpPr>
        <p:spPr>
          <a:xfrm>
            <a:off x="609600" y="3492500"/>
            <a:ext cx="1409700" cy="14986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6.2</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Select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Heat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Mode</a:t>
            </a:r>
          </a:p>
          <a:p>
            <a:pPr>
              <a:lnSpc>
                <a:spcPts val="1400"/>
              </a:lnSpc>
              <a:tabLst/>
            </a:pP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another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900"/>
              </a:lnSpc>
              <a:tabLst/>
            </a:pPr>
            <a:r>
              <a:rPr lang="en-US" altLang="zh-CN" sz="699" dirty="0">
                <a:solidFill>
                  <a:srgbClr val="231F20"/>
                </a:solidFill>
                <a:latin typeface="Arial" pitchFamily="18" charset="0"/>
                <a:cs typeface="Arial" pitchFamily="18" charset="0"/>
              </a:rPr>
              <a:t>other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active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must</a:t>
            </a:r>
          </a:p>
          <a:p>
            <a:pPr>
              <a:lnSpc>
                <a:spcPts val="900"/>
              </a:lnSpc>
              <a:tabLst/>
            </a:pPr>
            <a:r>
              <a:rPr lang="en-US" altLang="zh-CN" sz="699" dirty="0">
                <a:solidFill>
                  <a:srgbClr val="231F20"/>
                </a:solidFill>
                <a:latin typeface="Arial" pitchFamily="18" charset="0"/>
                <a:cs typeface="Arial" pitchFamily="18" charset="0"/>
              </a:rPr>
              <a:t>enter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9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p:txBody>
      </p:sp>
      <p:sp>
        <p:nvSpPr>
          <p:cNvPr id="18" name="Freeform 3"/>
          <p:cNvSpPr/>
          <p:nvPr/>
        </p:nvSpPr>
        <p:spPr>
          <a:xfrm>
            <a:off x="5288160" y="896830"/>
            <a:ext cx="3388916" cy="16289"/>
          </a:xfrm>
          <a:custGeom>
            <a:avLst/>
            <a:gdLst>
              <a:gd name="connsiteX0" fmla="*/ 6350 w 3388916"/>
              <a:gd name="connsiteY0" fmla="*/ 6350 h 16289"/>
              <a:gd name="connsiteX1" fmla="*/ 3382566 w 3388916"/>
              <a:gd name="connsiteY1" fmla="*/ 6350 h 16289"/>
            </a:gdLst>
            <a:ahLst/>
            <a:cxnLst>
              <a:cxn ang="0">
                <a:pos x="connsiteX0" y="connsiteY0"/>
              </a:cxn>
              <a:cxn ang="1">
                <a:pos x="connsiteX1" y="connsiteY1"/>
              </a:cxn>
            </a:cxnLst>
            <a:rect l="l" t="t" r="r" b="b"/>
            <a:pathLst>
              <a:path w="3388916" h="16289">
                <a:moveTo>
                  <a:pt x="6350" y="6350"/>
                </a:moveTo>
                <a:lnTo>
                  <a:pt x="3382566"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8631215" y="883390"/>
            <a:ext cx="39507" cy="39580"/>
          </a:xfrm>
          <a:custGeom>
            <a:avLst/>
            <a:gdLst>
              <a:gd name="connsiteX0" fmla="*/ 19753 w 39507"/>
              <a:gd name="connsiteY0" fmla="*/ 39580 h 39580"/>
              <a:gd name="connsiteX1" fmla="*/ 0 w 39507"/>
              <a:gd name="connsiteY1" fmla="*/ 19790 h 39580"/>
              <a:gd name="connsiteX2" fmla="*/ 19753 w 39507"/>
              <a:gd name="connsiteY2" fmla="*/ 0 h 39580"/>
              <a:gd name="connsiteX3" fmla="*/ 39507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8844" y="39580"/>
                  <a:pt x="0" y="30719"/>
                  <a:pt x="0" y="19790"/>
                </a:cubicBezTo>
                <a:cubicBezTo>
                  <a:pt x="0" y="8860"/>
                  <a:pt x="8844" y="0"/>
                  <a:pt x="19753" y="0"/>
                </a:cubicBezTo>
                <a:cubicBezTo>
                  <a:pt x="30663" y="0"/>
                  <a:pt x="39507" y="8860"/>
                  <a:pt x="39507" y="19790"/>
                </a:cubicBezTo>
                <a:cubicBezTo>
                  <a:pt x="39507" y="30719"/>
                  <a:pt x="30663"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7101448" y="3775003"/>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7081388" y="375506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7117969" y="3828571"/>
            <a:ext cx="34933" cy="47018"/>
          </a:xfrm>
          <a:custGeom>
            <a:avLst/>
            <a:gdLst>
              <a:gd name="connsiteX0" fmla="*/ 8451 w 34933"/>
              <a:gd name="connsiteY0" fmla="*/ 47018 h 47018"/>
              <a:gd name="connsiteX1" fmla="*/ 26481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1"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7122664" y="3796394"/>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7774895" y="4966952"/>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7754835" y="4947012"/>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7791417" y="5020519"/>
            <a:ext cx="34933" cy="47019"/>
          </a:xfrm>
          <a:custGeom>
            <a:avLst/>
            <a:gdLst>
              <a:gd name="connsiteX0" fmla="*/ 8451 w 34933"/>
              <a:gd name="connsiteY0" fmla="*/ 47019 h 47019"/>
              <a:gd name="connsiteX1" fmla="*/ 26481 w 34933"/>
              <a:gd name="connsiteY1" fmla="*/ 47019 h 47019"/>
              <a:gd name="connsiteX2" fmla="*/ 34933 w 34933"/>
              <a:gd name="connsiteY2" fmla="*/ 17188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8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1" y="47019"/>
                </a:lnTo>
                <a:cubicBezTo>
                  <a:pt x="30422" y="37498"/>
                  <a:pt x="34933" y="21453"/>
                  <a:pt x="34933" y="17188"/>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8"/>
                </a:cubicBezTo>
                <a:cubicBezTo>
                  <a:pt x="0" y="21466"/>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7796110" y="4988343"/>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Picture 3"/>
          <p:cNvPicPr>
            <a:picLocks noChangeAspect="1" noChangeArrowheads="1"/>
          </p:cNvPicPr>
          <p:nvPr/>
        </p:nvPicPr>
        <p:blipFill>
          <a:blip r:embed="rId2"/>
          <a:srcRect/>
          <a:stretch>
            <a:fillRect/>
          </a:stretch>
        </p:blipFill>
        <p:spPr bwMode="auto">
          <a:xfrm>
            <a:off x="6868319" y="3644900"/>
            <a:ext cx="1803400" cy="1054100"/>
          </a:xfrm>
          <a:prstGeom prst="rect">
            <a:avLst/>
          </a:prstGeom>
          <a:noFill/>
        </p:spPr>
      </p:pic>
      <p:pic>
        <p:nvPicPr>
          <p:cNvPr id="29" name="Picture 3"/>
          <p:cNvPicPr>
            <a:picLocks noChangeAspect="1" noChangeArrowheads="1"/>
          </p:cNvPicPr>
          <p:nvPr/>
        </p:nvPicPr>
        <p:blipFill>
          <a:blip r:embed="rId3"/>
          <a:srcRect/>
          <a:stretch>
            <a:fillRect/>
          </a:stretch>
        </p:blipFill>
        <p:spPr bwMode="auto">
          <a:xfrm>
            <a:off x="6868319" y="4851400"/>
            <a:ext cx="1803400" cy="1028700"/>
          </a:xfrm>
          <a:prstGeom prst="rect">
            <a:avLst/>
          </a:prstGeom>
          <a:noFill/>
        </p:spPr>
      </p:pic>
      <p:graphicFrame>
        <p:nvGraphicFramePr>
          <p:cNvPr id="30" name="表格 4"/>
          <p:cNvGraphicFramePr>
            <a:graphicFrameLocks noGrp="1"/>
          </p:cNvGraphicFramePr>
          <p:nvPr>
            <p:extLst>
              <p:ext uri="{D42A27DB-BD31-4B8C-83A1-F6EECF244321}">
                <p14:modId xmlns:p14="http://schemas.microsoft.com/office/powerpoint/2010/main" val="864673975"/>
              </p:ext>
            </p:extLst>
          </p:nvPr>
        </p:nvGraphicFramePr>
        <p:xfrm>
          <a:off x="5297678" y="2478986"/>
          <a:ext cx="3369876" cy="833120"/>
        </p:xfrm>
        <a:graphic>
          <a:graphicData uri="http://schemas.openxmlformats.org/drawingml/2006/table">
            <a:tbl>
              <a:tblPr/>
              <a:tblGrid>
                <a:gridCol w="538757">
                  <a:extLst>
                    <a:ext uri="{9D8B030D-6E8A-4147-A177-3AD203B41FA5}">
                      <a16:colId xmlns="" xmlns:a16="http://schemas.microsoft.com/office/drawing/2014/main" val="20000"/>
                    </a:ext>
                  </a:extLst>
                </a:gridCol>
                <a:gridCol w="2831119">
                  <a:extLst>
                    <a:ext uri="{9D8B030D-6E8A-4147-A177-3AD203B41FA5}">
                      <a16:colId xmlns="" xmlns:a16="http://schemas.microsoft.com/office/drawing/2014/main" val="20001"/>
                    </a:ext>
                  </a:extLst>
                </a:gridCol>
              </a:tblGrid>
              <a:tr h="208280">
                <a:tc>
                  <a:txBody>
                    <a:bodyPr/>
                    <a:lstStyle/>
                    <a:p>
                      <a:pPr algn="ctr"/>
                      <a:r>
                        <a:rPr lang="it-IT" altLang="zh-CN" sz="599" noProof="0">
                          <a:solidFill>
                            <a:srgbClr val="FFFFFF"/>
                          </a:solidFill>
                          <a:latin typeface="Arial" pitchFamily="18" charset="0"/>
                          <a:cs typeface="Arial" pitchFamily="18" charset="0"/>
                        </a:rPr>
                        <a:t>parametro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58355"/>
                    </a:solidFill>
                  </a:tcPr>
                </a:tc>
                <a:tc>
                  <a:txBody>
                    <a:bodyPr/>
                    <a:lstStyle/>
                    <a:p>
                      <a:pPr algn="ctr"/>
                      <a:r>
                        <a:rPr lang="it-IT" altLang="zh-CN" sz="599" noProof="0" dirty="0">
                          <a:solidFill>
                            <a:srgbClr val="FFFFFF"/>
                          </a:solidFill>
                          <a:latin typeface="Arial" pitchFamily="18" charset="0"/>
                          <a:cs typeface="Arial" pitchFamily="18" charset="0"/>
                        </a:rPr>
                        <a:t>descrizione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208280">
                <a:tc>
                  <a:txBody>
                    <a:bodyPr/>
                    <a:lstStyle/>
                    <a:p>
                      <a:pPr algn="l"/>
                      <a:r>
                        <a:rPr lang="en-US" altLang="zh-CN" sz="699" dirty="0">
                          <a:solidFill>
                            <a:srgbClr val="231F20"/>
                          </a:solidFill>
                          <a:latin typeface="Arial" pitchFamily="18" charset="0"/>
                          <a:cs typeface="Arial" pitchFamily="18" charset="0"/>
                        </a:rPr>
                        <a:t>60 mm</a:t>
                      </a:r>
                      <a:endParaRPr lang="zh-CN" altLang="en-US" sz="6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sz="699" kern="1200" dirty="0">
                          <a:solidFill>
                            <a:srgbClr val="231F20"/>
                          </a:solidFill>
                          <a:latin typeface="Arial" pitchFamily="18" charset="0"/>
                          <a:ea typeface="+mn-ea"/>
                          <a:cs typeface="Arial" pitchFamily="18" charset="0"/>
                        </a:rPr>
                        <a:t>Per manicotto di protezione standard di 60 mm. </a:t>
                      </a:r>
                      <a:endParaRPr lang="zh-CN" altLang="en-US" sz="699" kern="1200" dirty="0">
                        <a:solidFill>
                          <a:srgbClr val="231F20"/>
                        </a:solidFill>
                        <a:latin typeface="Arial" pitchFamily="18" charset="0"/>
                        <a:ea typeface="+mn-ea"/>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08280">
                <a:tc>
                  <a:txBody>
                    <a:bodyPr/>
                    <a:lstStyle/>
                    <a:p>
                      <a:pPr algn="l"/>
                      <a:r>
                        <a:rPr lang="en-US" altLang="zh-CN" sz="699" dirty="0">
                          <a:solidFill>
                            <a:srgbClr val="231F20"/>
                          </a:solidFill>
                          <a:latin typeface="Arial" pitchFamily="18" charset="0"/>
                          <a:cs typeface="Arial" pitchFamily="18" charset="0"/>
                        </a:rPr>
                        <a:t>40 mm</a:t>
                      </a:r>
                      <a:endParaRPr lang="zh-CN" altLang="en-US" sz="6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sz="699" kern="1200" dirty="0">
                          <a:solidFill>
                            <a:srgbClr val="231F20"/>
                          </a:solidFill>
                          <a:latin typeface="Arial" pitchFamily="18" charset="0"/>
                          <a:ea typeface="+mn-ea"/>
                          <a:cs typeface="Arial" pitchFamily="18" charset="0"/>
                        </a:rPr>
                        <a:t>Per manicotto di protezione standard di </a:t>
                      </a:r>
                      <a:r>
                        <a:rPr lang="en-US" altLang="zh-CN" sz="699" dirty="0">
                          <a:solidFill>
                            <a:srgbClr val="231F20"/>
                          </a:solidFill>
                          <a:latin typeface="Arial" pitchFamily="18" charset="0"/>
                          <a:cs typeface="Arial" pitchFamily="18" charset="0"/>
                        </a:rPr>
                        <a:t>40 mm.</a:t>
                      </a:r>
                      <a:endParaRPr lang="zh-CN" altLang="en-US" sz="6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a:txBody>
                    <a:bodyPr/>
                    <a:lstStyle/>
                    <a:p>
                      <a:pPr algn="l"/>
                      <a:r>
                        <a:rPr lang="en-US" altLang="zh-CN" sz="699" dirty="0">
                          <a:solidFill>
                            <a:srgbClr val="231F20"/>
                          </a:solidFill>
                          <a:latin typeface="Arial" pitchFamily="18" charset="0"/>
                          <a:cs typeface="Arial" pitchFamily="18" charset="0"/>
                        </a:rPr>
                        <a:t>33 mm</a:t>
                      </a:r>
                      <a:endParaRPr lang="zh-CN" altLang="en-US" sz="6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sz="699" kern="1200" dirty="0">
                          <a:solidFill>
                            <a:srgbClr val="231F20"/>
                          </a:solidFill>
                          <a:latin typeface="Arial" pitchFamily="18" charset="0"/>
                          <a:ea typeface="+mn-ea"/>
                          <a:cs typeface="Arial" pitchFamily="18" charset="0"/>
                        </a:rPr>
                        <a:t>Per manicotto di protezione standard di </a:t>
                      </a:r>
                      <a:r>
                        <a:rPr lang="en-US" altLang="zh-CN" sz="699" dirty="0">
                          <a:solidFill>
                            <a:srgbClr val="231F20"/>
                          </a:solidFill>
                          <a:latin typeface="Arial" pitchFamily="18" charset="0"/>
                          <a:cs typeface="Arial" pitchFamily="18" charset="0"/>
                        </a:rPr>
                        <a:t>33 mm.</a:t>
                      </a:r>
                      <a:endParaRPr lang="zh-CN" altLang="en-US" sz="6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bl>
          </a:graphicData>
        </a:graphic>
      </p:graphicFrame>
      <p:sp>
        <p:nvSpPr>
          <p:cNvPr id="31" name="TextBox 30"/>
          <p:cNvSpPr txBox="1"/>
          <p:nvPr/>
        </p:nvSpPr>
        <p:spPr>
          <a:xfrm>
            <a:off x="5293519"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26</a:t>
            </a:r>
          </a:p>
        </p:txBody>
      </p:sp>
      <p:sp>
        <p:nvSpPr>
          <p:cNvPr id="32" name="TextBox 1"/>
          <p:cNvSpPr txBox="1"/>
          <p:nvPr/>
        </p:nvSpPr>
        <p:spPr>
          <a:xfrm>
            <a:off x="5293519" y="723900"/>
            <a:ext cx="3783087" cy="1576585"/>
          </a:xfrm>
          <a:prstGeom prst="rect">
            <a:avLst/>
          </a:prstGeom>
          <a:noFill/>
        </p:spPr>
        <p:txBody>
          <a:bodyPr wrap="none" lIns="0" tIns="0" rIns="0" rtlCol="0">
            <a:spAutoFit/>
          </a:bodyPr>
          <a:lstStyle/>
          <a:p>
            <a:pPr>
              <a:lnSpc>
                <a:spcPts val="1600"/>
              </a:lnSpc>
              <a:tabLst/>
            </a:pPr>
            <a:r>
              <a:rPr lang="it-IT" altLang="zh-CN" sz="1399" dirty="0">
                <a:solidFill>
                  <a:srgbClr val="030303"/>
                </a:solidFill>
                <a:latin typeface="Arial" pitchFamily="18" charset="0"/>
                <a:cs typeface="Arial" pitchFamily="18" charset="0"/>
              </a:rPr>
              <a:t>Capitolo</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6 Modalità di riscaldamento</a:t>
            </a:r>
          </a:p>
          <a:p>
            <a:pPr>
              <a:lnSpc>
                <a:spcPts val="1000"/>
              </a:lnSpc>
            </a:pPr>
            <a:endParaRPr lang="en-US" altLang="zh-CN" dirty="0"/>
          </a:p>
          <a:p>
            <a:pPr>
              <a:lnSpc>
                <a:spcPts val="1000"/>
              </a:lnSpc>
            </a:pPr>
            <a:endParaRPr lang="en-US" altLang="zh-CN" dirty="0"/>
          </a:p>
          <a:p>
            <a:pPr>
              <a:lnSpc>
                <a:spcPts val="1000"/>
              </a:lnSpc>
            </a:pPr>
            <a:endParaRPr lang="en-US" altLang="zh-CN" dirty="0"/>
          </a:p>
          <a:p>
            <a:r>
              <a:rPr lang="it-IT" sz="699" dirty="0">
                <a:solidFill>
                  <a:srgbClr val="231F20"/>
                </a:solidFill>
                <a:latin typeface="Arial" pitchFamily="18" charset="0"/>
                <a:cs typeface="Arial" pitchFamily="18" charset="0"/>
              </a:rPr>
              <a:t>La giuntatrice prevede al massimo 32 modalità di riscaldamento, tra cui 4 preimpostate dalla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fabbrica e le restanti che possono essere definite dagli utenti. Selezionare una modalità di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riscaldamento che meglio si adatta al manicotto di protezione utilizzato.</a:t>
            </a:r>
          </a:p>
          <a:p>
            <a:r>
              <a:rPr lang="it-IT" sz="699" dirty="0">
                <a:solidFill>
                  <a:srgbClr val="231F20"/>
                </a:solidFill>
                <a:latin typeface="Arial" pitchFamily="18" charset="0"/>
                <a:cs typeface="Arial" pitchFamily="18" charset="0"/>
              </a:rPr>
              <a:t>Per ogni tipo di manicotto di protezione, MINI5C+ ha la sua modalità di riscaldamento ottimale.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Queste modalità sono disponibili nell'area del database come riferimento. Copiare la modalità</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appropriata e incollarla nell'area programmabile dall'utente. Gli utenti possono modificare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questi parametri. </a:t>
            </a:r>
            <a:endParaRPr lang="en-US" altLang="zh-CN" sz="699" dirty="0">
              <a:solidFill>
                <a:srgbClr val="231F20"/>
              </a:solidFill>
              <a:latin typeface="Arial" pitchFamily="18" charset="0"/>
              <a:cs typeface="Arial" pitchFamily="18" charset="0"/>
            </a:endParaRPr>
          </a:p>
          <a:p>
            <a:pPr>
              <a:lnSpc>
                <a:spcPts val="1700"/>
              </a:lnSpc>
              <a:tabLst/>
            </a:pPr>
            <a:r>
              <a:rPr lang="it-IT" altLang="zh-CN" sz="799" dirty="0">
                <a:solidFill>
                  <a:srgbClr val="F1592F"/>
                </a:solidFill>
                <a:latin typeface="Arial" pitchFamily="18" charset="0"/>
                <a:cs typeface="Arial" pitchFamily="18" charset="0"/>
              </a:rPr>
              <a:t>6.1</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Tipo di riscaldatore</a:t>
            </a:r>
          </a:p>
        </p:txBody>
      </p:sp>
      <p:sp>
        <p:nvSpPr>
          <p:cNvPr id="33" name="TextBox 1"/>
          <p:cNvSpPr txBox="1"/>
          <p:nvPr/>
        </p:nvSpPr>
        <p:spPr>
          <a:xfrm>
            <a:off x="5227639" y="3492500"/>
            <a:ext cx="1589879" cy="1789785"/>
          </a:xfrm>
          <a:prstGeom prst="rect">
            <a:avLst/>
          </a:prstGeom>
          <a:noFill/>
        </p:spPr>
        <p:txBody>
          <a:bodyPr wrap="square" lIns="0" tIns="0" rIns="0" rtlCol="0">
            <a:spAutoFit/>
          </a:bodyPr>
          <a:lstStyle/>
          <a:p>
            <a:pPr>
              <a:lnSpc>
                <a:spcPts val="900"/>
              </a:lnSpc>
              <a:tabLst/>
            </a:pPr>
            <a:r>
              <a:rPr lang="it-IT" altLang="zh-CN" sz="799" dirty="0">
                <a:solidFill>
                  <a:srgbClr val="F1592F"/>
                </a:solidFill>
                <a:latin typeface="Arial" pitchFamily="18" charset="0"/>
                <a:cs typeface="Arial" pitchFamily="18" charset="0"/>
              </a:rPr>
              <a:t>6.2</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Selezione della modalità di riscaldamento</a:t>
            </a:r>
          </a:p>
          <a:p>
            <a:pPr>
              <a:tabLst/>
            </a:pPr>
            <a:r>
              <a:rPr lang="it-IT" sz="699" dirty="0">
                <a:solidFill>
                  <a:srgbClr val="231F20"/>
                </a:solidFill>
                <a:latin typeface="Arial" pitchFamily="18" charset="0"/>
                <a:cs typeface="Arial" pitchFamily="18" charset="0"/>
              </a:rPr>
              <a:t>Per selezionare una modalità di riscaldamento diversa da quella attiva, è necessario accedere al menu di selezione della modalità di riscaldamento.</a:t>
            </a:r>
          </a:p>
          <a:p>
            <a:pPr>
              <a:lnSpc>
                <a:spcPts val="14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Accedere al menu principale.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pPr>
            <a:r>
              <a:rPr lang="en-US" altLang="zh-CN" sz="699" dirty="0">
                <a:solidFill>
                  <a:srgbClr val="231F20"/>
                </a:solidFill>
                <a:latin typeface="Arial" pitchFamily="18" charset="0"/>
                <a:cs typeface="Arial" pitchFamily="18" charset="0"/>
              </a:rPr>
              <a:t>② </a:t>
            </a:r>
            <a:r>
              <a:rPr lang="it-IT" altLang="zh-CN" sz="699" dirty="0">
                <a:solidFill>
                  <a:srgbClr val="231F20"/>
                </a:solidFill>
                <a:latin typeface="Arial" pitchFamily="18" charset="0"/>
                <a:cs typeface="Arial" pitchFamily="18" charset="0"/>
              </a:rPr>
              <a:t>Selezionare Modalità del riscaldatore.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604591" y="815174"/>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584531" y="79523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0"/>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3621113" y="868740"/>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625806" y="836564"/>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3611771" y="3384781"/>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7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4" y="58164"/>
                </a:cubicBezTo>
                <a:cubicBezTo>
                  <a:pt x="11733" y="55155"/>
                  <a:pt x="13899" y="52490"/>
                  <a:pt x="16497" y="50307"/>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591713" y="336484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628293" y="3438348"/>
            <a:ext cx="34933" cy="47018"/>
          </a:xfrm>
          <a:custGeom>
            <a:avLst/>
            <a:gdLst>
              <a:gd name="connsiteX0" fmla="*/ 8451 w 34933"/>
              <a:gd name="connsiteY0" fmla="*/ 47018 h 47018"/>
              <a:gd name="connsiteX1" fmla="*/ 26482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2"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3632988" y="3406173"/>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608181" y="4689160"/>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7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4" y="58164"/>
                </a:cubicBezTo>
                <a:cubicBezTo>
                  <a:pt x="11733" y="55155"/>
                  <a:pt x="13899" y="52490"/>
                  <a:pt x="16497" y="50307"/>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588121" y="4669222"/>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3624703" y="4742727"/>
            <a:ext cx="34933" cy="47018"/>
          </a:xfrm>
          <a:custGeom>
            <a:avLst/>
            <a:gdLst>
              <a:gd name="connsiteX0" fmla="*/ 8451 w 34933"/>
              <a:gd name="connsiteY0" fmla="*/ 47018 h 47018"/>
              <a:gd name="connsiteX1" fmla="*/ 26482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2"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3629397" y="4710553"/>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184400" y="673100"/>
            <a:ext cx="1803400" cy="1041400"/>
          </a:xfrm>
          <a:prstGeom prst="rect">
            <a:avLst/>
          </a:prstGeom>
          <a:noFill/>
        </p:spPr>
      </p:pic>
      <p:pic>
        <p:nvPicPr>
          <p:cNvPr id="15" name="Picture 3"/>
          <p:cNvPicPr>
            <a:picLocks noChangeAspect="1" noChangeArrowheads="1"/>
          </p:cNvPicPr>
          <p:nvPr/>
        </p:nvPicPr>
        <p:blipFill>
          <a:blip r:embed="rId3"/>
          <a:srcRect/>
          <a:stretch>
            <a:fillRect/>
          </a:stretch>
        </p:blipFill>
        <p:spPr bwMode="auto">
          <a:xfrm>
            <a:off x="2184400" y="1866900"/>
            <a:ext cx="1803400" cy="1041400"/>
          </a:xfrm>
          <a:prstGeom prst="rect">
            <a:avLst/>
          </a:prstGeom>
          <a:noFill/>
        </p:spPr>
      </p:pic>
      <p:pic>
        <p:nvPicPr>
          <p:cNvPr id="16" name="Picture 3"/>
          <p:cNvPicPr>
            <a:picLocks noChangeAspect="1" noChangeArrowheads="1"/>
          </p:cNvPicPr>
          <p:nvPr/>
        </p:nvPicPr>
        <p:blipFill>
          <a:blip r:embed="rId4"/>
          <a:srcRect/>
          <a:stretch>
            <a:fillRect/>
          </a:stretch>
        </p:blipFill>
        <p:spPr bwMode="auto">
          <a:xfrm>
            <a:off x="2184400" y="3263900"/>
            <a:ext cx="1803400" cy="1041400"/>
          </a:xfrm>
          <a:prstGeom prst="rect">
            <a:avLst/>
          </a:prstGeom>
          <a:noFill/>
        </p:spPr>
      </p:pic>
      <p:pic>
        <p:nvPicPr>
          <p:cNvPr id="17" name="Picture 3"/>
          <p:cNvPicPr>
            <a:picLocks noChangeAspect="1" noChangeArrowheads="1"/>
          </p:cNvPicPr>
          <p:nvPr/>
        </p:nvPicPr>
        <p:blipFill>
          <a:blip r:embed="rId5"/>
          <a:srcRect/>
          <a:stretch>
            <a:fillRect/>
          </a:stretch>
        </p:blipFill>
        <p:spPr bwMode="auto">
          <a:xfrm>
            <a:off x="2184400" y="4546600"/>
            <a:ext cx="1803400" cy="1041400"/>
          </a:xfrm>
          <a:prstGeom prst="rect">
            <a:avLst/>
          </a:prstGeom>
          <a:noFill/>
        </p:spPr>
      </p:pic>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27</a:t>
            </a:r>
          </a:p>
        </p:txBody>
      </p:sp>
      <p:sp>
        <p:nvSpPr>
          <p:cNvPr id="18" name="TextBox 1"/>
          <p:cNvSpPr txBox="1"/>
          <p:nvPr/>
        </p:nvSpPr>
        <p:spPr>
          <a:xfrm>
            <a:off x="609600" y="673100"/>
            <a:ext cx="12573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Touch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p:txBody>
      </p:sp>
      <p:sp>
        <p:nvSpPr>
          <p:cNvPr id="19" name="TextBox 1"/>
          <p:cNvSpPr txBox="1"/>
          <p:nvPr/>
        </p:nvSpPr>
        <p:spPr>
          <a:xfrm>
            <a:off x="609600" y="1866900"/>
            <a:ext cx="11176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original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interface</a:t>
            </a:r>
          </a:p>
        </p:txBody>
      </p:sp>
      <p:sp>
        <p:nvSpPr>
          <p:cNvPr id="20" name="TextBox 1"/>
          <p:cNvSpPr txBox="1"/>
          <p:nvPr/>
        </p:nvSpPr>
        <p:spPr>
          <a:xfrm>
            <a:off x="609600" y="3149600"/>
            <a:ext cx="1346200" cy="25019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6.3</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Edit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Heat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Mode</a:t>
            </a:r>
          </a:p>
          <a:p>
            <a:pPr>
              <a:lnSpc>
                <a:spcPts val="1400"/>
              </a:lnSpc>
              <a:tabLst/>
            </a:pPr>
            <a:r>
              <a:rPr lang="en-US" altLang="zh-CN" sz="699" dirty="0">
                <a:solidFill>
                  <a:srgbClr val="231F20"/>
                </a:solidFill>
                <a:latin typeface="Arial" pitchFamily="18" charset="0"/>
                <a:cs typeface="Arial" pitchFamily="18" charset="0"/>
              </a:rPr>
              <a:t>Tube-heating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stored</a:t>
            </a:r>
          </a:p>
          <a:p>
            <a:pPr>
              <a:lnSpc>
                <a:spcPts val="900"/>
              </a:lnSpc>
              <a:tabLst/>
            </a:pP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edited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p>
          <a:p>
            <a:pPr>
              <a:lnSpc>
                <a:spcPts val="900"/>
              </a:lnSpc>
              <a:tabLst/>
            </a:pPr>
            <a:r>
              <a:rPr lang="en-US" altLang="zh-CN" sz="699" dirty="0">
                <a:solidFill>
                  <a:srgbClr val="231F20"/>
                </a:solidFill>
                <a:latin typeface="Arial" pitchFamily="18" charset="0"/>
                <a:cs typeface="Arial" pitchFamily="18" charset="0"/>
              </a:rPr>
              <a:t>changed.</a:t>
            </a:r>
          </a:p>
          <a:p>
            <a:pPr>
              <a:lnSpc>
                <a:spcPts val="9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edit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via</a:t>
            </a:r>
          </a:p>
          <a:p>
            <a:pPr>
              <a:lnSpc>
                <a:spcPts val="900"/>
              </a:lnSpc>
              <a:tabLst/>
            </a:pPr>
            <a:r>
              <a:rPr lang="en-US" altLang="zh-CN" sz="699" dirty="0">
                <a:solidFill>
                  <a:srgbClr val="231F20"/>
                </a:solidFill>
                <a:latin typeface="Arial" pitchFamily="18" charset="0"/>
                <a:cs typeface="Arial" pitchFamily="18" charset="0"/>
              </a:rPr>
              <a:t>touching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pPr>
            <a:r>
              <a:rPr lang="en-US" altLang="zh-CN" sz="799" dirty="0">
                <a:solidFill>
                  <a:srgbClr val="F1592F"/>
                </a:solidFill>
                <a:latin typeface="Arial" pitchFamily="18" charset="0"/>
                <a:cs typeface="Arial" pitchFamily="18" charset="0"/>
              </a:rPr>
              <a:t>6.4</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Deleting</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Heat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Mode</a:t>
            </a:r>
          </a:p>
          <a:p>
            <a:pPr>
              <a:lnSpc>
                <a:spcPts val="12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9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Delete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9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p>
          <a:p>
            <a:pPr>
              <a:lnSpc>
                <a:spcPts val="900"/>
              </a:lnSpc>
              <a:tabLst/>
            </a:pPr>
            <a:r>
              <a:rPr lang="en-US" altLang="zh-CN" sz="699" dirty="0">
                <a:solidFill>
                  <a:srgbClr val="231F20"/>
                </a:solidFill>
                <a:latin typeface="Arial" pitchFamily="18" charset="0"/>
                <a:cs typeface="Arial" pitchFamily="18" charset="0"/>
              </a:rPr>
              <a:t>deleted</a:t>
            </a:r>
          </a:p>
          <a:p>
            <a:pPr>
              <a:lnSpc>
                <a:spcPts val="1000"/>
              </a:lnSpc>
            </a:pPr>
            <a:endParaRPr lang="en-US" altLang="zh-CN" dirty="0"/>
          </a:p>
          <a:p>
            <a:pPr>
              <a:lnSpc>
                <a:spcPts val="1200"/>
              </a:lnSpc>
              <a:tabLst/>
            </a:pP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gray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(60mm)</a:t>
            </a:r>
          </a:p>
          <a:p>
            <a:pPr>
              <a:lnSpc>
                <a:spcPts val="900"/>
              </a:lnSpc>
              <a:tabLst/>
            </a:pPr>
            <a:r>
              <a:rPr lang="en-US" altLang="zh-CN" sz="699" dirty="0">
                <a:solidFill>
                  <a:srgbClr val="6C6D7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system</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preset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initial</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heat</a:t>
            </a:r>
          </a:p>
          <a:p>
            <a:pPr>
              <a:lnSpc>
                <a:spcPts val="900"/>
              </a:lnSpc>
              <a:tabLst/>
            </a:pPr>
            <a:r>
              <a:rPr lang="en-US" altLang="zh-CN" sz="699" dirty="0">
                <a:solidFill>
                  <a:srgbClr val="6C6D70"/>
                </a:solidFill>
                <a:latin typeface="Arial" pitchFamily="18" charset="0"/>
                <a:cs typeface="Arial" pitchFamily="18" charset="0"/>
              </a:rPr>
              <a:t>modes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which</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cannot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deleted.</a:t>
            </a:r>
          </a:p>
        </p:txBody>
      </p:sp>
      <p:sp>
        <p:nvSpPr>
          <p:cNvPr id="22" name="Freeform 3"/>
          <p:cNvSpPr/>
          <p:nvPr/>
        </p:nvSpPr>
        <p:spPr>
          <a:xfrm>
            <a:off x="8390110" y="764374"/>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8370050" y="74443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0"/>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8406632" y="817940"/>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8411325" y="785764"/>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8397290" y="3333981"/>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7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4" y="58164"/>
                </a:cubicBezTo>
                <a:cubicBezTo>
                  <a:pt x="11733" y="55155"/>
                  <a:pt x="13899" y="52490"/>
                  <a:pt x="16497" y="50307"/>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8377232" y="331404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8413812" y="3387548"/>
            <a:ext cx="34933" cy="47018"/>
          </a:xfrm>
          <a:custGeom>
            <a:avLst/>
            <a:gdLst>
              <a:gd name="connsiteX0" fmla="*/ 8451 w 34933"/>
              <a:gd name="connsiteY0" fmla="*/ 47018 h 47018"/>
              <a:gd name="connsiteX1" fmla="*/ 26482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2"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418507" y="3355373"/>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393700" y="4638360"/>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7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4" y="58164"/>
                </a:cubicBezTo>
                <a:cubicBezTo>
                  <a:pt x="11733" y="55155"/>
                  <a:pt x="13899" y="52490"/>
                  <a:pt x="16497" y="50307"/>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373640" y="4618422"/>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8410222" y="4691927"/>
            <a:ext cx="34933" cy="47018"/>
          </a:xfrm>
          <a:custGeom>
            <a:avLst/>
            <a:gdLst>
              <a:gd name="connsiteX0" fmla="*/ 8451 w 34933"/>
              <a:gd name="connsiteY0" fmla="*/ 47018 h 47018"/>
              <a:gd name="connsiteX1" fmla="*/ 26482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2"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
          <p:cNvSpPr/>
          <p:nvPr/>
        </p:nvSpPr>
        <p:spPr>
          <a:xfrm>
            <a:off x="8414916" y="4659753"/>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3"/>
          <p:cNvPicPr>
            <a:picLocks noChangeAspect="1" noChangeArrowheads="1"/>
          </p:cNvPicPr>
          <p:nvPr/>
        </p:nvPicPr>
        <p:blipFill>
          <a:blip r:embed="rId2"/>
          <a:srcRect/>
          <a:stretch>
            <a:fillRect/>
          </a:stretch>
        </p:blipFill>
        <p:spPr bwMode="auto">
          <a:xfrm>
            <a:off x="6969919" y="622300"/>
            <a:ext cx="1803400" cy="1041400"/>
          </a:xfrm>
          <a:prstGeom prst="rect">
            <a:avLst/>
          </a:prstGeom>
          <a:noFill/>
        </p:spPr>
      </p:pic>
      <p:pic>
        <p:nvPicPr>
          <p:cNvPr id="35" name="Picture 3"/>
          <p:cNvPicPr>
            <a:picLocks noChangeAspect="1" noChangeArrowheads="1"/>
          </p:cNvPicPr>
          <p:nvPr/>
        </p:nvPicPr>
        <p:blipFill>
          <a:blip r:embed="rId3"/>
          <a:srcRect/>
          <a:stretch>
            <a:fillRect/>
          </a:stretch>
        </p:blipFill>
        <p:spPr bwMode="auto">
          <a:xfrm>
            <a:off x="6969919" y="1816100"/>
            <a:ext cx="1803400" cy="1041400"/>
          </a:xfrm>
          <a:prstGeom prst="rect">
            <a:avLst/>
          </a:prstGeom>
          <a:noFill/>
        </p:spPr>
      </p:pic>
      <p:pic>
        <p:nvPicPr>
          <p:cNvPr id="36" name="Picture 3"/>
          <p:cNvPicPr>
            <a:picLocks noChangeAspect="1" noChangeArrowheads="1"/>
          </p:cNvPicPr>
          <p:nvPr/>
        </p:nvPicPr>
        <p:blipFill>
          <a:blip r:embed="rId4"/>
          <a:srcRect/>
          <a:stretch>
            <a:fillRect/>
          </a:stretch>
        </p:blipFill>
        <p:spPr bwMode="auto">
          <a:xfrm>
            <a:off x="6969919" y="3213100"/>
            <a:ext cx="1803400" cy="1041400"/>
          </a:xfrm>
          <a:prstGeom prst="rect">
            <a:avLst/>
          </a:prstGeom>
          <a:noFill/>
        </p:spPr>
      </p:pic>
      <p:pic>
        <p:nvPicPr>
          <p:cNvPr id="37" name="Picture 3"/>
          <p:cNvPicPr>
            <a:picLocks noChangeAspect="1" noChangeArrowheads="1"/>
          </p:cNvPicPr>
          <p:nvPr/>
        </p:nvPicPr>
        <p:blipFill>
          <a:blip r:embed="rId5"/>
          <a:srcRect/>
          <a:stretch>
            <a:fillRect/>
          </a:stretch>
        </p:blipFill>
        <p:spPr bwMode="auto">
          <a:xfrm>
            <a:off x="6969919" y="4495800"/>
            <a:ext cx="1803400" cy="1041400"/>
          </a:xfrm>
          <a:prstGeom prst="rect">
            <a:avLst/>
          </a:prstGeom>
          <a:noFill/>
        </p:spPr>
      </p:pic>
      <p:sp>
        <p:nvSpPr>
          <p:cNvPr id="38" name="TextBox 37"/>
          <p:cNvSpPr txBox="1"/>
          <p:nvPr/>
        </p:nvSpPr>
        <p:spPr>
          <a:xfrm>
            <a:off x="8646319" y="61849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27</a:t>
            </a:r>
          </a:p>
        </p:txBody>
      </p:sp>
      <p:sp>
        <p:nvSpPr>
          <p:cNvPr id="39" name="TextBox 1"/>
          <p:cNvSpPr txBox="1"/>
          <p:nvPr/>
        </p:nvSpPr>
        <p:spPr>
          <a:xfrm>
            <a:off x="5395119" y="622300"/>
            <a:ext cx="1261564" cy="251351"/>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Toccare Selezione modalità</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 di riscaldamento.</a:t>
            </a:r>
          </a:p>
        </p:txBody>
      </p:sp>
      <p:sp>
        <p:nvSpPr>
          <p:cNvPr id="40" name="TextBox 1"/>
          <p:cNvSpPr txBox="1"/>
          <p:nvPr/>
        </p:nvSpPr>
        <p:spPr>
          <a:xfrm>
            <a:off x="5395119" y="1816100"/>
            <a:ext cx="1356140"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Tornare all’interfaccia originale.</a:t>
            </a:r>
          </a:p>
        </p:txBody>
      </p:sp>
      <p:sp>
        <p:nvSpPr>
          <p:cNvPr id="41" name="TextBox 1"/>
          <p:cNvSpPr txBox="1"/>
          <p:nvPr/>
        </p:nvSpPr>
        <p:spPr>
          <a:xfrm>
            <a:off x="4937919" y="3119436"/>
            <a:ext cx="3745836" cy="3035703"/>
          </a:xfrm>
          <a:prstGeom prst="rect">
            <a:avLst/>
          </a:prstGeom>
          <a:noFill/>
        </p:spPr>
        <p:txBody>
          <a:bodyPr wrap="square" lIns="0" tIns="0" rIns="0" rtlCol="0">
            <a:spAutoFit/>
          </a:bodyPr>
          <a:lstStyle/>
          <a:p>
            <a:pPr>
              <a:lnSpc>
                <a:spcPts val="900"/>
              </a:lnSpc>
              <a:tabLst/>
            </a:pPr>
            <a:r>
              <a:rPr lang="it-IT" altLang="zh-CN" sz="799" dirty="0">
                <a:solidFill>
                  <a:srgbClr val="F1592F"/>
                </a:solidFill>
                <a:latin typeface="Arial" pitchFamily="18" charset="0"/>
                <a:cs typeface="Arial" pitchFamily="18" charset="0"/>
              </a:rPr>
              <a:t>6.3</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Modifica della modalità</a:t>
            </a:r>
            <a:br>
              <a:rPr lang="it-IT" altLang="zh-CN" sz="799" dirty="0">
                <a:solidFill>
                  <a:srgbClr val="F1592F"/>
                </a:solidFill>
                <a:latin typeface="Arial" pitchFamily="18" charset="0"/>
                <a:cs typeface="Arial" pitchFamily="18" charset="0"/>
              </a:rPr>
            </a:br>
            <a:r>
              <a:rPr lang="it-IT" altLang="zh-CN" sz="799" dirty="0">
                <a:solidFill>
                  <a:srgbClr val="F1592F"/>
                </a:solidFill>
                <a:latin typeface="Arial" pitchFamily="18" charset="0"/>
                <a:cs typeface="Arial" pitchFamily="18" charset="0"/>
              </a:rPr>
              <a:t>di riscaldamento</a:t>
            </a:r>
          </a:p>
          <a:p>
            <a:endParaRPr lang="it-IT" sz="699" dirty="0">
              <a:solidFill>
                <a:srgbClr val="231F20"/>
              </a:solidFill>
              <a:latin typeface="Arial" pitchFamily="18" charset="0"/>
              <a:cs typeface="Arial" pitchFamily="18" charset="0"/>
            </a:endParaRPr>
          </a:p>
          <a:p>
            <a:r>
              <a:rPr lang="it-IT" sz="699" dirty="0">
                <a:solidFill>
                  <a:srgbClr val="231F20"/>
                </a:solidFill>
                <a:latin typeface="Arial" pitchFamily="18" charset="0"/>
                <a:cs typeface="Arial" pitchFamily="18" charset="0"/>
              </a:rPr>
              <a:t>Le condizioni di riscaldamento del tubetto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memorizzate nella modalità di riscaldamento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possono essere modificate.</a:t>
            </a:r>
          </a:p>
          <a:p>
            <a:pPr>
              <a:lnSpc>
                <a:spcPts val="900"/>
              </a:lnSpc>
              <a:tabLst/>
            </a:pPr>
            <a:r>
              <a:rPr lang="en-US" altLang="zh-CN" sz="699" dirty="0">
                <a:solidFill>
                  <a:srgbClr val="231F20"/>
                </a:solidFill>
                <a:latin typeface="Arial" pitchFamily="18" charset="0"/>
                <a:cs typeface="Arial" pitchFamily="18" charset="0"/>
              </a:rPr>
              <a:t>① </a:t>
            </a:r>
            <a:r>
              <a:rPr lang="it-IT" altLang="zh-CN" sz="699" dirty="0">
                <a:solidFill>
                  <a:srgbClr val="231F20"/>
                </a:solidFill>
                <a:latin typeface="Arial" pitchFamily="18" charset="0"/>
                <a:cs typeface="Arial" pitchFamily="18" charset="0"/>
              </a:rPr>
              <a:t>Accedere al menu Modifica</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modalità di riscaldamento </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selezionandolo.</a:t>
            </a:r>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900"/>
              </a:lnSpc>
            </a:pPr>
            <a:r>
              <a:rPr lang="it-IT" altLang="zh-CN" sz="799" dirty="0">
                <a:solidFill>
                  <a:srgbClr val="F1592F"/>
                </a:solidFill>
                <a:latin typeface="Arial" pitchFamily="18" charset="0"/>
                <a:cs typeface="Arial" pitchFamily="18" charset="0"/>
              </a:rPr>
              <a:t>6.4 Eliminazione della modalità</a:t>
            </a:r>
            <a:br>
              <a:rPr lang="it-IT" altLang="zh-CN" sz="799" dirty="0">
                <a:solidFill>
                  <a:srgbClr val="F1592F"/>
                </a:solidFill>
                <a:latin typeface="Arial" pitchFamily="18" charset="0"/>
                <a:cs typeface="Arial" pitchFamily="18" charset="0"/>
              </a:rPr>
            </a:br>
            <a:r>
              <a:rPr lang="it-IT" altLang="zh-CN" sz="799" dirty="0">
                <a:solidFill>
                  <a:srgbClr val="F1592F"/>
                </a:solidFill>
                <a:latin typeface="Arial" pitchFamily="18" charset="0"/>
                <a:cs typeface="Arial" pitchFamily="18" charset="0"/>
              </a:rPr>
              <a:t>di riscaldamento</a:t>
            </a:r>
          </a:p>
          <a:p>
            <a:pPr>
              <a:lnSpc>
                <a:spcPts val="1200"/>
              </a:lnSpc>
              <a:tabLst/>
            </a:pPr>
            <a:endParaRPr lang="it-IT" altLang="zh-CN" sz="699" dirty="0">
              <a:solidFill>
                <a:srgbClr val="231F20"/>
              </a:solidFill>
              <a:latin typeface="Arial Unicode MS" pitchFamily="18" charset="0"/>
              <a:cs typeface="Arial Unicode MS" pitchFamily="18" charset="0"/>
            </a:endParaRPr>
          </a:p>
          <a:p>
            <a:pPr>
              <a:lnSpc>
                <a:spcPts val="1200"/>
              </a:lnSpc>
              <a:tabLst/>
            </a:pPr>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Scegliere il menu</a:t>
            </a:r>
            <a:r>
              <a:rPr lang="it-IT" altLang="zh-CN" sz="699" dirty="0">
                <a:latin typeface="Times New Roman" pitchFamily="18" charset="0"/>
                <a:cs typeface="Times New Roman" pitchFamily="18" charset="0"/>
              </a:rPr>
              <a:t> </a:t>
            </a:r>
            <a:r>
              <a:rPr lang="it-IT" altLang="zh-CN" sz="699" dirty="0">
                <a:latin typeface="Arial" panose="020B0604020202020204" pitchFamily="34" charset="0"/>
                <a:cs typeface="Arial" panose="020B0604020202020204" pitchFamily="34" charset="0"/>
              </a:rPr>
              <a:t>Selezione </a:t>
            </a:r>
            <a:r>
              <a:rPr lang="it-IT" altLang="zh-CN" sz="699" dirty="0">
                <a:solidFill>
                  <a:srgbClr val="231F20"/>
                </a:solidFill>
                <a:latin typeface="Arial" pitchFamily="18" charset="0"/>
                <a:cs typeface="Arial" pitchFamily="18" charset="0"/>
              </a:rPr>
              <a:t>delle modalità di</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riscaldamento.</a:t>
            </a:r>
          </a:p>
          <a:p>
            <a:pPr>
              <a:lnSpc>
                <a:spcPts val="900"/>
              </a:lnSpc>
              <a:tabLst/>
            </a:pPr>
            <a:r>
              <a:rPr lang="it-IT" altLang="zh-CN" sz="699" dirty="0">
                <a:solidFill>
                  <a:srgbClr val="231F20"/>
                </a:solidFill>
                <a:latin typeface="Arial Unicode MS" pitchFamily="18" charset="0"/>
                <a:cs typeface="Arial Unicode MS" pitchFamily="18" charset="0"/>
              </a:rPr>
              <a:t>②</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 Elimina modalità di riscaldamento.</a:t>
            </a:r>
          </a:p>
          <a:p>
            <a:pPr>
              <a:lnSpc>
                <a:spcPts val="900"/>
              </a:lnSpc>
              <a:tabLst/>
            </a:pPr>
            <a:r>
              <a:rPr lang="it-IT" altLang="zh-CN" sz="699" dirty="0">
                <a:solidFill>
                  <a:srgbClr val="231F20"/>
                </a:solidFill>
                <a:latin typeface="Arial Unicode MS" pitchFamily="18" charset="0"/>
                <a:cs typeface="Arial Unicode MS" pitchFamily="18" charset="0"/>
              </a:rPr>
              <a:t>③</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 la modalità di riscaldamento</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che si intende eliminare.</a:t>
            </a:r>
          </a:p>
          <a:p>
            <a:pPr>
              <a:lnSpc>
                <a:spcPts val="1000"/>
              </a:lnSpc>
            </a:pPr>
            <a:endParaRPr lang="en-US" altLang="zh-CN" dirty="0"/>
          </a:p>
          <a:p>
            <a:r>
              <a:rPr lang="en-US" altLang="zh-CN" sz="699" dirty="0">
                <a:solidFill>
                  <a:srgbClr val="6C6D70"/>
                </a:solidFill>
                <a:latin typeface="Arial" pitchFamily="18" charset="0"/>
                <a:cs typeface="Arial" pitchFamily="18" charset="0"/>
              </a:rPr>
              <a:t>Nota:</a:t>
            </a:r>
            <a:r>
              <a:rPr lang="en-US" altLang="zh-CN" sz="699" dirty="0">
                <a:latin typeface="Times New Roman" pitchFamily="18" charset="0"/>
                <a:cs typeface="Times New Roman" pitchFamily="18" charset="0"/>
              </a:rPr>
              <a:t> </a:t>
            </a:r>
            <a:r>
              <a:rPr lang="it-IT" sz="699" dirty="0">
                <a:solidFill>
                  <a:srgbClr val="6C6D70"/>
                </a:solidFill>
                <a:latin typeface="Arial" pitchFamily="18" charset="0"/>
                <a:cs typeface="Arial" pitchFamily="18" charset="0"/>
              </a:rPr>
              <a:t>la modalità in grigio (60mm) è la </a:t>
            </a:r>
          </a:p>
          <a:p>
            <a:r>
              <a:rPr lang="it-IT" sz="699" dirty="0">
                <a:solidFill>
                  <a:srgbClr val="6C6D70"/>
                </a:solidFill>
                <a:latin typeface="Arial" pitchFamily="18" charset="0"/>
                <a:cs typeface="Arial" pitchFamily="18" charset="0"/>
              </a:rPr>
              <a:t>modalità di riscaldamento iniziale </a:t>
            </a:r>
          </a:p>
          <a:p>
            <a:r>
              <a:rPr lang="it-IT" sz="699" dirty="0">
                <a:solidFill>
                  <a:srgbClr val="6C6D70"/>
                </a:solidFill>
                <a:latin typeface="Arial" pitchFamily="18" charset="0"/>
                <a:cs typeface="Arial" pitchFamily="18" charset="0"/>
              </a:rPr>
              <a:t>preimpostata del sistema che non può </a:t>
            </a:r>
          </a:p>
          <a:p>
            <a:r>
              <a:rPr lang="it-IT" sz="699" dirty="0">
                <a:solidFill>
                  <a:srgbClr val="6C6D70"/>
                </a:solidFill>
                <a:latin typeface="Arial" pitchFamily="18" charset="0"/>
                <a:cs typeface="Arial" pitchFamily="18" charset="0"/>
              </a:rPr>
              <a:t>essere eliminata.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09600" y="850900"/>
            <a:ext cx="3378200" cy="177800"/>
          </a:xfrm>
          <a:prstGeom prst="rect">
            <a:avLst/>
          </a:prstGeom>
          <a:noFill/>
        </p:spPr>
      </p:pic>
      <p:graphicFrame>
        <p:nvGraphicFramePr>
          <p:cNvPr id="4" name="表格 4"/>
          <p:cNvGraphicFramePr>
            <a:graphicFrameLocks noGrp="1"/>
          </p:cNvGraphicFramePr>
          <p:nvPr>
            <p:extLst>
              <p:ext uri="{D42A27DB-BD31-4B8C-83A1-F6EECF244321}">
                <p14:modId xmlns:p14="http://schemas.microsoft.com/office/powerpoint/2010/main" val="1655989797"/>
              </p:ext>
            </p:extLst>
          </p:nvPr>
        </p:nvGraphicFramePr>
        <p:xfrm>
          <a:off x="613759" y="857835"/>
          <a:ext cx="3372411" cy="2289964"/>
        </p:xfrm>
        <a:graphic>
          <a:graphicData uri="http://schemas.openxmlformats.org/drawingml/2006/table">
            <a:tbl>
              <a:tblPr/>
              <a:tblGrid>
                <a:gridCol w="664891">
                  <a:extLst>
                    <a:ext uri="{9D8B030D-6E8A-4147-A177-3AD203B41FA5}">
                      <a16:colId xmlns="" xmlns:a16="http://schemas.microsoft.com/office/drawing/2014/main" val="20000"/>
                    </a:ext>
                  </a:extLst>
                </a:gridCol>
                <a:gridCol w="2707520">
                  <a:extLst>
                    <a:ext uri="{9D8B030D-6E8A-4147-A177-3AD203B41FA5}">
                      <a16:colId xmlns="" xmlns:a16="http://schemas.microsoft.com/office/drawing/2014/main" val="20001"/>
                    </a:ext>
                  </a:extLst>
                </a:gridCol>
              </a:tblGrid>
              <a:tr h="208280">
                <a:tc>
                  <a:txBody>
                    <a:bodyPr/>
                    <a:lstStyle/>
                    <a:p>
                      <a:pPr algn="ctr"/>
                      <a:r>
                        <a:rPr lang="en-US" altLang="zh-CN" sz="599" dirty="0">
                          <a:solidFill>
                            <a:srgbClr val="FFFFFF"/>
                          </a:solidFill>
                          <a:latin typeface="Arial" pitchFamily="18" charset="0"/>
                          <a:cs typeface="Arial" pitchFamily="18" charset="0"/>
                        </a:rPr>
                        <a:t>parameter</a:t>
                      </a:r>
                      <a:endParaRPr lang="zh-CN" altLang="en-US" sz="599" dirty="0">
                        <a:solidFill>
                          <a:srgbClr val="FFFFFF"/>
                        </a:solidFill>
                        <a:latin typeface="Arial" pitchFamily="18" charset="0"/>
                        <a:cs typeface="Arial" pitchFamily="18" charset="0"/>
                      </a:endParaRPr>
                    </a:p>
                  </a:txBody>
                  <a:tcPr>
                    <a:lnL w="0" cmpd="sng">
                      <a:solidFill>
                        <a:srgbClr val="030303"/>
                      </a:solidFill>
                      <a:prstDash val="solid"/>
                    </a:lnL>
                    <a:lnR w="0" cap="flat" cmpd="sng" algn="ctr">
                      <a:solidFill>
                        <a:srgbClr val="231F20"/>
                      </a:solidFill>
                      <a:prstDash val="solid"/>
                      <a:round/>
                      <a:headEnd type="none" w="med" len="med"/>
                      <a:tailEnd type="none" w="med" len="med"/>
                    </a:lnR>
                    <a:lnT w="0" cmpd="sng">
                      <a:solidFill>
                        <a:srgbClr val="030303"/>
                      </a:solidFill>
                      <a:prstDash val="solid"/>
                    </a:lnT>
                    <a:lnB w="0" cap="flat" cmpd="sng" algn="ctr">
                      <a:solidFill>
                        <a:srgbClr val="030303"/>
                      </a:solidFill>
                      <a:prstDash val="solid"/>
                      <a:round/>
                      <a:headEnd type="none" w="med" len="med"/>
                      <a:tailEnd type="none" w="med" len="med"/>
                    </a:lnB>
                    <a:solidFill>
                      <a:srgbClr val="FFFFFF"/>
                    </a:solidFill>
                  </a:tcPr>
                </a:tc>
                <a:tc>
                  <a:txBody>
                    <a:bodyPr/>
                    <a:lstStyle/>
                    <a:p>
                      <a:pPr algn="ctr"/>
                      <a:r>
                        <a:rPr lang="en-US" altLang="zh-CN" sz="599" dirty="0">
                          <a:solidFill>
                            <a:srgbClr val="FFFFFF"/>
                          </a:solidFill>
                          <a:latin typeface="Arial" pitchFamily="18" charset="0"/>
                          <a:cs typeface="Arial" pitchFamily="18" charset="0"/>
                        </a:rPr>
                        <a:t>description</a:t>
                      </a:r>
                      <a:endParaRPr lang="zh-CN" altLang="en-US" sz="599" dirty="0">
                        <a:solidFill>
                          <a:srgbClr val="FFFFFF"/>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285312">
                <a:tc>
                  <a:txBody>
                    <a:bodyPr/>
                    <a:lstStyle/>
                    <a:p>
                      <a:pPr algn="l"/>
                      <a:r>
                        <a:rPr lang="en-US" altLang="zh-CN" sz="699" dirty="0">
                          <a:solidFill>
                            <a:srgbClr val="231F20"/>
                          </a:solidFill>
                          <a:latin typeface="Arial" pitchFamily="18" charset="0"/>
                          <a:cs typeface="Arial" pitchFamily="18" charset="0"/>
                        </a:rPr>
                        <a:t>Template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Setsleevetype.Listofallheatmodesaredisplayed.Selected</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modewillbecopiedtoauser-programmablearea.</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08280">
                <a:tc>
                  <a:txBody>
                    <a:bodyPr/>
                    <a:lstStyle/>
                    <a:p>
                      <a:pPr algn="l"/>
                      <a:r>
                        <a:rPr lang="en-US" altLang="zh-CN" sz="699" dirty="0">
                          <a:solidFill>
                            <a:srgbClr val="231F20"/>
                          </a:solidFill>
                          <a:latin typeface="Arial" pitchFamily="18" charset="0"/>
                          <a:cs typeface="Arial" pitchFamily="18" charset="0"/>
                        </a:rPr>
                        <a:t>Name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Titleforaheatmode.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91943">
                <a:tc>
                  <a:txBody>
                    <a:bodyPr/>
                    <a:lstStyle/>
                    <a:p>
                      <a:pPr algn="l"/>
                      <a:r>
                        <a:rPr lang="en-US" altLang="zh-CN" sz="699" dirty="0">
                          <a:solidFill>
                            <a:srgbClr val="231F20"/>
                          </a:solidFill>
                          <a:latin typeface="Arial" pitchFamily="18" charset="0"/>
                          <a:cs typeface="Arial" pitchFamily="18" charset="0"/>
                        </a:rPr>
                        <a:t>Note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Titleoftheheatmodedisplayedinthebottomrightcornerof</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themonitorduringsplicingorheatingprocess.Maxnumberof</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charactersusedis15.</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91942">
                <a:tc>
                  <a:txBody>
                    <a:bodyPr/>
                    <a:lstStyle/>
                    <a:p>
                      <a:pPr algn="l"/>
                      <a:r>
                        <a:rPr lang="en-US" altLang="zh-CN" sz="699" dirty="0">
                          <a:solidFill>
                            <a:srgbClr val="231F20"/>
                          </a:solidFill>
                          <a:latin typeface="Arial" pitchFamily="18" charset="0"/>
                          <a:cs typeface="Arial" pitchFamily="18" charset="0"/>
                        </a:rPr>
                        <a:t>Heater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control</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Setthelengthofheat-shrinksleeve.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Long:protectionsleevesover30mm.</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Short:30mmprotectionsleevesorbelow.</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30100">
                <a:tc>
                  <a:txBody>
                    <a:bodyPr/>
                    <a:lstStyle/>
                    <a:p>
                      <a:pPr algn="l"/>
                      <a:r>
                        <a:rPr lang="en-US" altLang="zh-CN" sz="699" dirty="0">
                          <a:solidFill>
                            <a:srgbClr val="231F20"/>
                          </a:solidFill>
                          <a:latin typeface="Arial" pitchFamily="18" charset="0"/>
                          <a:cs typeface="Arial" pitchFamily="18" charset="0"/>
                        </a:rPr>
                        <a:t>Heater</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temperature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Setsheatingtemperature.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08280">
                <a:tc>
                  <a:txBody>
                    <a:bodyPr/>
                    <a:lstStyle/>
                    <a:p>
                      <a:pPr algn="l"/>
                      <a:r>
                        <a:rPr lang="en-US" altLang="zh-CN" sz="699" dirty="0">
                          <a:solidFill>
                            <a:srgbClr val="231F20"/>
                          </a:solidFill>
                          <a:latin typeface="Arial" pitchFamily="18" charset="0"/>
                          <a:cs typeface="Arial" pitchFamily="18" charset="0"/>
                        </a:rPr>
                        <a:t>Heatertime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Setsheatingtimefromthebeginningtotheheatingcompleted.</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208280">
                <a:tc>
                  <a:txBody>
                    <a:bodyPr/>
                    <a:lstStyle/>
                    <a:p>
                      <a:pPr algn="l"/>
                      <a:r>
                        <a:rPr lang="en-US" altLang="zh-CN" sz="699" dirty="0">
                          <a:solidFill>
                            <a:srgbClr val="231F20"/>
                          </a:solidFill>
                          <a:latin typeface="Arial" pitchFamily="18" charset="0"/>
                          <a:cs typeface="Arial" pitchFamily="18" charset="0"/>
                        </a:rPr>
                        <a:t>Coolingtime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699" dirty="0">
                          <a:solidFill>
                            <a:srgbClr val="231F20"/>
                          </a:solidFill>
                          <a:latin typeface="Arial" pitchFamily="18" charset="0"/>
                          <a:cs typeface="Arial" pitchFamily="18" charset="0"/>
                        </a:rPr>
                        <a:t>CoolingfanoperatingTime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bl>
          </a:graphicData>
        </a:graphic>
      </p:graphicFrame>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28</a:t>
            </a:r>
          </a:p>
        </p:txBody>
      </p:sp>
      <p:sp>
        <p:nvSpPr>
          <p:cNvPr id="3" name="TextBox 1"/>
          <p:cNvSpPr txBox="1"/>
          <p:nvPr/>
        </p:nvSpPr>
        <p:spPr>
          <a:xfrm>
            <a:off x="609600" y="673100"/>
            <a:ext cx="12827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6.5</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Heat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Mode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Parameters</a:t>
            </a:r>
          </a:p>
        </p:txBody>
      </p:sp>
      <p:pic>
        <p:nvPicPr>
          <p:cNvPr id="6" name="Picture 3"/>
          <p:cNvPicPr>
            <a:picLocks noChangeAspect="1" noChangeArrowheads="1"/>
          </p:cNvPicPr>
          <p:nvPr/>
        </p:nvPicPr>
        <p:blipFill>
          <a:blip r:embed="rId2"/>
          <a:srcRect/>
          <a:stretch>
            <a:fillRect/>
          </a:stretch>
        </p:blipFill>
        <p:spPr bwMode="auto">
          <a:xfrm>
            <a:off x="5441760" y="797560"/>
            <a:ext cx="3378200" cy="177800"/>
          </a:xfrm>
          <a:prstGeom prst="rect">
            <a:avLst/>
          </a:prstGeom>
          <a:noFill/>
        </p:spPr>
      </p:pic>
      <p:graphicFrame>
        <p:nvGraphicFramePr>
          <p:cNvPr id="7" name="表格 4"/>
          <p:cNvGraphicFramePr>
            <a:graphicFrameLocks noGrp="1"/>
          </p:cNvGraphicFramePr>
          <p:nvPr>
            <p:extLst>
              <p:ext uri="{D42A27DB-BD31-4B8C-83A1-F6EECF244321}">
                <p14:modId xmlns:p14="http://schemas.microsoft.com/office/powerpoint/2010/main" val="3492009250"/>
              </p:ext>
            </p:extLst>
          </p:nvPr>
        </p:nvGraphicFramePr>
        <p:xfrm>
          <a:off x="4760119" y="797561"/>
          <a:ext cx="4058211" cy="2608162"/>
        </p:xfrm>
        <a:graphic>
          <a:graphicData uri="http://schemas.openxmlformats.org/drawingml/2006/table">
            <a:tbl>
              <a:tblPr/>
              <a:tblGrid>
                <a:gridCol w="800101">
                  <a:extLst>
                    <a:ext uri="{9D8B030D-6E8A-4147-A177-3AD203B41FA5}">
                      <a16:colId xmlns="" xmlns:a16="http://schemas.microsoft.com/office/drawing/2014/main" val="20000"/>
                    </a:ext>
                  </a:extLst>
                </a:gridCol>
                <a:gridCol w="3258110">
                  <a:extLst>
                    <a:ext uri="{9D8B030D-6E8A-4147-A177-3AD203B41FA5}">
                      <a16:colId xmlns="" xmlns:a16="http://schemas.microsoft.com/office/drawing/2014/main" val="20001"/>
                    </a:ext>
                  </a:extLst>
                </a:gridCol>
              </a:tblGrid>
              <a:tr h="188572">
                <a:tc>
                  <a:txBody>
                    <a:bodyPr/>
                    <a:lstStyle/>
                    <a:p>
                      <a:pPr algn="ctr"/>
                      <a:r>
                        <a:rPr lang="it-IT" altLang="zh-CN" sz="599" noProof="0" dirty="0">
                          <a:solidFill>
                            <a:schemeClr val="bg1"/>
                          </a:solidFill>
                          <a:latin typeface="Arial" pitchFamily="18" charset="0"/>
                          <a:cs typeface="Arial" pitchFamily="18" charset="0"/>
                        </a:rPr>
                        <a:t>parametro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it-IT" altLang="zh-CN" sz="599" noProof="0" dirty="0">
                          <a:solidFill>
                            <a:schemeClr val="bg1">
                              <a:lumMod val="95000"/>
                            </a:schemeClr>
                          </a:solidFill>
                          <a:latin typeface="Arial" pitchFamily="18" charset="0"/>
                          <a:cs typeface="Arial" pitchFamily="18" charset="0"/>
                        </a:rPr>
                        <a:t>descrizione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10000"/>
                  </a:ext>
                </a:extLst>
              </a:tr>
              <a:tr h="424188">
                <a:tc>
                  <a:txBody>
                    <a:bodyPr/>
                    <a:lstStyle/>
                    <a:p>
                      <a:pPr algn="l"/>
                      <a:r>
                        <a:rPr lang="it-IT" altLang="zh-CN" sz="699" noProof="0" dirty="0">
                          <a:solidFill>
                            <a:srgbClr val="231F20"/>
                          </a:solidFill>
                          <a:latin typeface="Arial" pitchFamily="18" charset="0"/>
                          <a:cs typeface="Arial" pitchFamily="18" charset="0"/>
                        </a:rPr>
                        <a:t>Tipo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Imposta il tipo di manicotto. Viene visualizzato l’elenco di tutte le modalità di</a:t>
                      </a:r>
                      <a:br>
                        <a:rPr lang="it-IT" altLang="zh-CN" sz="699" noProof="0" dirty="0">
                          <a:solidFill>
                            <a:srgbClr val="231F20"/>
                          </a:solidFill>
                          <a:latin typeface="Arial" pitchFamily="18" charset="0"/>
                          <a:cs typeface="Arial" pitchFamily="18" charset="0"/>
                        </a:rPr>
                      </a:br>
                      <a:r>
                        <a:rPr lang="it-IT" altLang="zh-CN" sz="699" noProof="0" dirty="0">
                          <a:solidFill>
                            <a:srgbClr val="231F20"/>
                          </a:solidFill>
                          <a:latin typeface="Arial" pitchFamily="18" charset="0"/>
                          <a:cs typeface="Arial" pitchFamily="18" charset="0"/>
                        </a:rPr>
                        <a:t>riscaldamento. La modalità selezionata sarà copiata in un’area programmabile dall’utente.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04297">
                <a:tc>
                  <a:txBody>
                    <a:bodyPr/>
                    <a:lstStyle/>
                    <a:p>
                      <a:pPr algn="l"/>
                      <a:r>
                        <a:rPr lang="it-IT" altLang="zh-CN" sz="699" noProof="0">
                          <a:solidFill>
                            <a:srgbClr val="231F20"/>
                          </a:solidFill>
                          <a:latin typeface="Arial" pitchFamily="18" charset="0"/>
                          <a:cs typeface="Arial" pitchFamily="18" charset="0"/>
                        </a:rPr>
                        <a:t>Nome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sz="699" kern="1200" noProof="0" dirty="0">
                          <a:solidFill>
                            <a:srgbClr val="231F20"/>
                          </a:solidFill>
                          <a:latin typeface="Arial" pitchFamily="18" charset="0"/>
                          <a:ea typeface="+mn-ea"/>
                          <a:cs typeface="Arial" pitchFamily="18" charset="0"/>
                        </a:rPr>
                        <a:t>Titolo di una modalità di riscaldamento</a:t>
                      </a:r>
                      <a:r>
                        <a:rPr lang="it-IT" altLang="zh-CN" sz="699" kern="1200" noProof="0" dirty="0">
                          <a:solidFill>
                            <a:srgbClr val="231F20"/>
                          </a:solidFill>
                          <a:latin typeface="Arial" pitchFamily="18" charset="0"/>
                          <a:ea typeface="+mn-ea"/>
                          <a:cs typeface="Arial" pitchFamily="18" charset="0"/>
                        </a:rPr>
                        <a: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424188">
                <a:tc>
                  <a:txBody>
                    <a:bodyPr/>
                    <a:lstStyle/>
                    <a:p>
                      <a:pPr algn="l"/>
                      <a:r>
                        <a:rPr lang="it-IT" altLang="zh-CN" sz="699" noProof="0">
                          <a:solidFill>
                            <a:srgbClr val="231F20"/>
                          </a:solidFill>
                          <a:latin typeface="Arial" pitchFamily="18" charset="0"/>
                          <a:cs typeface="Arial" pitchFamily="18" charset="0"/>
                        </a:rPr>
                        <a:t>Nota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sz="699" kern="1200" noProof="0" dirty="0">
                          <a:solidFill>
                            <a:srgbClr val="231F20"/>
                          </a:solidFill>
                          <a:latin typeface="Arial" pitchFamily="18" charset="0"/>
                          <a:ea typeface="+mn-ea"/>
                          <a:cs typeface="Arial" pitchFamily="18" charset="0"/>
                        </a:rPr>
                        <a:t>Titolo della modalità di riscaldamento visualizzato nell’angolo in basso a destra del monitor durante il processo di giunzione o di riscaldamento</a:t>
                      </a:r>
                      <a:r>
                        <a:rPr lang="it-IT" altLang="zh-CN" sz="699" noProof="0" dirty="0">
                          <a:solidFill>
                            <a:srgbClr val="231F20"/>
                          </a:solidFill>
                          <a:latin typeface="Arial" pitchFamily="18" charset="0"/>
                          <a:cs typeface="Arial" pitchFamily="18" charset="0"/>
                        </a:rPr>
                        <a:t>. Il numero massimo di caratteri utilizzabili è 15.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424188">
                <a:tc>
                  <a:txBody>
                    <a:bodyPr/>
                    <a:lstStyle/>
                    <a:p>
                      <a:pPr algn="l"/>
                      <a:r>
                        <a:rPr lang="it-IT" altLang="zh-CN" sz="699" noProof="0" dirty="0">
                          <a:solidFill>
                            <a:srgbClr val="231F20"/>
                          </a:solidFill>
                          <a:latin typeface="Arial" pitchFamily="18" charset="0"/>
                          <a:cs typeface="Arial" pitchFamily="18" charset="0"/>
                        </a:rPr>
                        <a:t>Controllo</a:t>
                      </a:r>
                    </a:p>
                    <a:p>
                      <a:pPr algn="l"/>
                      <a:r>
                        <a:rPr lang="it-IT" altLang="zh-CN" sz="699" noProof="0" dirty="0">
                          <a:solidFill>
                            <a:srgbClr val="231F20"/>
                          </a:solidFill>
                          <a:latin typeface="Arial" pitchFamily="18" charset="0"/>
                          <a:cs typeface="Arial" pitchFamily="18" charset="0"/>
                        </a:rPr>
                        <a:t>riscaldatore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Imposta la lunghezza del manicotto </a:t>
                      </a:r>
                      <a:r>
                        <a:rPr lang="it-IT" altLang="zh-CN" sz="699" noProof="0" dirty="0" err="1">
                          <a:solidFill>
                            <a:srgbClr val="231F20"/>
                          </a:solidFill>
                          <a:latin typeface="Arial" pitchFamily="18" charset="0"/>
                          <a:cs typeface="Arial" pitchFamily="18" charset="0"/>
                        </a:rPr>
                        <a:t>termorestringente</a:t>
                      </a:r>
                      <a:r>
                        <a:rPr lang="it-IT" altLang="zh-CN" sz="699" noProof="0" dirty="0">
                          <a:solidFill>
                            <a:srgbClr val="231F20"/>
                          </a:solidFill>
                          <a:latin typeface="Arial" pitchFamily="18" charset="0"/>
                          <a:cs typeface="Arial" pitchFamily="18" charset="0"/>
                        </a:rPr>
                        <a:t>.</a:t>
                      </a:r>
                    </a:p>
                    <a:p>
                      <a:pPr algn="l"/>
                      <a:r>
                        <a:rPr lang="it-IT" altLang="zh-CN" sz="699" noProof="0" dirty="0">
                          <a:solidFill>
                            <a:srgbClr val="231F20"/>
                          </a:solidFill>
                          <a:latin typeface="Arial" pitchFamily="18" charset="0"/>
                          <a:cs typeface="Arial" pitchFamily="18" charset="0"/>
                        </a:rPr>
                        <a:t>Lungo: manicotti di protezione lunghi oltre 30 mm.</a:t>
                      </a:r>
                    </a:p>
                    <a:p>
                      <a:pPr algn="l"/>
                      <a:r>
                        <a:rPr lang="it-IT" altLang="zh-CN" sz="699" noProof="0" dirty="0">
                          <a:solidFill>
                            <a:srgbClr val="231F20"/>
                          </a:solidFill>
                          <a:latin typeface="Arial" pitchFamily="18" charset="0"/>
                          <a:cs typeface="Arial" pitchFamily="18" charset="0"/>
                        </a:rPr>
                        <a:t>Corto: manicotti di protezione di lunghezza pari o inferiore a 30 mm.</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14243">
                <a:tc>
                  <a:txBody>
                    <a:bodyPr/>
                    <a:lstStyle/>
                    <a:p>
                      <a:pPr algn="l"/>
                      <a:r>
                        <a:rPr lang="it-IT" altLang="zh-CN" sz="699" noProof="0" dirty="0">
                          <a:solidFill>
                            <a:srgbClr val="231F20"/>
                          </a:solidFill>
                          <a:latin typeface="Arial" pitchFamily="18" charset="0"/>
                          <a:cs typeface="Arial" pitchFamily="18" charset="0"/>
                        </a:rPr>
                        <a:t>Temperatura</a:t>
                      </a:r>
                      <a:br>
                        <a:rPr lang="it-IT" altLang="zh-CN" sz="699" noProof="0" dirty="0">
                          <a:solidFill>
                            <a:srgbClr val="231F20"/>
                          </a:solidFill>
                          <a:latin typeface="Arial" pitchFamily="18" charset="0"/>
                          <a:cs typeface="Arial" pitchFamily="18" charset="0"/>
                        </a:rPr>
                      </a:br>
                      <a:r>
                        <a:rPr lang="it-IT" altLang="zh-CN" sz="699" noProof="0" dirty="0">
                          <a:solidFill>
                            <a:srgbClr val="231F20"/>
                          </a:solidFill>
                          <a:latin typeface="Arial" pitchFamily="18" charset="0"/>
                          <a:cs typeface="Arial" pitchFamily="18" charset="0"/>
                        </a:rPr>
                        <a:t>riscaldatore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Imposta la temperatura di riscaldamento.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314243">
                <a:tc>
                  <a:txBody>
                    <a:bodyPr/>
                    <a:lstStyle/>
                    <a:p>
                      <a:pPr algn="l"/>
                      <a:r>
                        <a:rPr lang="it-IT" altLang="zh-CN" sz="699" noProof="0" dirty="0">
                          <a:solidFill>
                            <a:srgbClr val="231F20"/>
                          </a:solidFill>
                          <a:latin typeface="Arial" pitchFamily="18" charset="0"/>
                          <a:cs typeface="Arial" pitchFamily="18" charset="0"/>
                        </a:rPr>
                        <a:t>Tempo di</a:t>
                      </a:r>
                      <a:br>
                        <a:rPr lang="it-IT" altLang="zh-CN" sz="699" noProof="0" dirty="0">
                          <a:solidFill>
                            <a:srgbClr val="231F20"/>
                          </a:solidFill>
                          <a:latin typeface="Arial" pitchFamily="18" charset="0"/>
                          <a:cs typeface="Arial" pitchFamily="18" charset="0"/>
                        </a:rPr>
                      </a:br>
                      <a:r>
                        <a:rPr lang="it-IT" altLang="zh-CN" sz="699" noProof="0" dirty="0">
                          <a:solidFill>
                            <a:srgbClr val="231F20"/>
                          </a:solidFill>
                          <a:latin typeface="Arial" pitchFamily="18" charset="0"/>
                          <a:cs typeface="Arial" pitchFamily="18" charset="0"/>
                        </a:rPr>
                        <a:t>riscaldamento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sz="699" kern="1200" noProof="0" dirty="0">
                          <a:solidFill>
                            <a:srgbClr val="231F20"/>
                          </a:solidFill>
                          <a:latin typeface="Arial" pitchFamily="18" charset="0"/>
                          <a:ea typeface="+mn-ea"/>
                          <a:cs typeface="Arial" pitchFamily="18" charset="0"/>
                        </a:rPr>
                        <a:t>Imposta il tempo di riscaldamento dall'inizio fino al completamento del riscaldamento</a:t>
                      </a:r>
                      <a:r>
                        <a:rPr lang="it-IT" altLang="zh-CN" sz="699" kern="1200" noProof="0" dirty="0">
                          <a:solidFill>
                            <a:srgbClr val="231F20"/>
                          </a:solidFill>
                          <a:latin typeface="Arial" pitchFamily="18" charset="0"/>
                          <a:ea typeface="+mn-ea"/>
                          <a:cs typeface="Arial" pitchFamily="18" charset="0"/>
                        </a:rPr>
                        <a: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314243">
                <a:tc>
                  <a:txBody>
                    <a:bodyPr/>
                    <a:lstStyle/>
                    <a:p>
                      <a:pPr algn="l"/>
                      <a:r>
                        <a:rPr lang="it-IT" altLang="zh-CN" sz="699" noProof="0">
                          <a:solidFill>
                            <a:srgbClr val="231F20"/>
                          </a:solidFill>
                          <a:latin typeface="Arial" pitchFamily="18" charset="0"/>
                          <a:cs typeface="Arial" pitchFamily="18" charset="0"/>
                        </a:rPr>
                        <a:t>Tempo di</a:t>
                      </a:r>
                      <a:br>
                        <a:rPr lang="it-IT" altLang="zh-CN" sz="699" noProof="0">
                          <a:solidFill>
                            <a:srgbClr val="231F20"/>
                          </a:solidFill>
                          <a:latin typeface="Arial" pitchFamily="18" charset="0"/>
                          <a:cs typeface="Arial" pitchFamily="18" charset="0"/>
                        </a:rPr>
                      </a:br>
                      <a:r>
                        <a:rPr lang="it-IT" altLang="zh-CN" sz="699" noProof="0">
                          <a:solidFill>
                            <a:srgbClr val="231F20"/>
                          </a:solidFill>
                          <a:latin typeface="Arial" pitchFamily="18" charset="0"/>
                          <a:cs typeface="Arial" pitchFamily="18" charset="0"/>
                        </a:rPr>
                        <a:t>raffreddamento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sz="699" kern="1200" noProof="0" dirty="0">
                          <a:solidFill>
                            <a:srgbClr val="231F20"/>
                          </a:solidFill>
                          <a:latin typeface="Arial" pitchFamily="18" charset="0"/>
                          <a:ea typeface="+mn-ea"/>
                          <a:cs typeface="Arial" pitchFamily="18" charset="0"/>
                        </a:rPr>
                        <a:t>Tempo di funzionamento della ventola di raffreddamento</a:t>
                      </a:r>
                      <a:r>
                        <a:rPr lang="it-IT" sz="800" noProof="0" dirty="0">
                          <a:effectLst/>
                        </a:rPr>
                        <a:t>.</a:t>
                      </a:r>
                      <a:endParaRPr lang="it-IT" altLang="zh-CN" sz="699" noProof="0"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bl>
          </a:graphicData>
        </a:graphic>
      </p:graphicFrame>
      <p:sp>
        <p:nvSpPr>
          <p:cNvPr id="8" name="TextBox 7"/>
          <p:cNvSpPr txBox="1"/>
          <p:nvPr/>
        </p:nvSpPr>
        <p:spPr>
          <a:xfrm>
            <a:off x="5441760" y="618236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28</a:t>
            </a:r>
          </a:p>
        </p:txBody>
      </p:sp>
      <p:sp>
        <p:nvSpPr>
          <p:cNvPr id="9" name="TextBox 1"/>
          <p:cNvSpPr txBox="1"/>
          <p:nvPr/>
        </p:nvSpPr>
        <p:spPr>
          <a:xfrm>
            <a:off x="4836319" y="619760"/>
            <a:ext cx="2137760" cy="161583"/>
          </a:xfrm>
          <a:prstGeom prst="rect">
            <a:avLst/>
          </a:prstGeom>
          <a:noFill/>
        </p:spPr>
        <p:txBody>
          <a:bodyPr wrap="squar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6.5</a:t>
            </a:r>
            <a:r>
              <a:rPr lang="en-US"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Parametri della modalità di riscaldamento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50900"/>
            <a:ext cx="1917700" cy="5664200"/>
          </a:xfrm>
          <a:prstGeom prst="rect">
            <a:avLst/>
          </a:prstGeom>
          <a:noFill/>
        </p:spPr>
        <p:txBody>
          <a:bodyPr wrap="none" lIns="0" tIns="0" rIns="0" rtlCol="0">
            <a:spAutoFit/>
          </a:bodyPr>
          <a:lstStyle/>
          <a:p>
            <a:pPr>
              <a:lnSpc>
                <a:spcPts val="1600"/>
              </a:lnSpc>
              <a:tabLst/>
            </a:pPr>
            <a:r>
              <a:rPr lang="en-US" altLang="zh-CN" sz="1399" dirty="0">
                <a:solidFill>
                  <a:srgbClr val="030303"/>
                </a:solidFill>
                <a:latin typeface="Arial" pitchFamily="18" charset="0"/>
                <a:cs typeface="Arial" pitchFamily="18" charset="0"/>
              </a:rPr>
              <a:t>Contents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pPr>
            <a:r>
              <a:rPr lang="en-US" altLang="zh-CN" sz="749" dirty="0">
                <a:solidFill>
                  <a:srgbClr val="231F20"/>
                </a:solidFill>
                <a:latin typeface="Arial" pitchFamily="18" charset="0"/>
                <a:cs typeface="Arial" pitchFamily="18" charset="0"/>
              </a:rPr>
              <a:t>Chapter1</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Technical</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Parameters</a:t>
            </a:r>
          </a:p>
          <a:p>
            <a:pPr>
              <a:lnSpc>
                <a:spcPts val="1100"/>
              </a:lnSpc>
              <a:tabLst/>
            </a:pPr>
            <a:r>
              <a:rPr lang="en-US" altLang="zh-CN" sz="699" dirty="0">
                <a:solidFill>
                  <a:srgbClr val="231F20"/>
                </a:solidFill>
                <a:latin typeface="Arial" pitchFamily="18" charset="0"/>
                <a:cs typeface="Arial" pitchFamily="18" charset="0"/>
              </a:rPr>
              <a:t>1.1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Applicable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Type</a:t>
            </a:r>
          </a:p>
          <a:p>
            <a:pPr>
              <a:lnSpc>
                <a:spcPts val="1100"/>
              </a:lnSpc>
              <a:tabLst/>
            </a:pPr>
            <a:r>
              <a:rPr lang="en-US" altLang="zh-CN" sz="699" dirty="0">
                <a:solidFill>
                  <a:srgbClr val="231F20"/>
                </a:solidFill>
                <a:latin typeface="Arial" pitchFamily="18" charset="0"/>
                <a:cs typeface="Arial" pitchFamily="18" charset="0"/>
              </a:rPr>
              <a:t>1.2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p>
          <a:p>
            <a:pPr>
              <a:lnSpc>
                <a:spcPts val="1100"/>
              </a:lnSpc>
              <a:tabLst/>
            </a:pPr>
            <a:r>
              <a:rPr lang="en-US" altLang="zh-CN" sz="699" dirty="0">
                <a:solidFill>
                  <a:srgbClr val="231F20"/>
                </a:solidFill>
                <a:latin typeface="Arial" pitchFamily="18" charset="0"/>
                <a:cs typeface="Arial" pitchFamily="18" charset="0"/>
              </a:rPr>
              <a:t>1.3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1100"/>
              </a:lnSpc>
              <a:tabLst/>
            </a:pPr>
            <a:r>
              <a:rPr lang="en-US" altLang="zh-CN" sz="699" dirty="0">
                <a:solidFill>
                  <a:srgbClr val="231F20"/>
                </a:solidFill>
                <a:latin typeface="Arial" pitchFamily="18" charset="0"/>
                <a:cs typeface="Arial" pitchFamily="18" charset="0"/>
              </a:rPr>
              <a:t>1.4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Oven</a:t>
            </a:r>
          </a:p>
          <a:p>
            <a:pPr>
              <a:lnSpc>
                <a:spcPts val="1100"/>
              </a:lnSpc>
              <a:tabLst/>
            </a:pPr>
            <a:r>
              <a:rPr lang="en-US" altLang="zh-CN" sz="699" dirty="0">
                <a:solidFill>
                  <a:srgbClr val="231F20"/>
                </a:solidFill>
                <a:latin typeface="Arial" pitchFamily="18" charset="0"/>
                <a:cs typeface="Arial" pitchFamily="18" charset="0"/>
              </a:rPr>
              <a:t>1.5</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Supply</a:t>
            </a:r>
          </a:p>
          <a:p>
            <a:pPr>
              <a:lnSpc>
                <a:spcPts val="1100"/>
              </a:lnSpc>
              <a:tabLst/>
            </a:pPr>
            <a:r>
              <a:rPr lang="en-US" altLang="zh-CN" sz="699" dirty="0">
                <a:solidFill>
                  <a:srgbClr val="231F20"/>
                </a:solidFill>
                <a:latin typeface="Arial" pitchFamily="18" charset="0"/>
                <a:cs typeface="Arial" pitchFamily="18" charset="0"/>
              </a:rPr>
              <a:t>1.6</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Size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Weight</a:t>
            </a:r>
          </a:p>
          <a:p>
            <a:pPr>
              <a:lnSpc>
                <a:spcPts val="1100"/>
              </a:lnSpc>
              <a:tabLst/>
            </a:pPr>
            <a:r>
              <a:rPr lang="en-US" altLang="zh-CN" sz="699" dirty="0">
                <a:solidFill>
                  <a:srgbClr val="231F20"/>
                </a:solidFill>
                <a:latin typeface="Arial" pitchFamily="18" charset="0"/>
                <a:cs typeface="Arial" pitchFamily="18" charset="0"/>
              </a:rPr>
              <a:t>1.7</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Environmental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Conditions</a:t>
            </a:r>
          </a:p>
          <a:p>
            <a:pPr>
              <a:lnSpc>
                <a:spcPts val="1100"/>
              </a:lnSpc>
              <a:tabLst/>
            </a:pPr>
            <a:r>
              <a:rPr lang="en-US" altLang="zh-CN" sz="699" dirty="0">
                <a:solidFill>
                  <a:srgbClr val="231F20"/>
                </a:solidFill>
                <a:latin typeface="Arial" pitchFamily="18" charset="0"/>
                <a:cs typeface="Arial" pitchFamily="18" charset="0"/>
              </a:rPr>
              <a:t>1.8</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Others</a:t>
            </a:r>
          </a:p>
          <a:p>
            <a:pPr>
              <a:lnSpc>
                <a:spcPts val="1000"/>
              </a:lnSpc>
            </a:pPr>
            <a:endParaRPr lang="en-US" altLang="zh-CN" dirty="0"/>
          </a:p>
          <a:p>
            <a:pPr>
              <a:lnSpc>
                <a:spcPts val="1400"/>
              </a:lnSpc>
              <a:tabLst/>
            </a:pPr>
            <a:r>
              <a:rPr lang="en-US" altLang="zh-CN" sz="749" dirty="0">
                <a:solidFill>
                  <a:srgbClr val="231F20"/>
                </a:solidFill>
                <a:latin typeface="Arial" pitchFamily="18" charset="0"/>
                <a:cs typeface="Arial" pitchFamily="18" charset="0"/>
              </a:rPr>
              <a:t>Chapter</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2</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Installation</a:t>
            </a:r>
          </a:p>
          <a:p>
            <a:pPr>
              <a:lnSpc>
                <a:spcPts val="1100"/>
              </a:lnSpc>
              <a:tabLst/>
            </a:pPr>
            <a:r>
              <a:rPr lang="en-US" altLang="zh-CN" sz="699" dirty="0">
                <a:solidFill>
                  <a:srgbClr val="231F20"/>
                </a:solidFill>
                <a:latin typeface="Arial" pitchFamily="18" charset="0"/>
                <a:cs typeface="Arial" pitchFamily="18" charset="0"/>
              </a:rPr>
              <a:t>2.1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Safety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Warning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Precautions</a:t>
            </a:r>
          </a:p>
          <a:p>
            <a:pPr>
              <a:lnSpc>
                <a:spcPts val="1100"/>
              </a:lnSpc>
              <a:tabLst/>
            </a:pPr>
            <a:r>
              <a:rPr lang="en-US" altLang="zh-CN" sz="699" dirty="0">
                <a:solidFill>
                  <a:srgbClr val="231F20"/>
                </a:solidFill>
                <a:latin typeface="Arial" pitchFamily="18" charset="0"/>
                <a:cs typeface="Arial" pitchFamily="18" charset="0"/>
              </a:rPr>
              <a:t>2.2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Safety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Warnings</a:t>
            </a:r>
          </a:p>
          <a:p>
            <a:pPr>
              <a:lnSpc>
                <a:spcPts val="1100"/>
              </a:lnSpc>
              <a:tabLst/>
            </a:pPr>
            <a:r>
              <a:rPr lang="en-US" altLang="zh-CN" sz="699" dirty="0">
                <a:solidFill>
                  <a:srgbClr val="231F20"/>
                </a:solidFill>
                <a:latin typeface="Arial" pitchFamily="18" charset="0"/>
                <a:cs typeface="Arial" pitchFamily="18" charset="0"/>
              </a:rPr>
              <a:t>2.3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External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Precautions</a:t>
            </a:r>
          </a:p>
          <a:p>
            <a:pPr>
              <a:lnSpc>
                <a:spcPts val="1100"/>
              </a:lnSpc>
              <a:tabLst/>
            </a:pPr>
            <a:r>
              <a:rPr lang="en-US" altLang="zh-CN" sz="699" dirty="0">
                <a:solidFill>
                  <a:srgbClr val="231F20"/>
                </a:solidFill>
                <a:latin typeface="Arial" pitchFamily="18" charset="0"/>
                <a:cs typeface="Arial" pitchFamily="18" charset="0"/>
              </a:rPr>
              <a:t>2.4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Transport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Precautions</a:t>
            </a:r>
          </a:p>
          <a:p>
            <a:pPr>
              <a:lnSpc>
                <a:spcPts val="1100"/>
              </a:lnSpc>
              <a:tabLst/>
            </a:pPr>
            <a:r>
              <a:rPr lang="en-US" altLang="zh-CN" sz="699" dirty="0">
                <a:solidFill>
                  <a:srgbClr val="231F20"/>
                </a:solidFill>
                <a:latin typeface="Arial" pitchFamily="18" charset="0"/>
                <a:cs typeface="Arial" pitchFamily="18" charset="0"/>
              </a:rPr>
              <a:t>2.5</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Installation</a:t>
            </a:r>
          </a:p>
          <a:p>
            <a:pPr>
              <a:lnSpc>
                <a:spcPts val="1100"/>
              </a:lnSpc>
              <a:tabLst/>
            </a:pPr>
            <a:r>
              <a:rPr lang="en-US" altLang="zh-CN" sz="699" dirty="0">
                <a:solidFill>
                  <a:srgbClr val="231F20"/>
                </a:solidFill>
                <a:latin typeface="Arial" pitchFamily="18" charset="0"/>
                <a:cs typeface="Arial" pitchFamily="18" charset="0"/>
              </a:rPr>
              <a:t>2.6</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Overview</a:t>
            </a:r>
          </a:p>
          <a:p>
            <a:pPr>
              <a:lnSpc>
                <a:spcPts val="1100"/>
              </a:lnSpc>
              <a:tabLst/>
            </a:pPr>
            <a:r>
              <a:rPr lang="en-US" altLang="zh-CN" sz="699" dirty="0">
                <a:solidFill>
                  <a:srgbClr val="231F20"/>
                </a:solidFill>
                <a:latin typeface="Arial" pitchFamily="18" charset="0"/>
                <a:cs typeface="Arial" pitchFamily="18" charset="0"/>
              </a:rPr>
              <a:t>2.7</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Supply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Method</a:t>
            </a:r>
          </a:p>
          <a:p>
            <a:pPr>
              <a:lnSpc>
                <a:spcPts val="1100"/>
              </a:lnSpc>
              <a:tabLst/>
            </a:pPr>
            <a:r>
              <a:rPr lang="en-US" altLang="zh-CN" sz="699" dirty="0">
                <a:solidFill>
                  <a:srgbClr val="231F20"/>
                </a:solidFill>
                <a:latin typeface="Arial" pitchFamily="18" charset="0"/>
                <a:cs typeface="Arial" pitchFamily="18" charset="0"/>
              </a:rPr>
              <a:t>2.8</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Charging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p>
          <a:p>
            <a:pPr>
              <a:lnSpc>
                <a:spcPts val="1100"/>
              </a:lnSpc>
              <a:tabLst/>
            </a:pPr>
            <a:r>
              <a:rPr lang="en-US" altLang="zh-CN" sz="699" dirty="0">
                <a:solidFill>
                  <a:srgbClr val="231F20"/>
                </a:solidFill>
                <a:latin typeface="Arial" pitchFamily="18" charset="0"/>
                <a:cs typeface="Arial" pitchFamily="18" charset="0"/>
              </a:rPr>
              <a:t>2.9</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Charging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Methods</a:t>
            </a:r>
          </a:p>
          <a:p>
            <a:pPr>
              <a:lnSpc>
                <a:spcPts val="1100"/>
              </a:lnSpc>
              <a:tabLst/>
            </a:pPr>
            <a:r>
              <a:rPr lang="en-US" altLang="zh-CN" sz="699" dirty="0">
                <a:solidFill>
                  <a:srgbClr val="231F20"/>
                </a:solidFill>
                <a:latin typeface="Arial" pitchFamily="18" charset="0"/>
                <a:cs typeface="Arial" pitchFamily="18" charset="0"/>
              </a:rPr>
              <a:t>2.10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Status</a:t>
            </a:r>
          </a:p>
          <a:p>
            <a:pPr>
              <a:lnSpc>
                <a:spcPts val="1100"/>
              </a:lnSpc>
              <a:tabLst/>
            </a:pPr>
            <a:r>
              <a:rPr lang="en-US" altLang="zh-CN" sz="699" dirty="0">
                <a:solidFill>
                  <a:srgbClr val="231F20"/>
                </a:solidFill>
                <a:latin typeface="Arial" pitchFamily="18" charset="0"/>
                <a:cs typeface="Arial" pitchFamily="18" charset="0"/>
              </a:rPr>
              <a:t>2.11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Refresh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Cycle</a:t>
            </a:r>
          </a:p>
          <a:p>
            <a:pPr>
              <a:lnSpc>
                <a:spcPts val="1100"/>
              </a:lnSpc>
              <a:tabLst/>
            </a:pPr>
            <a:r>
              <a:rPr lang="en-US" altLang="zh-CN" sz="699" dirty="0">
                <a:solidFill>
                  <a:srgbClr val="231F20"/>
                </a:solidFill>
                <a:latin typeface="Arial" pitchFamily="18" charset="0"/>
                <a:cs typeface="Arial" pitchFamily="18" charset="0"/>
              </a:rPr>
              <a:t>2.12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Oven</a:t>
            </a:r>
          </a:p>
          <a:p>
            <a:pPr>
              <a:lnSpc>
                <a:spcPts val="1000"/>
              </a:lnSpc>
            </a:pPr>
            <a:endParaRPr lang="en-US" altLang="zh-CN" dirty="0"/>
          </a:p>
          <a:p>
            <a:pPr>
              <a:lnSpc>
                <a:spcPts val="1400"/>
              </a:lnSpc>
              <a:tabLst/>
            </a:pPr>
            <a:r>
              <a:rPr lang="en-US" altLang="zh-CN" sz="749" dirty="0">
                <a:solidFill>
                  <a:srgbClr val="231F20"/>
                </a:solidFill>
                <a:latin typeface="Arial" pitchFamily="18" charset="0"/>
                <a:cs typeface="Arial" pitchFamily="18" charset="0"/>
              </a:rPr>
              <a:t>Chapter</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3</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Basic</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Operation</a:t>
            </a:r>
          </a:p>
          <a:p>
            <a:pPr>
              <a:lnSpc>
                <a:spcPts val="1100"/>
              </a:lnSpc>
              <a:tabLst/>
            </a:pPr>
            <a:r>
              <a:rPr lang="en-US" altLang="zh-CN" sz="699" dirty="0">
                <a:solidFill>
                  <a:srgbClr val="231F20"/>
                </a:solidFill>
                <a:latin typeface="Arial" pitchFamily="18" charset="0"/>
                <a:cs typeface="Arial" pitchFamily="18" charset="0"/>
              </a:rPr>
              <a:t>3.1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Connection</a:t>
            </a:r>
          </a:p>
          <a:p>
            <a:pPr>
              <a:lnSpc>
                <a:spcPts val="1100"/>
              </a:lnSpc>
              <a:tabLst/>
            </a:pPr>
            <a:r>
              <a:rPr lang="en-US" altLang="zh-CN" sz="699" dirty="0">
                <a:solidFill>
                  <a:srgbClr val="231F20"/>
                </a:solidFill>
                <a:latin typeface="Arial" pitchFamily="18" charset="0"/>
                <a:cs typeface="Arial" pitchFamily="18" charset="0"/>
              </a:rPr>
              <a:t>3.2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Check</a:t>
            </a:r>
          </a:p>
          <a:p>
            <a:pPr>
              <a:lnSpc>
                <a:spcPts val="1100"/>
              </a:lnSpc>
              <a:tabLst/>
            </a:pPr>
            <a:r>
              <a:rPr lang="en-US" altLang="zh-CN" sz="699" dirty="0">
                <a:solidFill>
                  <a:srgbClr val="231F20"/>
                </a:solidFill>
                <a:latin typeface="Arial" pitchFamily="18" charset="0"/>
                <a:cs typeface="Arial" pitchFamily="18" charset="0"/>
              </a:rPr>
              <a:t>3.3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Turn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p>
          <a:p>
            <a:pPr>
              <a:lnSpc>
                <a:spcPts val="1100"/>
              </a:lnSpc>
              <a:tabLst/>
            </a:pPr>
            <a:r>
              <a:rPr lang="en-US" altLang="zh-CN" sz="699" dirty="0">
                <a:solidFill>
                  <a:srgbClr val="231F20"/>
                </a:solidFill>
                <a:latin typeface="Arial" pitchFamily="18" charset="0"/>
                <a:cs typeface="Arial" pitchFamily="18" charset="0"/>
              </a:rPr>
              <a:t>3.4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p>
          <a:p>
            <a:pPr>
              <a:lnSpc>
                <a:spcPts val="1100"/>
              </a:lnSpc>
              <a:tabLst/>
            </a:pPr>
            <a:r>
              <a:rPr lang="en-US" altLang="zh-CN" sz="699" dirty="0">
                <a:solidFill>
                  <a:srgbClr val="231F20"/>
                </a:solidFill>
                <a:latin typeface="Arial" pitchFamily="18" charset="0"/>
                <a:cs typeface="Arial" pitchFamily="18" charset="0"/>
              </a:rPr>
              <a:t>3.5</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LCD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Backlight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Brightness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800"/>
              </a:lnSpc>
              <a:tabLst/>
            </a:pPr>
            <a:r>
              <a:rPr lang="en-US" altLang="zh-CN" sz="699" dirty="0">
                <a:solidFill>
                  <a:srgbClr val="030303"/>
                </a:solidFill>
                <a:latin typeface="Arial Black" pitchFamily="18" charset="0"/>
                <a:cs typeface="Arial Black" pitchFamily="18" charset="0"/>
              </a:rPr>
              <a:t>02</a:t>
            </a:r>
          </a:p>
        </p:txBody>
      </p:sp>
      <p:sp>
        <p:nvSpPr>
          <p:cNvPr id="3" name="TextBox 1"/>
          <p:cNvSpPr txBox="1"/>
          <p:nvPr/>
        </p:nvSpPr>
        <p:spPr>
          <a:xfrm>
            <a:off x="2730500" y="1625600"/>
            <a:ext cx="101600" cy="4368800"/>
          </a:xfrm>
          <a:prstGeom prst="rect">
            <a:avLst/>
          </a:prstGeom>
          <a:noFill/>
        </p:spPr>
        <p:txBody>
          <a:bodyPr wrap="none" lIns="0" tIns="0" rIns="0" rtlCol="0">
            <a:spAutoFit/>
          </a:bodyPr>
          <a:lstStyle/>
          <a:p>
            <a:pPr>
              <a:lnSpc>
                <a:spcPts val="800"/>
              </a:lnSpc>
              <a:tabLst>
                <a:tab pos="25400" algn="l"/>
                <a:tab pos="38100" algn="l"/>
              </a:tabLst>
            </a:pPr>
            <a:r>
              <a:rPr lang="en-US" altLang="zh-CN" sz="699" dirty="0">
                <a:solidFill>
                  <a:srgbClr val="231F20"/>
                </a:solidFill>
                <a:latin typeface="Arial" pitchFamily="18" charset="0"/>
                <a:cs typeface="Arial" pitchFamily="18" charset="0"/>
              </a:rPr>
              <a:t>05</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05</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05</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05</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06</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06</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06</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06</a:t>
            </a:r>
          </a:p>
          <a:p>
            <a:pPr>
              <a:lnSpc>
                <a:spcPts val="1000"/>
              </a:lnSpc>
            </a:pPr>
            <a:endParaRPr lang="en-US" altLang="zh-CN" dirty="0"/>
          </a:p>
          <a:p>
            <a:pPr>
              <a:lnSpc>
                <a:spcPts val="1000"/>
              </a:lnSpc>
            </a:pPr>
            <a:endParaRPr lang="en-US" altLang="zh-CN" dirty="0"/>
          </a:p>
          <a:p>
            <a:pPr>
              <a:lnSpc>
                <a:spcPts val="1500"/>
              </a:lnSpc>
              <a:tabLst>
                <a:tab pos="25400" algn="l"/>
                <a:tab pos="38100" algn="l"/>
              </a:tabLst>
            </a:pPr>
            <a:r>
              <a:rPr lang="en-US" altLang="zh-CN" sz="699" dirty="0">
                <a:solidFill>
                  <a:srgbClr val="231F20"/>
                </a:solidFill>
                <a:latin typeface="Arial" pitchFamily="18" charset="0"/>
                <a:cs typeface="Arial" pitchFamily="18" charset="0"/>
              </a:rPr>
              <a:t>07</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07</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08</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08</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09</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09</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10</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11</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11</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11</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12</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12</a:t>
            </a:r>
          </a:p>
          <a:p>
            <a:pPr>
              <a:lnSpc>
                <a:spcPts val="1000"/>
              </a:lnSpc>
            </a:pPr>
            <a:endParaRPr lang="en-US" altLang="zh-CN" dirty="0"/>
          </a:p>
          <a:p>
            <a:pPr>
              <a:lnSpc>
                <a:spcPts val="1000"/>
              </a:lnSpc>
            </a:pPr>
            <a:endParaRPr lang="en-US" altLang="zh-CN" dirty="0"/>
          </a:p>
          <a:p>
            <a:pPr>
              <a:lnSpc>
                <a:spcPts val="1500"/>
              </a:lnSpc>
              <a:tabLst>
                <a:tab pos="25400" algn="l"/>
                <a:tab pos="38100" algn="l"/>
              </a:tabLst>
            </a:pPr>
            <a:r>
              <a:rPr lang="en-US" altLang="zh-CN" sz="699" dirty="0">
                <a:solidFill>
                  <a:srgbClr val="231F20"/>
                </a:solidFill>
                <a:latin typeface="Arial" pitchFamily="18" charset="0"/>
                <a:cs typeface="Arial" pitchFamily="18" charset="0"/>
              </a:rPr>
              <a:t>13</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13</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14</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14</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14</a:t>
            </a:r>
          </a:p>
        </p:txBody>
      </p:sp>
      <p:sp>
        <p:nvSpPr>
          <p:cNvPr id="6" name="TextBox 5"/>
          <p:cNvSpPr txBox="1"/>
          <p:nvPr/>
        </p:nvSpPr>
        <p:spPr>
          <a:xfrm>
            <a:off x="4912519" y="757237"/>
            <a:ext cx="2670603" cy="5547673"/>
          </a:xfrm>
          <a:prstGeom prst="rect">
            <a:avLst/>
          </a:prstGeom>
          <a:noFill/>
        </p:spPr>
        <p:txBody>
          <a:bodyPr wrap="none" lIns="0" tIns="0" rIns="0" rtlCol="0">
            <a:spAutoFit/>
          </a:bodyPr>
          <a:lstStyle/>
          <a:p>
            <a:pPr>
              <a:lnSpc>
                <a:spcPts val="1600"/>
              </a:lnSpc>
              <a:tabLst/>
            </a:pPr>
            <a:r>
              <a:rPr lang="it-IT" altLang="zh-CN" sz="1399" dirty="0">
                <a:solidFill>
                  <a:srgbClr val="030303"/>
                </a:solidFill>
                <a:latin typeface="Arial" pitchFamily="18" charset="0"/>
                <a:cs typeface="Arial" pitchFamily="18" charset="0"/>
              </a:rPr>
              <a:t>Indice</a:t>
            </a:r>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1300"/>
              </a:lnSpc>
              <a:tabLst/>
            </a:pPr>
            <a:r>
              <a:rPr lang="it-IT" altLang="zh-CN" sz="749" dirty="0">
                <a:solidFill>
                  <a:srgbClr val="231F20"/>
                </a:solidFill>
                <a:latin typeface="Arial" pitchFamily="18" charset="0"/>
                <a:cs typeface="Arial" pitchFamily="18" charset="0"/>
              </a:rPr>
              <a:t>Capitolo 1</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Parametri tecnici</a:t>
            </a:r>
          </a:p>
          <a:p>
            <a:pPr>
              <a:lnSpc>
                <a:spcPts val="1100"/>
              </a:lnSpc>
              <a:tabLst/>
            </a:pPr>
            <a:r>
              <a:rPr lang="it-IT" altLang="zh-CN" sz="699" dirty="0">
                <a:solidFill>
                  <a:srgbClr val="231F20"/>
                </a:solidFill>
                <a:latin typeface="Arial" pitchFamily="18" charset="0"/>
                <a:cs typeface="Arial" pitchFamily="18" charset="0"/>
              </a:rPr>
              <a:t>1.1</a:t>
            </a:r>
            <a:r>
              <a:rPr lang="it-IT" altLang="zh-CN" sz="699" dirty="0">
                <a:latin typeface="Times New Roman" pitchFamily="18" charset="0"/>
                <a:cs typeface="Times New Roman" pitchFamily="18" charset="0"/>
              </a:rPr>
              <a:t> </a:t>
            </a:r>
            <a:r>
              <a:rPr lang="it-IT" altLang="zh-CN" sz="700" dirty="0">
                <a:latin typeface="Arial" pitchFamily="18" charset="0"/>
                <a:cs typeface="Arial" pitchFamily="18" charset="0"/>
              </a:rPr>
              <a:t>Tipi di fibra ottica utilizzabili </a:t>
            </a:r>
          </a:p>
          <a:p>
            <a:pPr>
              <a:lnSpc>
                <a:spcPts val="1100"/>
              </a:lnSpc>
              <a:tabLst/>
            </a:pPr>
            <a:r>
              <a:rPr lang="it-IT" altLang="zh-CN" sz="699" dirty="0">
                <a:latin typeface="Arial" pitchFamily="18" charset="0"/>
                <a:cs typeface="Arial" pitchFamily="18" charset="0"/>
              </a:rPr>
              <a:t>1.2</a:t>
            </a:r>
            <a:r>
              <a:rPr lang="it-IT" altLang="zh-CN" sz="699" dirty="0">
                <a:latin typeface="Times New Roman" pitchFamily="18" charset="0"/>
                <a:cs typeface="Times New Roman" pitchFamily="18" charset="0"/>
              </a:rPr>
              <a:t> </a:t>
            </a:r>
            <a:r>
              <a:rPr lang="it-IT" altLang="zh-CN" sz="700" dirty="0">
                <a:latin typeface="Arial" pitchFamily="18" charset="0"/>
                <a:cs typeface="Arial" pitchFamily="18" charset="0"/>
              </a:rPr>
              <a:t>Perdita di giunzione </a:t>
            </a:r>
          </a:p>
          <a:p>
            <a:pPr>
              <a:lnSpc>
                <a:spcPts val="1100"/>
              </a:lnSpc>
              <a:tabLst/>
            </a:pPr>
            <a:r>
              <a:rPr lang="it-IT" altLang="zh-CN" sz="699" dirty="0">
                <a:latin typeface="Arial" pitchFamily="18" charset="0"/>
                <a:cs typeface="Arial" pitchFamily="18" charset="0"/>
              </a:rPr>
              <a:t>1.3</a:t>
            </a:r>
            <a:r>
              <a:rPr lang="it-IT" altLang="zh-CN" sz="699" dirty="0">
                <a:latin typeface="Times New Roman" pitchFamily="18" charset="0"/>
                <a:cs typeface="Times New Roman" pitchFamily="18" charset="0"/>
              </a:rPr>
              <a:t> </a:t>
            </a:r>
            <a:r>
              <a:rPr lang="it-IT" altLang="zh-CN" sz="700" dirty="0">
                <a:latin typeface="Arial" pitchFamily="18" charset="0"/>
                <a:cs typeface="Arial" pitchFamily="18" charset="0"/>
              </a:rPr>
              <a:t>Modalità di giunzione </a:t>
            </a:r>
          </a:p>
          <a:p>
            <a:pPr>
              <a:lnSpc>
                <a:spcPts val="1100"/>
              </a:lnSpc>
              <a:tabLst/>
            </a:pPr>
            <a:r>
              <a:rPr lang="it-IT" altLang="zh-CN" sz="699" dirty="0">
                <a:solidFill>
                  <a:srgbClr val="231F20"/>
                </a:solidFill>
                <a:latin typeface="Arial" pitchFamily="18" charset="0"/>
                <a:cs typeface="Arial" pitchFamily="18" charset="0"/>
              </a:rPr>
              <a:t>1.4</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Forno di riscaldamento</a:t>
            </a:r>
          </a:p>
          <a:p>
            <a:pPr>
              <a:lnSpc>
                <a:spcPts val="1100"/>
              </a:lnSpc>
              <a:tabLst/>
            </a:pPr>
            <a:r>
              <a:rPr lang="it-IT" altLang="zh-CN" sz="699" dirty="0">
                <a:solidFill>
                  <a:srgbClr val="231F20"/>
                </a:solidFill>
                <a:latin typeface="Arial" pitchFamily="18" charset="0"/>
                <a:cs typeface="Arial" pitchFamily="18" charset="0"/>
              </a:rPr>
              <a:t>1.5</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Alimentazione</a:t>
            </a:r>
          </a:p>
          <a:p>
            <a:pPr>
              <a:lnSpc>
                <a:spcPts val="1100"/>
              </a:lnSpc>
              <a:tabLst/>
            </a:pPr>
            <a:r>
              <a:rPr lang="it-IT" altLang="zh-CN" sz="699" dirty="0">
                <a:solidFill>
                  <a:srgbClr val="231F20"/>
                </a:solidFill>
                <a:latin typeface="Arial" pitchFamily="18" charset="0"/>
                <a:cs typeface="Arial" pitchFamily="18" charset="0"/>
              </a:rPr>
              <a:t>1.6</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Dimensioni e peso</a:t>
            </a:r>
          </a:p>
          <a:p>
            <a:pPr>
              <a:lnSpc>
                <a:spcPts val="1100"/>
              </a:lnSpc>
              <a:tabLst/>
            </a:pPr>
            <a:r>
              <a:rPr lang="it-IT" altLang="zh-CN" sz="699" dirty="0">
                <a:solidFill>
                  <a:srgbClr val="231F20"/>
                </a:solidFill>
                <a:latin typeface="Arial" pitchFamily="18" charset="0"/>
                <a:cs typeface="Arial" pitchFamily="18" charset="0"/>
              </a:rPr>
              <a:t>1.7</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Ambiente operativo</a:t>
            </a:r>
          </a:p>
          <a:p>
            <a:pPr>
              <a:lnSpc>
                <a:spcPts val="1100"/>
              </a:lnSpc>
              <a:tabLst/>
            </a:pPr>
            <a:r>
              <a:rPr lang="it-IT" altLang="zh-CN" sz="699" dirty="0">
                <a:solidFill>
                  <a:srgbClr val="231F20"/>
                </a:solidFill>
                <a:latin typeface="Arial" pitchFamily="18" charset="0"/>
                <a:cs typeface="Arial" pitchFamily="18" charset="0"/>
              </a:rPr>
              <a:t>1.8</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Altro</a:t>
            </a:r>
          </a:p>
          <a:p>
            <a:pPr>
              <a:lnSpc>
                <a:spcPts val="1000"/>
              </a:lnSpc>
            </a:pPr>
            <a:endParaRPr lang="en-US" altLang="zh-CN" dirty="0"/>
          </a:p>
          <a:p>
            <a:pPr>
              <a:lnSpc>
                <a:spcPts val="1400"/>
              </a:lnSpc>
              <a:tabLst/>
            </a:pPr>
            <a:r>
              <a:rPr lang="it-IT" altLang="zh-CN" sz="749" dirty="0">
                <a:solidFill>
                  <a:srgbClr val="231F20"/>
                </a:solidFill>
                <a:latin typeface="Arial" pitchFamily="18" charset="0"/>
                <a:cs typeface="Arial" pitchFamily="18" charset="0"/>
              </a:rPr>
              <a:t>Capitolo</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2</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Installazione</a:t>
            </a:r>
          </a:p>
          <a:p>
            <a:pPr>
              <a:lnSpc>
                <a:spcPts val="1100"/>
              </a:lnSpc>
            </a:pPr>
            <a:r>
              <a:rPr lang="it-IT" altLang="zh-CN" sz="699" dirty="0">
                <a:solidFill>
                  <a:srgbClr val="231F20"/>
                </a:solidFill>
                <a:latin typeface="Arial" pitchFamily="18" charset="0"/>
                <a:cs typeface="Arial" pitchFamily="18" charset="0"/>
              </a:rPr>
              <a:t>2.1</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Avvertenze e precauzioni di sicurezza</a:t>
            </a:r>
          </a:p>
          <a:p>
            <a:pPr>
              <a:lnSpc>
                <a:spcPts val="1100"/>
              </a:lnSpc>
            </a:pPr>
            <a:r>
              <a:rPr lang="it-IT" altLang="zh-CN" sz="699" dirty="0">
                <a:solidFill>
                  <a:srgbClr val="231F20"/>
                </a:solidFill>
                <a:latin typeface="Arial" pitchFamily="18" charset="0"/>
                <a:cs typeface="Arial" pitchFamily="18" charset="0"/>
              </a:rPr>
              <a:t>2.2 Avvertenze sulla sicurezza operativa </a:t>
            </a:r>
          </a:p>
          <a:p>
            <a:pPr>
              <a:lnSpc>
                <a:spcPts val="1100"/>
              </a:lnSpc>
            </a:pPr>
            <a:r>
              <a:rPr lang="it-IT" altLang="zh-CN" sz="699" dirty="0">
                <a:solidFill>
                  <a:srgbClr val="231F20"/>
                </a:solidFill>
                <a:latin typeface="Arial" pitchFamily="18" charset="0"/>
                <a:cs typeface="Arial" pitchFamily="18" charset="0"/>
              </a:rPr>
              <a:t>2.3 </a:t>
            </a:r>
            <a:r>
              <a:rPr lang="it-IT" sz="699" dirty="0">
                <a:solidFill>
                  <a:srgbClr val="231F20"/>
                </a:solidFill>
                <a:latin typeface="Arial" pitchFamily="18" charset="0"/>
                <a:cs typeface="Arial" pitchFamily="18" charset="0"/>
              </a:rPr>
              <a:t>Precauzioni per la manutenzione e la cura esterna </a:t>
            </a:r>
            <a:endParaRPr lang="it-IT" altLang="zh-CN" sz="699" dirty="0">
              <a:solidFill>
                <a:srgbClr val="231F20"/>
              </a:solidFill>
              <a:latin typeface="Arial" pitchFamily="18" charset="0"/>
              <a:cs typeface="Arial" pitchFamily="18" charset="0"/>
            </a:endParaRPr>
          </a:p>
          <a:p>
            <a:pPr>
              <a:lnSpc>
                <a:spcPts val="1100"/>
              </a:lnSpc>
            </a:pPr>
            <a:r>
              <a:rPr lang="it-IT" altLang="zh-CN" sz="699" dirty="0">
                <a:solidFill>
                  <a:srgbClr val="231F20"/>
                </a:solidFill>
                <a:latin typeface="Arial" pitchFamily="18" charset="0"/>
                <a:cs typeface="Arial" pitchFamily="18" charset="0"/>
              </a:rPr>
              <a:t>2.4 </a:t>
            </a:r>
            <a:r>
              <a:rPr lang="it-IT" sz="699" dirty="0">
                <a:solidFill>
                  <a:srgbClr val="231F20"/>
                </a:solidFill>
                <a:latin typeface="Arial" pitchFamily="18" charset="0"/>
                <a:cs typeface="Arial" pitchFamily="18" charset="0"/>
              </a:rPr>
              <a:t>Precauzioni per il trasporto e lo stoccaggio </a:t>
            </a:r>
          </a:p>
          <a:p>
            <a:pPr>
              <a:lnSpc>
                <a:spcPts val="1100"/>
              </a:lnSpc>
            </a:pPr>
            <a:r>
              <a:rPr lang="it-IT" altLang="zh-CN" sz="699" dirty="0">
                <a:solidFill>
                  <a:srgbClr val="231F20"/>
                </a:solidFill>
                <a:latin typeface="Arial" pitchFamily="18" charset="0"/>
                <a:cs typeface="Arial" pitchFamily="18" charset="0"/>
              </a:rPr>
              <a:t>2.5 Installazione</a:t>
            </a:r>
          </a:p>
          <a:p>
            <a:pPr>
              <a:lnSpc>
                <a:spcPts val="900"/>
              </a:lnSpc>
            </a:pPr>
            <a:r>
              <a:rPr lang="it-IT" altLang="zh-CN" sz="699" dirty="0">
                <a:solidFill>
                  <a:srgbClr val="231F20"/>
                </a:solidFill>
                <a:latin typeface="Arial" pitchFamily="18" charset="0"/>
                <a:cs typeface="Arial" pitchFamily="18" charset="0"/>
              </a:rPr>
              <a:t>2.6</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Vista d’insieme della giuntatrice </a:t>
            </a:r>
            <a:endParaRPr lang="it-IT" altLang="zh-CN" sz="699" dirty="0">
              <a:solidFill>
                <a:srgbClr val="231F20"/>
              </a:solidFill>
              <a:latin typeface="Arial" pitchFamily="18" charset="0"/>
              <a:cs typeface="Arial" pitchFamily="18" charset="0"/>
            </a:endParaRPr>
          </a:p>
          <a:p>
            <a:pPr>
              <a:lnSpc>
                <a:spcPts val="1100"/>
              </a:lnSpc>
              <a:tabLst/>
            </a:pPr>
            <a:r>
              <a:rPr lang="it-IT" altLang="zh-CN" sz="699" dirty="0">
                <a:solidFill>
                  <a:srgbClr val="231F20"/>
                </a:solidFill>
                <a:latin typeface="Arial" pitchFamily="18" charset="0"/>
                <a:cs typeface="Arial" pitchFamily="18" charset="0"/>
              </a:rPr>
              <a:t>2.7 </a:t>
            </a:r>
            <a:r>
              <a:rPr lang="it-IT" sz="699" dirty="0">
                <a:solidFill>
                  <a:srgbClr val="231F20"/>
                </a:solidFill>
                <a:latin typeface="Arial" pitchFamily="18" charset="0"/>
                <a:cs typeface="Arial" pitchFamily="18" charset="0"/>
              </a:rPr>
              <a:t>Metodo di alimentazione </a:t>
            </a:r>
          </a:p>
          <a:p>
            <a:pPr>
              <a:lnSpc>
                <a:spcPts val="1100"/>
              </a:lnSpc>
              <a:tabLst/>
            </a:pPr>
            <a:r>
              <a:rPr lang="it-IT" altLang="zh-CN" sz="699" dirty="0">
                <a:solidFill>
                  <a:srgbClr val="231F20"/>
                </a:solidFill>
                <a:latin typeface="Arial" pitchFamily="18" charset="0"/>
                <a:cs typeface="Arial" pitchFamily="18" charset="0"/>
              </a:rPr>
              <a:t>2.8</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Processo di ricarica</a:t>
            </a:r>
          </a:p>
          <a:p>
            <a:pPr>
              <a:lnSpc>
                <a:spcPts val="1100"/>
              </a:lnSpc>
              <a:tabLst/>
            </a:pPr>
            <a:r>
              <a:rPr lang="it-IT" altLang="zh-CN" sz="699" dirty="0">
                <a:solidFill>
                  <a:srgbClr val="231F20"/>
                </a:solidFill>
                <a:latin typeface="Arial" pitchFamily="18" charset="0"/>
                <a:cs typeface="Arial" pitchFamily="18" charset="0"/>
              </a:rPr>
              <a:t>2.9</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Metodi di ricarica</a:t>
            </a:r>
          </a:p>
          <a:p>
            <a:pPr>
              <a:lnSpc>
                <a:spcPts val="1100"/>
              </a:lnSpc>
              <a:tabLst/>
            </a:pPr>
            <a:r>
              <a:rPr lang="it-IT" altLang="zh-CN" sz="699" dirty="0">
                <a:solidFill>
                  <a:srgbClr val="231F20"/>
                </a:solidFill>
                <a:latin typeface="Arial" pitchFamily="18" charset="0"/>
                <a:cs typeface="Arial" pitchFamily="18" charset="0"/>
              </a:rPr>
              <a:t>2.10</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Stato della batteria</a:t>
            </a:r>
          </a:p>
          <a:p>
            <a:pPr>
              <a:lnSpc>
                <a:spcPts val="1100"/>
              </a:lnSpc>
            </a:pPr>
            <a:r>
              <a:rPr lang="it-IT" altLang="zh-CN" sz="699" dirty="0">
                <a:solidFill>
                  <a:srgbClr val="231F20"/>
                </a:solidFill>
                <a:latin typeface="Arial" pitchFamily="18" charset="0"/>
                <a:cs typeface="Arial" pitchFamily="18" charset="0"/>
              </a:rPr>
              <a:t>2.11</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Ciclo di rigenerazione della batteria </a:t>
            </a:r>
          </a:p>
          <a:p>
            <a:pPr>
              <a:lnSpc>
                <a:spcPts val="1100"/>
              </a:lnSpc>
              <a:tabLst/>
            </a:pPr>
            <a:r>
              <a:rPr lang="it-IT" altLang="zh-CN" sz="699" dirty="0">
                <a:solidFill>
                  <a:srgbClr val="231F20"/>
                </a:solidFill>
                <a:latin typeface="Arial" pitchFamily="18" charset="0"/>
                <a:cs typeface="Arial" pitchFamily="18" charset="0"/>
              </a:rPr>
              <a:t>2.12</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Forno di riscaldamento</a:t>
            </a:r>
          </a:p>
          <a:p>
            <a:pPr>
              <a:lnSpc>
                <a:spcPts val="1000"/>
              </a:lnSpc>
            </a:pPr>
            <a:endParaRPr lang="en-US" altLang="zh-CN" dirty="0"/>
          </a:p>
          <a:p>
            <a:pPr>
              <a:lnSpc>
                <a:spcPts val="1400"/>
              </a:lnSpc>
              <a:tabLst/>
            </a:pPr>
            <a:r>
              <a:rPr lang="it-IT" altLang="zh-CN" sz="749" dirty="0">
                <a:solidFill>
                  <a:srgbClr val="231F20"/>
                </a:solidFill>
                <a:latin typeface="Arial" pitchFamily="18" charset="0"/>
                <a:cs typeface="Arial" pitchFamily="18" charset="0"/>
              </a:rPr>
              <a:t>Capitolo</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3</a:t>
            </a:r>
            <a:r>
              <a:rPr lang="it-IT" altLang="zh-CN" sz="749" dirty="0">
                <a:latin typeface="Times New Roman" pitchFamily="18" charset="0"/>
                <a:cs typeface="Times New Roman" pitchFamily="18" charset="0"/>
              </a:rPr>
              <a:t> </a:t>
            </a:r>
            <a:r>
              <a:rPr lang="it-IT" altLang="zh-CN" sz="800" dirty="0">
                <a:solidFill>
                  <a:srgbClr val="030303"/>
                </a:solidFill>
                <a:latin typeface="Arial" pitchFamily="18" charset="0"/>
                <a:cs typeface="Arial" pitchFamily="18" charset="0"/>
              </a:rPr>
              <a:t>Operazioni di base</a:t>
            </a:r>
          </a:p>
          <a:p>
            <a:pPr>
              <a:lnSpc>
                <a:spcPts val="1400"/>
              </a:lnSpc>
              <a:tabLst>
                <a:tab pos="1130300" algn="l"/>
                <a:tab pos="2667000" algn="l"/>
              </a:tabLst>
            </a:pPr>
            <a:r>
              <a:rPr lang="it-IT" altLang="zh-CN" sz="699" dirty="0">
                <a:solidFill>
                  <a:srgbClr val="231F20"/>
                </a:solidFill>
                <a:latin typeface="Arial" pitchFamily="18" charset="0"/>
                <a:cs typeface="Arial" pitchFamily="18" charset="0"/>
              </a:rPr>
              <a:t>3.1</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Collegamento all'alimentazione </a:t>
            </a:r>
            <a:endParaRPr lang="it-IT" altLang="zh-CN" sz="699" dirty="0">
              <a:solidFill>
                <a:srgbClr val="231F20"/>
              </a:solidFill>
              <a:latin typeface="Arial" pitchFamily="18" charset="0"/>
              <a:cs typeface="Arial" pitchFamily="18" charset="0"/>
            </a:endParaRPr>
          </a:p>
          <a:p>
            <a:pPr>
              <a:lnSpc>
                <a:spcPts val="900"/>
              </a:lnSpc>
              <a:tabLst/>
            </a:pPr>
            <a:r>
              <a:rPr lang="it-IT" altLang="zh-CN" sz="699" dirty="0">
                <a:solidFill>
                  <a:srgbClr val="231F20"/>
                </a:solidFill>
                <a:latin typeface="Arial" pitchFamily="18" charset="0"/>
                <a:cs typeface="Arial" pitchFamily="18" charset="0"/>
              </a:rPr>
              <a:t>3.2 </a:t>
            </a:r>
            <a:r>
              <a:rPr lang="it-IT" sz="699" dirty="0">
                <a:solidFill>
                  <a:srgbClr val="231F20"/>
                </a:solidFill>
                <a:latin typeface="Arial" pitchFamily="18" charset="0"/>
                <a:cs typeface="Arial" pitchFamily="18" charset="0"/>
              </a:rPr>
              <a:t>Controllo della batteria </a:t>
            </a:r>
            <a:r>
              <a:rPr lang="it-IT" sz="700" dirty="0">
                <a:solidFill>
                  <a:srgbClr val="F1592F"/>
                </a:solidFill>
                <a:latin typeface="Arial" pitchFamily="18" charset="0"/>
                <a:cs typeface="Arial" pitchFamily="18" charset="0"/>
              </a:rPr>
              <a:t/>
            </a:r>
            <a:br>
              <a:rPr lang="it-IT" sz="700" dirty="0">
                <a:solidFill>
                  <a:srgbClr val="F1592F"/>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3.3</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Accendere la giuntatrice</a:t>
            </a:r>
          </a:p>
          <a:p>
            <a:pPr>
              <a:lnSpc>
                <a:spcPts val="1200"/>
              </a:lnSpc>
              <a:tabLst/>
            </a:pPr>
            <a:r>
              <a:rPr lang="it-IT" altLang="zh-CN" sz="699" dirty="0">
                <a:solidFill>
                  <a:srgbClr val="231F20"/>
                </a:solidFill>
                <a:latin typeface="Arial" pitchFamily="18" charset="0"/>
                <a:cs typeface="Arial" pitchFamily="18" charset="0"/>
              </a:rPr>
              <a:t>3.4</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Regolare la posizione del monitor</a:t>
            </a:r>
          </a:p>
          <a:p>
            <a:pPr>
              <a:lnSpc>
                <a:spcPts val="1100"/>
              </a:lnSpc>
            </a:pPr>
            <a:r>
              <a:rPr lang="it-IT" altLang="zh-CN" sz="699" dirty="0">
                <a:solidFill>
                  <a:srgbClr val="231F20"/>
                </a:solidFill>
                <a:latin typeface="Arial" pitchFamily="18" charset="0"/>
                <a:cs typeface="Arial" pitchFamily="18" charset="0"/>
              </a:rPr>
              <a:t>3.5</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Regolare la luminosità della retroilluminazione del monitor LCD </a:t>
            </a:r>
            <a:endParaRPr lang="en-US" altLang="zh-CN" sz="699" dirty="0">
              <a:solidFill>
                <a:srgbClr val="231F20"/>
              </a:solidFill>
              <a:latin typeface="Arial" pitchFamily="18" charset="0"/>
              <a:cs typeface="Arial" pitchFamily="18" charset="0"/>
            </a:endParaRPr>
          </a:p>
          <a:p>
            <a:pPr>
              <a:lnSpc>
                <a:spcPts val="1100"/>
              </a:lnSpc>
              <a:tabLst/>
            </a:pPr>
            <a:endParaRPr lang="it-IT" altLang="zh-CN" sz="699" dirty="0">
              <a:solidFill>
                <a:srgbClr val="231F20"/>
              </a:solidFill>
              <a:latin typeface="Arial" pitchFamily="18" charset="0"/>
              <a:cs typeface="Arial" pitchFamily="18" charset="0"/>
            </a:endParaRP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800"/>
              </a:lnSpc>
              <a:tabLst/>
            </a:pPr>
            <a:r>
              <a:rPr lang="en-US" altLang="zh-CN" sz="699" dirty="0">
                <a:solidFill>
                  <a:srgbClr val="030303"/>
                </a:solidFill>
                <a:latin typeface="Arial Black" pitchFamily="18" charset="0"/>
                <a:cs typeface="Arial Black" pitchFamily="18" charset="0"/>
              </a:rPr>
              <a:t>02</a:t>
            </a:r>
          </a:p>
        </p:txBody>
      </p:sp>
      <p:sp>
        <p:nvSpPr>
          <p:cNvPr id="5" name="TextBox 1">
            <a:extLst>
              <a:ext uri="{FF2B5EF4-FFF2-40B4-BE49-F238E27FC236}">
                <a16:creationId xmlns="" xmlns:a16="http://schemas.microsoft.com/office/drawing/2014/main" id="{FFD99F00-A899-4589-B6C3-1AD547DDFD49}"/>
              </a:ext>
            </a:extLst>
          </p:cNvPr>
          <p:cNvSpPr txBox="1"/>
          <p:nvPr/>
        </p:nvSpPr>
        <p:spPr>
          <a:xfrm>
            <a:off x="7655719" y="1519237"/>
            <a:ext cx="99386" cy="4134978"/>
          </a:xfrm>
          <a:prstGeom prst="rect">
            <a:avLst/>
          </a:prstGeom>
          <a:noFill/>
        </p:spPr>
        <p:txBody>
          <a:bodyPr wrap="none" lIns="0" tIns="0" rIns="0" rtlCol="0">
            <a:spAutoFit/>
          </a:bodyPr>
          <a:lstStyle/>
          <a:p>
            <a:pPr>
              <a:lnSpc>
                <a:spcPts val="800"/>
              </a:lnSpc>
              <a:tabLst>
                <a:tab pos="25400" algn="l"/>
                <a:tab pos="38100" algn="l"/>
              </a:tabLst>
            </a:pPr>
            <a:r>
              <a:rPr lang="en-US" altLang="zh-CN" sz="699" dirty="0">
                <a:solidFill>
                  <a:srgbClr val="231F20"/>
                </a:solidFill>
                <a:latin typeface="Arial" pitchFamily="18" charset="0"/>
                <a:cs typeface="Arial" pitchFamily="18" charset="0"/>
              </a:rPr>
              <a:t>05</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05</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05</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05</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06</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06</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06</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06</a:t>
            </a:r>
          </a:p>
          <a:p>
            <a:pPr>
              <a:lnSpc>
                <a:spcPts val="1000"/>
              </a:lnSpc>
            </a:pPr>
            <a:endParaRPr lang="en-US" altLang="zh-CN" dirty="0"/>
          </a:p>
          <a:p>
            <a:pPr>
              <a:lnSpc>
                <a:spcPts val="1000"/>
              </a:lnSpc>
            </a:pPr>
            <a:endParaRPr lang="en-US" altLang="zh-CN" dirty="0"/>
          </a:p>
          <a:p>
            <a:pPr>
              <a:lnSpc>
                <a:spcPts val="1500"/>
              </a:lnSpc>
              <a:tabLst>
                <a:tab pos="25400" algn="l"/>
                <a:tab pos="38100" algn="l"/>
              </a:tabLst>
            </a:pPr>
            <a:r>
              <a:rPr lang="en-US" altLang="zh-CN" sz="699" dirty="0">
                <a:solidFill>
                  <a:srgbClr val="231F20"/>
                </a:solidFill>
                <a:latin typeface="Arial" pitchFamily="18" charset="0"/>
                <a:cs typeface="Arial" pitchFamily="18" charset="0"/>
              </a:rPr>
              <a:t>07</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07</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08</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08</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09</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09</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10</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11</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11</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11</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12</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12</a:t>
            </a:r>
          </a:p>
          <a:p>
            <a:pPr>
              <a:lnSpc>
                <a:spcPts val="1000"/>
              </a:lnSpc>
            </a:pPr>
            <a:endParaRPr lang="en-US" altLang="zh-CN" dirty="0"/>
          </a:p>
          <a:p>
            <a:pPr>
              <a:lnSpc>
                <a:spcPts val="1000"/>
              </a:lnSpc>
            </a:pPr>
            <a:endParaRPr lang="en-US" altLang="zh-CN" dirty="0"/>
          </a:p>
          <a:p>
            <a:pPr>
              <a:lnSpc>
                <a:spcPts val="1500"/>
              </a:lnSpc>
              <a:tabLst>
                <a:tab pos="25400" algn="l"/>
                <a:tab pos="38100" algn="l"/>
              </a:tabLst>
            </a:pPr>
            <a:r>
              <a:rPr lang="en-US" altLang="zh-CN" sz="699" dirty="0">
                <a:solidFill>
                  <a:srgbClr val="231F20"/>
                </a:solidFill>
                <a:latin typeface="Arial" pitchFamily="18" charset="0"/>
                <a:cs typeface="Arial" pitchFamily="18" charset="0"/>
              </a:rPr>
              <a:t>13</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13</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14</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14</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14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04241" y="896830"/>
            <a:ext cx="3388916" cy="16289"/>
          </a:xfrm>
          <a:custGeom>
            <a:avLst/>
            <a:gdLst>
              <a:gd name="connsiteX0" fmla="*/ 6350 w 3388916"/>
              <a:gd name="connsiteY0" fmla="*/ 6350 h 16289"/>
              <a:gd name="connsiteX1" fmla="*/ 3382566 w 3388916"/>
              <a:gd name="connsiteY1" fmla="*/ 6350 h 16289"/>
            </a:gdLst>
            <a:ahLst/>
            <a:cxnLst>
              <a:cxn ang="0">
                <a:pos x="connsiteX0" y="connsiteY0"/>
              </a:cxn>
              <a:cxn ang="1">
                <a:pos x="connsiteX1" y="connsiteY1"/>
              </a:cxn>
            </a:cxnLst>
            <a:rect l="l" t="t" r="r" b="b"/>
            <a:pathLst>
              <a:path w="3388916" h="16289">
                <a:moveTo>
                  <a:pt x="6350" y="6350"/>
                </a:moveTo>
                <a:lnTo>
                  <a:pt x="3382566"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610593" y="883390"/>
            <a:ext cx="39507" cy="39580"/>
          </a:xfrm>
          <a:custGeom>
            <a:avLst/>
            <a:gdLst>
              <a:gd name="connsiteX0" fmla="*/ 19753 w 39507"/>
              <a:gd name="connsiteY0" fmla="*/ 39580 h 39580"/>
              <a:gd name="connsiteX1" fmla="*/ 0 w 39507"/>
              <a:gd name="connsiteY1" fmla="*/ 19790 h 39580"/>
              <a:gd name="connsiteX2" fmla="*/ 19753 w 39507"/>
              <a:gd name="connsiteY2" fmla="*/ 0 h 39580"/>
              <a:gd name="connsiteX3" fmla="*/ 39507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8844" y="39580"/>
                  <a:pt x="0" y="30719"/>
                  <a:pt x="0" y="19790"/>
                </a:cubicBezTo>
                <a:cubicBezTo>
                  <a:pt x="0" y="8860"/>
                  <a:pt x="8844" y="0"/>
                  <a:pt x="19753" y="0"/>
                </a:cubicBezTo>
                <a:cubicBezTo>
                  <a:pt x="30663" y="0"/>
                  <a:pt x="39507" y="8860"/>
                  <a:pt x="39507" y="19790"/>
                </a:cubicBezTo>
                <a:cubicBezTo>
                  <a:pt x="39507" y="30719"/>
                  <a:pt x="30663"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129999" y="4294719"/>
            <a:ext cx="193723" cy="112279"/>
          </a:xfrm>
          <a:custGeom>
            <a:avLst/>
            <a:gdLst>
              <a:gd name="connsiteX0" fmla="*/ 145321 w 193723"/>
              <a:gd name="connsiteY0" fmla="*/ 0 h 112279"/>
              <a:gd name="connsiteX1" fmla="*/ 145321 w 193723"/>
              <a:gd name="connsiteY1" fmla="*/ 28054 h 112279"/>
              <a:gd name="connsiteX2" fmla="*/ 0 w 193723"/>
              <a:gd name="connsiteY2" fmla="*/ 28054 h 112279"/>
              <a:gd name="connsiteX3" fmla="*/ 0 w 193723"/>
              <a:gd name="connsiteY3" fmla="*/ 84212 h 112279"/>
              <a:gd name="connsiteX4" fmla="*/ 145321 w 193723"/>
              <a:gd name="connsiteY4" fmla="*/ 84212 h 112279"/>
              <a:gd name="connsiteX5" fmla="*/ 145321 w 193723"/>
              <a:gd name="connsiteY5" fmla="*/ 112279 h 112279"/>
              <a:gd name="connsiteX6" fmla="*/ 193723 w 193723"/>
              <a:gd name="connsiteY6" fmla="*/ 56120 h 112279"/>
              <a:gd name="connsiteX7" fmla="*/ 145321 w 193723"/>
              <a:gd name="connsiteY7" fmla="*/ 0 h 112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3723" h="112279">
                <a:moveTo>
                  <a:pt x="145321" y="0"/>
                </a:moveTo>
                <a:lnTo>
                  <a:pt x="145321" y="28054"/>
                </a:lnTo>
                <a:lnTo>
                  <a:pt x="0" y="28054"/>
                </a:lnTo>
                <a:lnTo>
                  <a:pt x="0" y="84212"/>
                </a:lnTo>
                <a:lnTo>
                  <a:pt x="145321" y="84212"/>
                </a:lnTo>
                <a:lnTo>
                  <a:pt x="145321" y="112279"/>
                </a:lnTo>
                <a:lnTo>
                  <a:pt x="193723" y="56120"/>
                </a:lnTo>
                <a:lnTo>
                  <a:pt x="145321"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2130005" y="4699056"/>
            <a:ext cx="193723" cy="112254"/>
          </a:xfrm>
          <a:custGeom>
            <a:avLst/>
            <a:gdLst>
              <a:gd name="connsiteX0" fmla="*/ 48427 w 193723"/>
              <a:gd name="connsiteY0" fmla="*/ 112254 h 112254"/>
              <a:gd name="connsiteX1" fmla="*/ 48427 w 193723"/>
              <a:gd name="connsiteY1" fmla="*/ 84174 h 112254"/>
              <a:gd name="connsiteX2" fmla="*/ 193723 w 193723"/>
              <a:gd name="connsiteY2" fmla="*/ 84174 h 112254"/>
              <a:gd name="connsiteX3" fmla="*/ 193723 w 193723"/>
              <a:gd name="connsiteY3" fmla="*/ 28066 h 112254"/>
              <a:gd name="connsiteX4" fmla="*/ 48427 w 193723"/>
              <a:gd name="connsiteY4" fmla="*/ 28066 h 112254"/>
              <a:gd name="connsiteX5" fmla="*/ 48427 w 193723"/>
              <a:gd name="connsiteY5" fmla="*/ 0 h 112254"/>
              <a:gd name="connsiteX6" fmla="*/ 0 w 193723"/>
              <a:gd name="connsiteY6" fmla="*/ 56133 h 112254"/>
              <a:gd name="connsiteX7" fmla="*/ 48427 w 193723"/>
              <a:gd name="connsiteY7" fmla="*/ 112254 h 1122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3723" h="112254">
                <a:moveTo>
                  <a:pt x="48427" y="112254"/>
                </a:moveTo>
                <a:lnTo>
                  <a:pt x="48427" y="84174"/>
                </a:lnTo>
                <a:lnTo>
                  <a:pt x="193723" y="84174"/>
                </a:lnTo>
                <a:lnTo>
                  <a:pt x="193723" y="28066"/>
                </a:lnTo>
                <a:lnTo>
                  <a:pt x="48427" y="28066"/>
                </a:lnTo>
                <a:lnTo>
                  <a:pt x="48427" y="0"/>
                </a:lnTo>
                <a:lnTo>
                  <a:pt x="0" y="56133"/>
                </a:lnTo>
                <a:lnTo>
                  <a:pt x="48427" y="112254"/>
                </a:lnTo>
              </a:path>
            </a:pathLst>
          </a:custGeom>
          <a:solidFill>
            <a:srgbClr val="D7171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1226239" y="4078494"/>
            <a:ext cx="639874" cy="113079"/>
          </a:xfrm>
          <a:custGeom>
            <a:avLst/>
            <a:gdLst>
              <a:gd name="connsiteX0" fmla="*/ 639874 w 639874"/>
              <a:gd name="connsiteY0" fmla="*/ 113079 h 113079"/>
              <a:gd name="connsiteX1" fmla="*/ 0 w 639874"/>
              <a:gd name="connsiteY1" fmla="*/ 113079 h 113079"/>
              <a:gd name="connsiteX2" fmla="*/ 0 w 639874"/>
              <a:gd name="connsiteY2" fmla="*/ 0 h 113079"/>
              <a:gd name="connsiteX3" fmla="*/ 639874 w 639874"/>
              <a:gd name="connsiteY3" fmla="*/ 0 h 113079"/>
              <a:gd name="connsiteX4" fmla="*/ 639874 w 639874"/>
              <a:gd name="connsiteY4" fmla="*/ 113079 h 1130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39874" h="113079">
                <a:moveTo>
                  <a:pt x="639874" y="113079"/>
                </a:moveTo>
                <a:lnTo>
                  <a:pt x="0" y="113079"/>
                </a:lnTo>
                <a:lnTo>
                  <a:pt x="0" y="0"/>
                </a:lnTo>
                <a:lnTo>
                  <a:pt x="639874" y="0"/>
                </a:lnTo>
                <a:lnTo>
                  <a:pt x="639874" y="113079"/>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219889" y="4072144"/>
            <a:ext cx="652574" cy="125779"/>
          </a:xfrm>
          <a:custGeom>
            <a:avLst/>
            <a:gdLst>
              <a:gd name="connsiteX0" fmla="*/ 646224 w 652574"/>
              <a:gd name="connsiteY0" fmla="*/ 119429 h 125779"/>
              <a:gd name="connsiteX1" fmla="*/ 6350 w 652574"/>
              <a:gd name="connsiteY1" fmla="*/ 119429 h 125779"/>
              <a:gd name="connsiteX2" fmla="*/ 6350 w 652574"/>
              <a:gd name="connsiteY2" fmla="*/ 6350 h 125779"/>
              <a:gd name="connsiteX3" fmla="*/ 646224 w 652574"/>
              <a:gd name="connsiteY3" fmla="*/ 6350 h 125779"/>
              <a:gd name="connsiteX4" fmla="*/ 646224 w 652574"/>
              <a:gd name="connsiteY4" fmla="*/ 119429 h 125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2574" h="125779">
                <a:moveTo>
                  <a:pt x="646224" y="119429"/>
                </a:moveTo>
                <a:lnTo>
                  <a:pt x="6350" y="119429"/>
                </a:lnTo>
                <a:lnTo>
                  <a:pt x="6350" y="6350"/>
                </a:lnTo>
                <a:lnTo>
                  <a:pt x="646224" y="6350"/>
                </a:lnTo>
                <a:lnTo>
                  <a:pt x="646224" y="11942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971342" y="4826954"/>
            <a:ext cx="542777" cy="131117"/>
          </a:xfrm>
          <a:custGeom>
            <a:avLst/>
            <a:gdLst>
              <a:gd name="connsiteX0" fmla="*/ 542777 w 542777"/>
              <a:gd name="connsiteY0" fmla="*/ 131117 h 131117"/>
              <a:gd name="connsiteX1" fmla="*/ 0 w 542777"/>
              <a:gd name="connsiteY1" fmla="*/ 131104 h 131117"/>
              <a:gd name="connsiteX2" fmla="*/ 0 w 542777"/>
              <a:gd name="connsiteY2" fmla="*/ 0 h 131117"/>
              <a:gd name="connsiteX3" fmla="*/ 542777 w 542777"/>
              <a:gd name="connsiteY3" fmla="*/ 0 h 131117"/>
              <a:gd name="connsiteX4" fmla="*/ 542777 w 542777"/>
              <a:gd name="connsiteY4" fmla="*/ 131117 h 13111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777" h="131117">
                <a:moveTo>
                  <a:pt x="542777" y="131117"/>
                </a:moveTo>
                <a:lnTo>
                  <a:pt x="0" y="131104"/>
                </a:lnTo>
                <a:lnTo>
                  <a:pt x="0" y="0"/>
                </a:lnTo>
                <a:lnTo>
                  <a:pt x="542777" y="0"/>
                </a:lnTo>
                <a:lnTo>
                  <a:pt x="542777" y="131117"/>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964992" y="4820604"/>
            <a:ext cx="555477" cy="143817"/>
          </a:xfrm>
          <a:custGeom>
            <a:avLst/>
            <a:gdLst>
              <a:gd name="connsiteX0" fmla="*/ 549127 w 555477"/>
              <a:gd name="connsiteY0" fmla="*/ 137467 h 143817"/>
              <a:gd name="connsiteX1" fmla="*/ 6350 w 555477"/>
              <a:gd name="connsiteY1" fmla="*/ 137454 h 143817"/>
              <a:gd name="connsiteX2" fmla="*/ 6350 w 555477"/>
              <a:gd name="connsiteY2" fmla="*/ 6350 h 143817"/>
              <a:gd name="connsiteX3" fmla="*/ 549127 w 555477"/>
              <a:gd name="connsiteY3" fmla="*/ 6350 h 143817"/>
              <a:gd name="connsiteX4" fmla="*/ 549127 w 555477"/>
              <a:gd name="connsiteY4" fmla="*/ 137467 h 14381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55477" h="143817">
                <a:moveTo>
                  <a:pt x="549127" y="137467"/>
                </a:moveTo>
                <a:lnTo>
                  <a:pt x="6350" y="137454"/>
                </a:lnTo>
                <a:lnTo>
                  <a:pt x="6350" y="6350"/>
                </a:lnTo>
                <a:lnTo>
                  <a:pt x="549127" y="6350"/>
                </a:lnTo>
                <a:lnTo>
                  <a:pt x="549127" y="137467"/>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976600" y="5007117"/>
            <a:ext cx="500524" cy="125779"/>
          </a:xfrm>
          <a:custGeom>
            <a:avLst/>
            <a:gdLst>
              <a:gd name="connsiteX0" fmla="*/ 494174 w 500524"/>
              <a:gd name="connsiteY0" fmla="*/ 119429 h 125779"/>
              <a:gd name="connsiteX1" fmla="*/ 6350 w 500524"/>
              <a:gd name="connsiteY1" fmla="*/ 119429 h 125779"/>
              <a:gd name="connsiteX2" fmla="*/ 6350 w 500524"/>
              <a:gd name="connsiteY2" fmla="*/ 6350 h 125779"/>
              <a:gd name="connsiteX3" fmla="*/ 494174 w 500524"/>
              <a:gd name="connsiteY3" fmla="*/ 6350 h 125779"/>
              <a:gd name="connsiteX4" fmla="*/ 494174 w 500524"/>
              <a:gd name="connsiteY4" fmla="*/ 119429 h 125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0524" h="125779">
                <a:moveTo>
                  <a:pt x="494174" y="119429"/>
                </a:moveTo>
                <a:lnTo>
                  <a:pt x="6350" y="119429"/>
                </a:lnTo>
                <a:lnTo>
                  <a:pt x="6350" y="6350"/>
                </a:lnTo>
                <a:lnTo>
                  <a:pt x="494174" y="6350"/>
                </a:lnTo>
                <a:lnTo>
                  <a:pt x="494174" y="11942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2756438" y="4078494"/>
            <a:ext cx="725946" cy="191135"/>
          </a:xfrm>
          <a:custGeom>
            <a:avLst/>
            <a:gdLst>
              <a:gd name="connsiteX0" fmla="*/ 725946 w 725946"/>
              <a:gd name="connsiteY0" fmla="*/ 191135 h 191135"/>
              <a:gd name="connsiteX1" fmla="*/ 0 w 725946"/>
              <a:gd name="connsiteY1" fmla="*/ 191135 h 191135"/>
              <a:gd name="connsiteX2" fmla="*/ 0 w 725946"/>
              <a:gd name="connsiteY2" fmla="*/ 0 h 191135"/>
              <a:gd name="connsiteX3" fmla="*/ 725946 w 725946"/>
              <a:gd name="connsiteY3" fmla="*/ 0 h 191135"/>
              <a:gd name="connsiteX4" fmla="*/ 725946 w 725946"/>
              <a:gd name="connsiteY4" fmla="*/ 191135 h 1911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5946" h="191135">
                <a:moveTo>
                  <a:pt x="725946" y="191135"/>
                </a:moveTo>
                <a:lnTo>
                  <a:pt x="0" y="191135"/>
                </a:lnTo>
                <a:lnTo>
                  <a:pt x="0" y="0"/>
                </a:lnTo>
                <a:lnTo>
                  <a:pt x="725946" y="0"/>
                </a:lnTo>
                <a:lnTo>
                  <a:pt x="725946" y="191135"/>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750088" y="4072144"/>
            <a:ext cx="738646" cy="203835"/>
          </a:xfrm>
          <a:custGeom>
            <a:avLst/>
            <a:gdLst>
              <a:gd name="connsiteX0" fmla="*/ 732296 w 738646"/>
              <a:gd name="connsiteY0" fmla="*/ 197485 h 203835"/>
              <a:gd name="connsiteX1" fmla="*/ 6350 w 738646"/>
              <a:gd name="connsiteY1" fmla="*/ 197485 h 203835"/>
              <a:gd name="connsiteX2" fmla="*/ 6350 w 738646"/>
              <a:gd name="connsiteY2" fmla="*/ 6350 h 203835"/>
              <a:gd name="connsiteX3" fmla="*/ 732296 w 738646"/>
              <a:gd name="connsiteY3" fmla="*/ 6350 h 203835"/>
              <a:gd name="connsiteX4" fmla="*/ 732296 w 738646"/>
              <a:gd name="connsiteY4" fmla="*/ 197485 h 2038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38646" h="203835">
                <a:moveTo>
                  <a:pt x="732296" y="197485"/>
                </a:moveTo>
                <a:lnTo>
                  <a:pt x="6350" y="197485"/>
                </a:lnTo>
                <a:lnTo>
                  <a:pt x="6350" y="6350"/>
                </a:lnTo>
                <a:lnTo>
                  <a:pt x="732296" y="6350"/>
                </a:lnTo>
                <a:lnTo>
                  <a:pt x="732296" y="197485"/>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952500" y="4051300"/>
            <a:ext cx="939800" cy="1066800"/>
          </a:xfrm>
          <a:prstGeom prst="rect">
            <a:avLst/>
          </a:prstGeom>
          <a:noFill/>
        </p:spPr>
      </p:pic>
      <p:pic>
        <p:nvPicPr>
          <p:cNvPr id="14" name="Picture 3"/>
          <p:cNvPicPr>
            <a:picLocks noChangeAspect="1" noChangeArrowheads="1"/>
          </p:cNvPicPr>
          <p:nvPr/>
        </p:nvPicPr>
        <p:blipFill>
          <a:blip r:embed="rId3"/>
          <a:srcRect/>
          <a:stretch>
            <a:fillRect/>
          </a:stretch>
        </p:blipFill>
        <p:spPr bwMode="auto">
          <a:xfrm>
            <a:off x="2565400" y="4051300"/>
            <a:ext cx="939800" cy="1066800"/>
          </a:xfrm>
          <a:prstGeom prst="rect">
            <a:avLst/>
          </a:prstGeom>
          <a:noFill/>
        </p:spPr>
      </p:pic>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29</a:t>
            </a:r>
          </a:p>
        </p:txBody>
      </p:sp>
      <p:sp>
        <p:nvSpPr>
          <p:cNvPr id="15" name="TextBox 1"/>
          <p:cNvSpPr txBox="1"/>
          <p:nvPr/>
        </p:nvSpPr>
        <p:spPr>
          <a:xfrm>
            <a:off x="609600" y="762000"/>
            <a:ext cx="3365500" cy="3149600"/>
          </a:xfrm>
          <a:prstGeom prst="rect">
            <a:avLst/>
          </a:prstGeom>
          <a:noFill/>
        </p:spPr>
        <p:txBody>
          <a:bodyPr wrap="none" lIns="0" tIns="0" rIns="0" rtlCol="0">
            <a:spAutoFit/>
          </a:bodyPr>
          <a:lstStyle/>
          <a:p>
            <a:pPr>
              <a:lnSpc>
                <a:spcPts val="1600"/>
              </a:lnSpc>
              <a:tabLst>
                <a:tab pos="25400" algn="l"/>
                <a:tab pos="876300" algn="l"/>
              </a:tabLst>
            </a:pPr>
            <a:r>
              <a:rPr lang="en-US" altLang="zh-CN" dirty="0"/>
              <a:t>		</a:t>
            </a:r>
            <a:r>
              <a:rPr lang="en-US" altLang="zh-CN" sz="1399" dirty="0">
                <a:solidFill>
                  <a:srgbClr val="030303"/>
                </a:solidFill>
                <a:latin typeface="Arial" pitchFamily="18" charset="0"/>
                <a:cs typeface="Arial" pitchFamily="18" charset="0"/>
              </a:rPr>
              <a:t>Chapter</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7</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Maintenance</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Menu</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tab pos="25400" algn="l"/>
                <a:tab pos="876300" algn="l"/>
              </a:tabLst>
            </a:pPr>
            <a:r>
              <a:rPr lang="en-US" altLang="zh-CN" dirty="0"/>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perform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routine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describes</a:t>
            </a:r>
          </a:p>
          <a:p>
            <a:pPr>
              <a:lnSpc>
                <a:spcPts val="800"/>
              </a:lnSpc>
              <a:tabLst>
                <a:tab pos="25400" algn="l"/>
                <a:tab pos="876300" algn="l"/>
              </a:tabLst>
            </a:pPr>
            <a:r>
              <a:rPr lang="en-US" altLang="zh-CN" dirty="0"/>
              <a:t>	</a:t>
            </a:r>
            <a:r>
              <a:rPr lang="en-US" altLang="zh-CN" sz="699" dirty="0">
                <a:solidFill>
                  <a:srgbClr val="231F20"/>
                </a:solidFill>
                <a:latin typeface="Arial" pitchFamily="18" charset="0"/>
                <a:cs typeface="Arial" pitchFamily="18" charset="0"/>
              </a:rPr>
              <a:t>how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800"/>
              </a:lnSpc>
              <a:tabLst>
                <a:tab pos="25400" algn="l"/>
                <a:tab pos="876300" algn="l"/>
              </a:tabLst>
            </a:pPr>
            <a:r>
              <a:rPr lang="en-US" altLang="zh-CN" dirty="0"/>
              <a:t>	</a:t>
            </a: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800"/>
              </a:lnSpc>
              <a:tabLst>
                <a:tab pos="25400" algn="l"/>
                <a:tab pos="876300" algn="l"/>
              </a:tabLst>
            </a:pPr>
            <a:r>
              <a:rPr lang="en-US" altLang="zh-CN" dirty="0"/>
              <a:t>	</a:t>
            </a: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perform.</a:t>
            </a:r>
          </a:p>
          <a:p>
            <a:pPr>
              <a:lnSpc>
                <a:spcPts val="1800"/>
              </a:lnSpc>
              <a:tabLst>
                <a:tab pos="25400" algn="l"/>
                <a:tab pos="876300" algn="l"/>
              </a:tabLst>
            </a:pPr>
            <a:r>
              <a:rPr lang="en-US" altLang="zh-CN" sz="799" dirty="0">
                <a:solidFill>
                  <a:srgbClr val="F1592F"/>
                </a:solidFill>
                <a:latin typeface="Arial" pitchFamily="18" charset="0"/>
                <a:cs typeface="Arial" pitchFamily="18" charset="0"/>
              </a:rPr>
              <a:t>7.1</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Replace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Electrodes</a:t>
            </a:r>
          </a:p>
          <a:p>
            <a:pPr>
              <a:lnSpc>
                <a:spcPts val="1400"/>
              </a:lnSpc>
              <a:tabLst>
                <a:tab pos="25400" algn="l"/>
                <a:tab pos="876300" algn="l"/>
              </a:tabLst>
            </a:pP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worn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oxide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generated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tips</a:t>
            </a:r>
          </a:p>
          <a:p>
            <a:pPr>
              <a:lnSpc>
                <a:spcPts val="900"/>
              </a:lnSpc>
              <a:tabLst>
                <a:tab pos="25400" algn="l"/>
                <a:tab pos="876300" algn="l"/>
              </a:tabLst>
            </a:pP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should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regularly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eliminated.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recommended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p>
          <a:p>
            <a:pPr>
              <a:lnSpc>
                <a:spcPts val="900"/>
              </a:lnSpc>
              <a:tabLst>
                <a:tab pos="25400" algn="l"/>
                <a:tab pos="876300" algn="l"/>
              </a:tabLst>
            </a:pPr>
            <a:r>
              <a:rPr lang="en-US" altLang="zh-CN" sz="699" dirty="0">
                <a:solidFill>
                  <a:srgbClr val="231F20"/>
                </a:solidFill>
                <a:latin typeface="Arial" pitchFamily="18" charset="0"/>
                <a:cs typeface="Arial" pitchFamily="18" charset="0"/>
              </a:rPr>
              <a:t>should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replaced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2500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number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discharges</a:t>
            </a:r>
          </a:p>
          <a:p>
            <a:pPr>
              <a:lnSpc>
                <a:spcPts val="900"/>
              </a:lnSpc>
              <a:tabLst>
                <a:tab pos="25400" algn="l"/>
                <a:tab pos="876300" algn="l"/>
              </a:tabLst>
            </a:pPr>
            <a:r>
              <a:rPr lang="en-US" altLang="zh-CN" sz="699" dirty="0">
                <a:solidFill>
                  <a:srgbClr val="231F20"/>
                </a:solidFill>
                <a:latin typeface="Arial" pitchFamily="18" charset="0"/>
                <a:cs typeface="Arial" pitchFamily="18" charset="0"/>
              </a:rPr>
              <a:t>reaches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count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2500,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prompting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replace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p>
          <a:p>
            <a:pPr>
              <a:lnSpc>
                <a:spcPts val="900"/>
              </a:lnSpc>
              <a:tabLst>
                <a:tab pos="25400" algn="l"/>
                <a:tab pos="876300" algn="l"/>
              </a:tabLst>
            </a:pPr>
            <a:r>
              <a:rPr lang="en-US" altLang="zh-CN" sz="699" dirty="0">
                <a:solidFill>
                  <a:srgbClr val="231F20"/>
                </a:solidFill>
                <a:latin typeface="Arial" pitchFamily="18" charset="0"/>
                <a:cs typeface="Arial" pitchFamily="18" charset="0"/>
              </a:rPr>
              <a:t>displayed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immediately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turning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p>
          <a:p>
            <a:pPr>
              <a:lnSpc>
                <a:spcPts val="900"/>
              </a:lnSpc>
              <a:tabLst>
                <a:tab pos="25400" algn="l"/>
                <a:tab pos="876300" algn="l"/>
              </a:tabLst>
            </a:pPr>
            <a:r>
              <a:rPr lang="en-US" altLang="zh-CN" sz="699" dirty="0">
                <a:solidFill>
                  <a:srgbClr val="231F20"/>
                </a:solidFill>
                <a:latin typeface="Arial" pitchFamily="18" charset="0"/>
                <a:cs typeface="Arial" pitchFamily="18" charset="0"/>
              </a:rPr>
              <a:t>replacement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greater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reduced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strength.</a:t>
            </a:r>
          </a:p>
          <a:p>
            <a:pPr>
              <a:lnSpc>
                <a:spcPts val="900"/>
              </a:lnSpc>
              <a:tabLst>
                <a:tab pos="25400" algn="l"/>
                <a:tab pos="876300" algn="l"/>
              </a:tabLst>
            </a:pPr>
            <a:r>
              <a:rPr lang="en-US" altLang="zh-CN" sz="699" dirty="0">
                <a:solidFill>
                  <a:srgbClr val="231F20"/>
                </a:solidFill>
                <a:latin typeface="Arial" pitchFamily="18" charset="0"/>
                <a:cs typeface="Arial" pitchFamily="18" charset="0"/>
              </a:rPr>
              <a:t>Replacement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Procedure</a:t>
            </a:r>
          </a:p>
          <a:p>
            <a:pPr>
              <a:lnSpc>
                <a:spcPts val="900"/>
              </a:lnSpc>
              <a:tabLst>
                <a:tab pos="25400" algn="l"/>
                <a:tab pos="876300" algn="l"/>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[Replace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900"/>
              </a:lnSpc>
              <a:tabLst>
                <a:tab pos="25400" algn="l"/>
                <a:tab pos="876300" algn="l"/>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Instruction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appear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turn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Click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OK</a:t>
            </a:r>
          </a:p>
          <a:p>
            <a:pPr>
              <a:lnSpc>
                <a:spcPts val="900"/>
              </a:lnSpc>
              <a:tabLst>
                <a:tab pos="25400" algn="l"/>
                <a:tab pos="876300" algn="l"/>
              </a:tabLst>
            </a:pPr>
            <a:r>
              <a:rPr lang="en-US" altLang="zh-CN" sz="699" dirty="0">
                <a:solidFill>
                  <a:srgbClr val="231F20"/>
                </a:solidFill>
                <a:latin typeface="Arial" pitchFamily="18" charset="0"/>
                <a:cs typeface="Arial" pitchFamily="18" charset="0"/>
              </a:rPr>
              <a:t>until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LCD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shuts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down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continue.</a:t>
            </a:r>
          </a:p>
          <a:p>
            <a:pPr>
              <a:lnSpc>
                <a:spcPts val="900"/>
              </a:lnSpc>
              <a:tabLst>
                <a:tab pos="25400" algn="l"/>
                <a:tab pos="876300" algn="l"/>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Remove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p>
          <a:p>
            <a:pPr>
              <a:lnSpc>
                <a:spcPts val="900"/>
              </a:lnSpc>
              <a:tabLst>
                <a:tab pos="25400" algn="l"/>
                <a:tab pos="876300" algn="l"/>
              </a:tabLst>
            </a:pPr>
            <a:r>
              <a:rPr lang="en-US" altLang="zh-CN" sz="699" dirty="0">
                <a:solidFill>
                  <a:srgbClr val="231F20"/>
                </a:solidFill>
                <a:latin typeface="Arial Unicode MS" pitchFamily="18" charset="0"/>
                <a:cs typeface="Arial Unicode MS" pitchFamily="18" charset="0"/>
              </a:rPr>
              <a:t>ⅰ</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Loosen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located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cover.</a:t>
            </a:r>
          </a:p>
          <a:p>
            <a:pPr>
              <a:lnSpc>
                <a:spcPts val="900"/>
              </a:lnSpc>
              <a:tabLst>
                <a:tab pos="25400" algn="l"/>
                <a:tab pos="876300" algn="l"/>
              </a:tabLst>
            </a:pPr>
            <a:r>
              <a:rPr lang="en-US" altLang="zh-CN" sz="699" dirty="0">
                <a:solidFill>
                  <a:srgbClr val="231F20"/>
                </a:solidFill>
                <a:latin typeface="Arial Unicode MS" pitchFamily="18" charset="0"/>
                <a:cs typeface="Arial Unicode MS" pitchFamily="18" charset="0"/>
              </a:rPr>
              <a:t>ⅱ</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Take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covers.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fixed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a:t>
            </a:r>
          </a:p>
          <a:p>
            <a:pPr>
              <a:lnSpc>
                <a:spcPts val="900"/>
              </a:lnSpc>
              <a:tabLst>
                <a:tab pos="25400" algn="l"/>
                <a:tab pos="876300" algn="l"/>
              </a:tabLst>
            </a:pPr>
            <a:r>
              <a:rPr lang="en-US" altLang="zh-CN" sz="699" dirty="0">
                <a:solidFill>
                  <a:srgbClr val="231F20"/>
                </a:solidFill>
                <a:latin typeface="Arial" pitchFamily="18" charset="0"/>
                <a:cs typeface="Arial" pitchFamily="18" charset="0"/>
              </a:rPr>
              <a:t>cover)</a:t>
            </a:r>
          </a:p>
        </p:txBody>
      </p:sp>
      <p:sp>
        <p:nvSpPr>
          <p:cNvPr id="16" name="TextBox 1"/>
          <p:cNvSpPr txBox="1"/>
          <p:nvPr/>
        </p:nvSpPr>
        <p:spPr>
          <a:xfrm>
            <a:off x="1003300" y="4114800"/>
            <a:ext cx="723900" cy="838200"/>
          </a:xfrm>
          <a:prstGeom prst="rect">
            <a:avLst/>
          </a:prstGeom>
          <a:noFill/>
        </p:spPr>
        <p:txBody>
          <a:bodyPr wrap="none" lIns="0" tIns="0" rIns="0" rtlCol="0">
            <a:spAutoFit/>
          </a:bodyPr>
          <a:lstStyle/>
          <a:p>
            <a:pPr>
              <a:lnSpc>
                <a:spcPts val="600"/>
              </a:lnSpc>
              <a:tabLst>
                <a:tab pos="330200" algn="l"/>
              </a:tabLst>
            </a:pPr>
            <a:r>
              <a:rPr lang="en-US" altLang="zh-CN" dirty="0"/>
              <a:t>	</a:t>
            </a:r>
            <a:r>
              <a:rPr lang="en-US" altLang="zh-CN" sz="499" dirty="0">
                <a:solidFill>
                  <a:srgbClr val="231F20"/>
                </a:solidFill>
                <a:latin typeface="Arial" pitchFamily="18" charset="0"/>
                <a:cs typeface="Arial" pitchFamily="18" charset="0"/>
              </a:rPr>
              <a:t>loosen</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screw</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tabLst>
                <a:tab pos="330200" algn="l"/>
              </a:tabLst>
            </a:pPr>
            <a:r>
              <a:rPr lang="en-US" altLang="zh-CN" sz="499" dirty="0">
                <a:solidFill>
                  <a:srgbClr val="231F20"/>
                </a:solidFill>
                <a:latin typeface="Arial" pitchFamily="18" charset="0"/>
                <a:cs typeface="Arial" pitchFamily="18" charset="0"/>
              </a:rPr>
              <a:t>electrode</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cover</a:t>
            </a:r>
          </a:p>
        </p:txBody>
      </p:sp>
      <p:sp>
        <p:nvSpPr>
          <p:cNvPr id="17" name="TextBox 1"/>
          <p:cNvSpPr txBox="1"/>
          <p:nvPr/>
        </p:nvSpPr>
        <p:spPr>
          <a:xfrm>
            <a:off x="609600" y="5054600"/>
            <a:ext cx="3149600" cy="838200"/>
          </a:xfrm>
          <a:prstGeom prst="rect">
            <a:avLst/>
          </a:prstGeom>
          <a:noFill/>
        </p:spPr>
        <p:txBody>
          <a:bodyPr wrap="none" lIns="0" tIns="0" rIns="0" rtlCol="0">
            <a:spAutoFit/>
          </a:bodyPr>
          <a:lstStyle/>
          <a:p>
            <a:pPr>
              <a:lnSpc>
                <a:spcPts val="600"/>
              </a:lnSpc>
              <a:tabLst>
                <a:tab pos="1397000" algn="l"/>
              </a:tabLst>
            </a:pPr>
            <a:r>
              <a:rPr lang="en-US" altLang="zh-CN" dirty="0"/>
              <a:t>	</a:t>
            </a:r>
            <a:r>
              <a:rPr lang="en-US" altLang="zh-CN" sz="499" dirty="0">
                <a:solidFill>
                  <a:srgbClr val="231F20"/>
                </a:solidFill>
                <a:latin typeface="Arial" pitchFamily="18" charset="0"/>
                <a:cs typeface="Arial" pitchFamily="18" charset="0"/>
              </a:rPr>
              <a:t>Tighten screw</a:t>
            </a:r>
          </a:p>
          <a:p>
            <a:pPr>
              <a:lnSpc>
                <a:spcPts val="1000"/>
              </a:lnSpc>
            </a:pPr>
            <a:endParaRPr lang="en-US" altLang="zh-CN" dirty="0"/>
          </a:p>
          <a:p>
            <a:pPr>
              <a:lnSpc>
                <a:spcPts val="1000"/>
              </a:lnSpc>
            </a:pPr>
            <a:endParaRPr lang="en-US" altLang="zh-CN" dirty="0"/>
          </a:p>
          <a:p>
            <a:pPr>
              <a:lnSpc>
                <a:spcPts val="1000"/>
              </a:lnSpc>
              <a:tabLst>
                <a:tab pos="1397000" algn="l"/>
              </a:tabLst>
            </a:pPr>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alcohol-impregnated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gauze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lint-free</a:t>
            </a:r>
          </a:p>
          <a:p>
            <a:pPr>
              <a:lnSpc>
                <a:spcPts val="900"/>
              </a:lnSpc>
              <a:tabLst>
                <a:tab pos="1397000" algn="l"/>
              </a:tabLst>
            </a:pPr>
            <a:r>
              <a:rPr lang="en-US" altLang="zh-CN" sz="699" dirty="0">
                <a:solidFill>
                  <a:srgbClr val="231F20"/>
                </a:solidFill>
                <a:latin typeface="Arial" pitchFamily="18" charset="0"/>
                <a:cs typeface="Arial" pitchFamily="18" charset="0"/>
              </a:rPr>
              <a:t>tissue,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install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p>
          <a:p>
            <a:pPr>
              <a:lnSpc>
                <a:spcPts val="900"/>
              </a:lnSpc>
              <a:tabLst>
                <a:tab pos="1397000" algn="l"/>
              </a:tabLst>
            </a:pPr>
            <a:r>
              <a:rPr lang="en-US" altLang="zh-CN" sz="699" dirty="0">
                <a:solidFill>
                  <a:srgbClr val="231F20"/>
                </a:solidFill>
                <a:latin typeface="Arial Unicode MS" pitchFamily="18" charset="0"/>
                <a:cs typeface="Arial Unicode MS" pitchFamily="18" charset="0"/>
              </a:rPr>
              <a:t>ⅰ）Insert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covers.</a:t>
            </a:r>
          </a:p>
          <a:p>
            <a:pPr>
              <a:lnSpc>
                <a:spcPts val="900"/>
              </a:lnSpc>
              <a:tabLst>
                <a:tab pos="1397000" algn="l"/>
              </a:tabLst>
            </a:pPr>
            <a:r>
              <a:rPr lang="en-US" altLang="zh-CN" sz="699" dirty="0">
                <a:solidFill>
                  <a:srgbClr val="231F20"/>
                </a:solidFill>
                <a:latin typeface="Arial Unicode MS" pitchFamily="18" charset="0"/>
                <a:cs typeface="Arial Unicode MS" pitchFamily="18" charset="0"/>
              </a:rPr>
              <a:t>ⅱ）Place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covers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tighten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screws.</a:t>
            </a:r>
          </a:p>
        </p:txBody>
      </p:sp>
      <p:sp>
        <p:nvSpPr>
          <p:cNvPr id="18" name="TextBox 1"/>
          <p:cNvSpPr txBox="1"/>
          <p:nvPr/>
        </p:nvSpPr>
        <p:spPr>
          <a:xfrm>
            <a:off x="2794000" y="4102100"/>
            <a:ext cx="647700" cy="139700"/>
          </a:xfrm>
          <a:prstGeom prst="rect">
            <a:avLst/>
          </a:prstGeom>
          <a:noFill/>
        </p:spPr>
        <p:txBody>
          <a:bodyPr wrap="none" lIns="0" tIns="0" rIns="0" rtlCol="0">
            <a:spAutoFit/>
          </a:bodyPr>
          <a:lstStyle/>
          <a:p>
            <a:pPr>
              <a:lnSpc>
                <a:spcPts val="600"/>
              </a:lnSpc>
              <a:tabLst/>
            </a:pPr>
            <a:r>
              <a:rPr lang="en-US" altLang="zh-CN" sz="499" dirty="0">
                <a:solidFill>
                  <a:srgbClr val="231F20"/>
                </a:solidFill>
                <a:latin typeface="Arial" pitchFamily="18" charset="0"/>
                <a:cs typeface="Arial" pitchFamily="18" charset="0"/>
              </a:rPr>
              <a:t>Remove</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old</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electrode</a:t>
            </a:r>
          </a:p>
          <a:p>
            <a:pPr>
              <a:lnSpc>
                <a:spcPts val="400"/>
              </a:lnSpc>
              <a:tabLst/>
            </a:pPr>
            <a:r>
              <a:rPr lang="en-US" altLang="zh-CN" sz="499" dirty="0">
                <a:solidFill>
                  <a:srgbClr val="231F20"/>
                </a:solidFill>
                <a:latin typeface="Arial" pitchFamily="18" charset="0"/>
                <a:cs typeface="Arial" pitchFamily="18" charset="0"/>
              </a:rPr>
              <a:t>Install</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new</a:t>
            </a:r>
            <a:r>
              <a:rPr lang="en-US" altLang="zh-CN" sz="499" dirty="0">
                <a:latin typeface="Times New Roman" pitchFamily="18" charset="0"/>
                <a:cs typeface="Times New Roman" pitchFamily="18" charset="0"/>
              </a:rPr>
              <a:t> </a:t>
            </a:r>
            <a:r>
              <a:rPr lang="en-US" altLang="zh-CN" sz="499" dirty="0">
                <a:solidFill>
                  <a:srgbClr val="231F20"/>
                </a:solidFill>
                <a:latin typeface="Arial" pitchFamily="18" charset="0"/>
                <a:cs typeface="Arial" pitchFamily="18" charset="0"/>
              </a:rPr>
              <a:t>electrode</a:t>
            </a:r>
          </a:p>
        </p:txBody>
      </p:sp>
      <p:sp>
        <p:nvSpPr>
          <p:cNvPr id="20" name="Freeform 3"/>
          <p:cNvSpPr/>
          <p:nvPr/>
        </p:nvSpPr>
        <p:spPr>
          <a:xfrm>
            <a:off x="5364360" y="833647"/>
            <a:ext cx="3388916" cy="16289"/>
          </a:xfrm>
          <a:custGeom>
            <a:avLst/>
            <a:gdLst>
              <a:gd name="connsiteX0" fmla="*/ 6350 w 3388916"/>
              <a:gd name="connsiteY0" fmla="*/ 6350 h 16289"/>
              <a:gd name="connsiteX1" fmla="*/ 3382566 w 3388916"/>
              <a:gd name="connsiteY1" fmla="*/ 6350 h 16289"/>
            </a:gdLst>
            <a:ahLst/>
            <a:cxnLst>
              <a:cxn ang="0">
                <a:pos x="connsiteX0" y="connsiteY0"/>
              </a:cxn>
              <a:cxn ang="1">
                <a:pos x="connsiteX1" y="connsiteY1"/>
              </a:cxn>
            </a:cxnLst>
            <a:rect l="l" t="t" r="r" b="b"/>
            <a:pathLst>
              <a:path w="3388916" h="16289">
                <a:moveTo>
                  <a:pt x="6350" y="6350"/>
                </a:moveTo>
                <a:lnTo>
                  <a:pt x="3382566"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5370712" y="820207"/>
            <a:ext cx="39507" cy="39580"/>
          </a:xfrm>
          <a:custGeom>
            <a:avLst/>
            <a:gdLst>
              <a:gd name="connsiteX0" fmla="*/ 19753 w 39507"/>
              <a:gd name="connsiteY0" fmla="*/ 39580 h 39580"/>
              <a:gd name="connsiteX1" fmla="*/ 0 w 39507"/>
              <a:gd name="connsiteY1" fmla="*/ 19790 h 39580"/>
              <a:gd name="connsiteX2" fmla="*/ 19753 w 39507"/>
              <a:gd name="connsiteY2" fmla="*/ 0 h 39580"/>
              <a:gd name="connsiteX3" fmla="*/ 39507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8844" y="39580"/>
                  <a:pt x="0" y="30719"/>
                  <a:pt x="0" y="19790"/>
                </a:cubicBezTo>
                <a:cubicBezTo>
                  <a:pt x="0" y="8860"/>
                  <a:pt x="8844" y="0"/>
                  <a:pt x="19753" y="0"/>
                </a:cubicBezTo>
                <a:cubicBezTo>
                  <a:pt x="30663" y="0"/>
                  <a:pt x="39507" y="8860"/>
                  <a:pt x="39507" y="19790"/>
                </a:cubicBezTo>
                <a:cubicBezTo>
                  <a:pt x="39507" y="30719"/>
                  <a:pt x="30663"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6890118" y="4231536"/>
            <a:ext cx="193723" cy="112279"/>
          </a:xfrm>
          <a:custGeom>
            <a:avLst/>
            <a:gdLst>
              <a:gd name="connsiteX0" fmla="*/ 145321 w 193723"/>
              <a:gd name="connsiteY0" fmla="*/ 0 h 112279"/>
              <a:gd name="connsiteX1" fmla="*/ 145321 w 193723"/>
              <a:gd name="connsiteY1" fmla="*/ 28054 h 112279"/>
              <a:gd name="connsiteX2" fmla="*/ 0 w 193723"/>
              <a:gd name="connsiteY2" fmla="*/ 28054 h 112279"/>
              <a:gd name="connsiteX3" fmla="*/ 0 w 193723"/>
              <a:gd name="connsiteY3" fmla="*/ 84212 h 112279"/>
              <a:gd name="connsiteX4" fmla="*/ 145321 w 193723"/>
              <a:gd name="connsiteY4" fmla="*/ 84212 h 112279"/>
              <a:gd name="connsiteX5" fmla="*/ 145321 w 193723"/>
              <a:gd name="connsiteY5" fmla="*/ 112279 h 112279"/>
              <a:gd name="connsiteX6" fmla="*/ 193723 w 193723"/>
              <a:gd name="connsiteY6" fmla="*/ 56120 h 112279"/>
              <a:gd name="connsiteX7" fmla="*/ 145321 w 193723"/>
              <a:gd name="connsiteY7" fmla="*/ 0 h 112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3723" h="112279">
                <a:moveTo>
                  <a:pt x="145321" y="0"/>
                </a:moveTo>
                <a:lnTo>
                  <a:pt x="145321" y="28054"/>
                </a:lnTo>
                <a:lnTo>
                  <a:pt x="0" y="28054"/>
                </a:lnTo>
                <a:lnTo>
                  <a:pt x="0" y="84212"/>
                </a:lnTo>
                <a:lnTo>
                  <a:pt x="145321" y="84212"/>
                </a:lnTo>
                <a:lnTo>
                  <a:pt x="145321" y="112279"/>
                </a:lnTo>
                <a:lnTo>
                  <a:pt x="193723" y="56120"/>
                </a:lnTo>
                <a:lnTo>
                  <a:pt x="145321" y="0"/>
                </a:lnTo>
              </a:path>
            </a:pathLst>
          </a:custGeom>
          <a:solidFill>
            <a:srgbClr val="231F2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6890124" y="4635873"/>
            <a:ext cx="193723" cy="112254"/>
          </a:xfrm>
          <a:custGeom>
            <a:avLst/>
            <a:gdLst>
              <a:gd name="connsiteX0" fmla="*/ 48427 w 193723"/>
              <a:gd name="connsiteY0" fmla="*/ 112254 h 112254"/>
              <a:gd name="connsiteX1" fmla="*/ 48427 w 193723"/>
              <a:gd name="connsiteY1" fmla="*/ 84174 h 112254"/>
              <a:gd name="connsiteX2" fmla="*/ 193723 w 193723"/>
              <a:gd name="connsiteY2" fmla="*/ 84174 h 112254"/>
              <a:gd name="connsiteX3" fmla="*/ 193723 w 193723"/>
              <a:gd name="connsiteY3" fmla="*/ 28066 h 112254"/>
              <a:gd name="connsiteX4" fmla="*/ 48427 w 193723"/>
              <a:gd name="connsiteY4" fmla="*/ 28066 h 112254"/>
              <a:gd name="connsiteX5" fmla="*/ 48427 w 193723"/>
              <a:gd name="connsiteY5" fmla="*/ 0 h 112254"/>
              <a:gd name="connsiteX6" fmla="*/ 0 w 193723"/>
              <a:gd name="connsiteY6" fmla="*/ 56133 h 112254"/>
              <a:gd name="connsiteX7" fmla="*/ 48427 w 193723"/>
              <a:gd name="connsiteY7" fmla="*/ 112254 h 1122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193723" h="112254">
                <a:moveTo>
                  <a:pt x="48427" y="112254"/>
                </a:moveTo>
                <a:lnTo>
                  <a:pt x="48427" y="84174"/>
                </a:lnTo>
                <a:lnTo>
                  <a:pt x="193723" y="84174"/>
                </a:lnTo>
                <a:lnTo>
                  <a:pt x="193723" y="28066"/>
                </a:lnTo>
                <a:lnTo>
                  <a:pt x="48427" y="28066"/>
                </a:lnTo>
                <a:lnTo>
                  <a:pt x="48427" y="0"/>
                </a:lnTo>
                <a:lnTo>
                  <a:pt x="0" y="56133"/>
                </a:lnTo>
                <a:lnTo>
                  <a:pt x="48427" y="112254"/>
                </a:lnTo>
              </a:path>
            </a:pathLst>
          </a:custGeom>
          <a:solidFill>
            <a:srgbClr val="D7171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5986358" y="4015311"/>
            <a:ext cx="639874" cy="113079"/>
          </a:xfrm>
          <a:custGeom>
            <a:avLst/>
            <a:gdLst>
              <a:gd name="connsiteX0" fmla="*/ 639874 w 639874"/>
              <a:gd name="connsiteY0" fmla="*/ 113079 h 113079"/>
              <a:gd name="connsiteX1" fmla="*/ 0 w 639874"/>
              <a:gd name="connsiteY1" fmla="*/ 113079 h 113079"/>
              <a:gd name="connsiteX2" fmla="*/ 0 w 639874"/>
              <a:gd name="connsiteY2" fmla="*/ 0 h 113079"/>
              <a:gd name="connsiteX3" fmla="*/ 639874 w 639874"/>
              <a:gd name="connsiteY3" fmla="*/ 0 h 113079"/>
              <a:gd name="connsiteX4" fmla="*/ 639874 w 639874"/>
              <a:gd name="connsiteY4" fmla="*/ 113079 h 1130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39874" h="113079">
                <a:moveTo>
                  <a:pt x="639874" y="113079"/>
                </a:moveTo>
                <a:lnTo>
                  <a:pt x="0" y="113079"/>
                </a:lnTo>
                <a:lnTo>
                  <a:pt x="0" y="0"/>
                </a:lnTo>
                <a:lnTo>
                  <a:pt x="639874" y="0"/>
                </a:lnTo>
                <a:lnTo>
                  <a:pt x="639874" y="113079"/>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5980008" y="4008961"/>
            <a:ext cx="652574" cy="125779"/>
          </a:xfrm>
          <a:custGeom>
            <a:avLst/>
            <a:gdLst>
              <a:gd name="connsiteX0" fmla="*/ 646224 w 652574"/>
              <a:gd name="connsiteY0" fmla="*/ 119429 h 125779"/>
              <a:gd name="connsiteX1" fmla="*/ 6350 w 652574"/>
              <a:gd name="connsiteY1" fmla="*/ 119429 h 125779"/>
              <a:gd name="connsiteX2" fmla="*/ 6350 w 652574"/>
              <a:gd name="connsiteY2" fmla="*/ 6350 h 125779"/>
              <a:gd name="connsiteX3" fmla="*/ 646224 w 652574"/>
              <a:gd name="connsiteY3" fmla="*/ 6350 h 125779"/>
              <a:gd name="connsiteX4" fmla="*/ 646224 w 652574"/>
              <a:gd name="connsiteY4" fmla="*/ 119429 h 125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2574" h="125779">
                <a:moveTo>
                  <a:pt x="646224" y="119429"/>
                </a:moveTo>
                <a:lnTo>
                  <a:pt x="6350" y="119429"/>
                </a:lnTo>
                <a:lnTo>
                  <a:pt x="6350" y="6350"/>
                </a:lnTo>
                <a:lnTo>
                  <a:pt x="646224" y="6350"/>
                </a:lnTo>
                <a:lnTo>
                  <a:pt x="646224" y="11942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5731461" y="4763771"/>
            <a:ext cx="542777" cy="131117"/>
          </a:xfrm>
          <a:custGeom>
            <a:avLst/>
            <a:gdLst>
              <a:gd name="connsiteX0" fmla="*/ 542777 w 542777"/>
              <a:gd name="connsiteY0" fmla="*/ 131117 h 131117"/>
              <a:gd name="connsiteX1" fmla="*/ 0 w 542777"/>
              <a:gd name="connsiteY1" fmla="*/ 131104 h 131117"/>
              <a:gd name="connsiteX2" fmla="*/ 0 w 542777"/>
              <a:gd name="connsiteY2" fmla="*/ 0 h 131117"/>
              <a:gd name="connsiteX3" fmla="*/ 542777 w 542777"/>
              <a:gd name="connsiteY3" fmla="*/ 0 h 131117"/>
              <a:gd name="connsiteX4" fmla="*/ 542777 w 542777"/>
              <a:gd name="connsiteY4" fmla="*/ 131117 h 13111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777" h="131117">
                <a:moveTo>
                  <a:pt x="542777" y="131117"/>
                </a:moveTo>
                <a:lnTo>
                  <a:pt x="0" y="131104"/>
                </a:lnTo>
                <a:lnTo>
                  <a:pt x="0" y="0"/>
                </a:lnTo>
                <a:lnTo>
                  <a:pt x="542777" y="0"/>
                </a:lnTo>
                <a:lnTo>
                  <a:pt x="542777" y="131117"/>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5725111" y="4757421"/>
            <a:ext cx="555477" cy="143817"/>
          </a:xfrm>
          <a:custGeom>
            <a:avLst/>
            <a:gdLst>
              <a:gd name="connsiteX0" fmla="*/ 549127 w 555477"/>
              <a:gd name="connsiteY0" fmla="*/ 137467 h 143817"/>
              <a:gd name="connsiteX1" fmla="*/ 6350 w 555477"/>
              <a:gd name="connsiteY1" fmla="*/ 137454 h 143817"/>
              <a:gd name="connsiteX2" fmla="*/ 6350 w 555477"/>
              <a:gd name="connsiteY2" fmla="*/ 6350 h 143817"/>
              <a:gd name="connsiteX3" fmla="*/ 549127 w 555477"/>
              <a:gd name="connsiteY3" fmla="*/ 6350 h 143817"/>
              <a:gd name="connsiteX4" fmla="*/ 549127 w 555477"/>
              <a:gd name="connsiteY4" fmla="*/ 137467 h 14381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55477" h="143817">
                <a:moveTo>
                  <a:pt x="549127" y="137467"/>
                </a:moveTo>
                <a:lnTo>
                  <a:pt x="6350" y="137454"/>
                </a:lnTo>
                <a:lnTo>
                  <a:pt x="6350" y="6350"/>
                </a:lnTo>
                <a:lnTo>
                  <a:pt x="549127" y="6350"/>
                </a:lnTo>
                <a:lnTo>
                  <a:pt x="549127" y="137467"/>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6736719" y="4943934"/>
            <a:ext cx="500524" cy="125779"/>
          </a:xfrm>
          <a:custGeom>
            <a:avLst/>
            <a:gdLst>
              <a:gd name="connsiteX0" fmla="*/ 494174 w 500524"/>
              <a:gd name="connsiteY0" fmla="*/ 119429 h 125779"/>
              <a:gd name="connsiteX1" fmla="*/ 6350 w 500524"/>
              <a:gd name="connsiteY1" fmla="*/ 119429 h 125779"/>
              <a:gd name="connsiteX2" fmla="*/ 6350 w 500524"/>
              <a:gd name="connsiteY2" fmla="*/ 6350 h 125779"/>
              <a:gd name="connsiteX3" fmla="*/ 494174 w 500524"/>
              <a:gd name="connsiteY3" fmla="*/ 6350 h 125779"/>
              <a:gd name="connsiteX4" fmla="*/ 494174 w 500524"/>
              <a:gd name="connsiteY4" fmla="*/ 119429 h 125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0524" h="125779">
                <a:moveTo>
                  <a:pt x="494174" y="119429"/>
                </a:moveTo>
                <a:lnTo>
                  <a:pt x="6350" y="119429"/>
                </a:lnTo>
                <a:lnTo>
                  <a:pt x="6350" y="6350"/>
                </a:lnTo>
                <a:lnTo>
                  <a:pt x="494174" y="6350"/>
                </a:lnTo>
                <a:lnTo>
                  <a:pt x="494174" y="11942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7516557" y="4015311"/>
            <a:ext cx="725946" cy="191135"/>
          </a:xfrm>
          <a:custGeom>
            <a:avLst/>
            <a:gdLst>
              <a:gd name="connsiteX0" fmla="*/ 725946 w 725946"/>
              <a:gd name="connsiteY0" fmla="*/ 191135 h 191135"/>
              <a:gd name="connsiteX1" fmla="*/ 0 w 725946"/>
              <a:gd name="connsiteY1" fmla="*/ 191135 h 191135"/>
              <a:gd name="connsiteX2" fmla="*/ 0 w 725946"/>
              <a:gd name="connsiteY2" fmla="*/ 0 h 191135"/>
              <a:gd name="connsiteX3" fmla="*/ 725946 w 725946"/>
              <a:gd name="connsiteY3" fmla="*/ 0 h 191135"/>
              <a:gd name="connsiteX4" fmla="*/ 725946 w 725946"/>
              <a:gd name="connsiteY4" fmla="*/ 191135 h 1911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5946" h="191135">
                <a:moveTo>
                  <a:pt x="725946" y="191135"/>
                </a:moveTo>
                <a:lnTo>
                  <a:pt x="0" y="191135"/>
                </a:lnTo>
                <a:lnTo>
                  <a:pt x="0" y="0"/>
                </a:lnTo>
                <a:lnTo>
                  <a:pt x="725946" y="0"/>
                </a:lnTo>
                <a:lnTo>
                  <a:pt x="725946" y="191135"/>
                </a:lnTo>
              </a:path>
            </a:pathLst>
          </a:custGeom>
          <a:solidFill>
            <a:srgbClr val="FFDC0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7510207" y="4008961"/>
            <a:ext cx="738646" cy="203835"/>
          </a:xfrm>
          <a:custGeom>
            <a:avLst/>
            <a:gdLst>
              <a:gd name="connsiteX0" fmla="*/ 732296 w 738646"/>
              <a:gd name="connsiteY0" fmla="*/ 197485 h 203835"/>
              <a:gd name="connsiteX1" fmla="*/ 6350 w 738646"/>
              <a:gd name="connsiteY1" fmla="*/ 197485 h 203835"/>
              <a:gd name="connsiteX2" fmla="*/ 6350 w 738646"/>
              <a:gd name="connsiteY2" fmla="*/ 6350 h 203835"/>
              <a:gd name="connsiteX3" fmla="*/ 732296 w 738646"/>
              <a:gd name="connsiteY3" fmla="*/ 6350 h 203835"/>
              <a:gd name="connsiteX4" fmla="*/ 732296 w 738646"/>
              <a:gd name="connsiteY4" fmla="*/ 197485 h 20383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38646" h="203835">
                <a:moveTo>
                  <a:pt x="732296" y="197485"/>
                </a:moveTo>
                <a:lnTo>
                  <a:pt x="6350" y="197485"/>
                </a:lnTo>
                <a:lnTo>
                  <a:pt x="6350" y="6350"/>
                </a:lnTo>
                <a:lnTo>
                  <a:pt x="732296" y="6350"/>
                </a:lnTo>
                <a:lnTo>
                  <a:pt x="732296" y="197485"/>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Picture 3"/>
          <p:cNvPicPr>
            <a:picLocks noChangeAspect="1" noChangeArrowheads="1"/>
          </p:cNvPicPr>
          <p:nvPr/>
        </p:nvPicPr>
        <p:blipFill>
          <a:blip r:embed="rId2"/>
          <a:srcRect/>
          <a:stretch>
            <a:fillRect/>
          </a:stretch>
        </p:blipFill>
        <p:spPr bwMode="auto">
          <a:xfrm>
            <a:off x="5712619" y="3988117"/>
            <a:ext cx="939800" cy="1066800"/>
          </a:xfrm>
          <a:prstGeom prst="rect">
            <a:avLst/>
          </a:prstGeom>
          <a:noFill/>
        </p:spPr>
      </p:pic>
      <p:pic>
        <p:nvPicPr>
          <p:cNvPr id="32" name="Picture 3"/>
          <p:cNvPicPr>
            <a:picLocks noChangeAspect="1" noChangeArrowheads="1"/>
          </p:cNvPicPr>
          <p:nvPr/>
        </p:nvPicPr>
        <p:blipFill>
          <a:blip r:embed="rId3"/>
          <a:srcRect/>
          <a:stretch>
            <a:fillRect/>
          </a:stretch>
        </p:blipFill>
        <p:spPr bwMode="auto">
          <a:xfrm>
            <a:off x="7325519" y="3988117"/>
            <a:ext cx="939800" cy="1066800"/>
          </a:xfrm>
          <a:prstGeom prst="rect">
            <a:avLst/>
          </a:prstGeom>
          <a:noFill/>
        </p:spPr>
      </p:pic>
      <p:sp>
        <p:nvSpPr>
          <p:cNvPr id="33" name="TextBox 32"/>
          <p:cNvSpPr txBox="1"/>
          <p:nvPr/>
        </p:nvSpPr>
        <p:spPr>
          <a:xfrm>
            <a:off x="8620919" y="6172517"/>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29</a:t>
            </a:r>
          </a:p>
        </p:txBody>
      </p:sp>
      <p:sp>
        <p:nvSpPr>
          <p:cNvPr id="34" name="TextBox 1"/>
          <p:cNvSpPr txBox="1"/>
          <p:nvPr/>
        </p:nvSpPr>
        <p:spPr>
          <a:xfrm>
            <a:off x="5370712" y="635896"/>
            <a:ext cx="3657600" cy="3047886"/>
          </a:xfrm>
          <a:prstGeom prst="rect">
            <a:avLst/>
          </a:prstGeom>
          <a:noFill/>
        </p:spPr>
        <p:txBody>
          <a:bodyPr wrap="square" lIns="0" tIns="0" rIns="0" rtlCol="0">
            <a:spAutoFit/>
          </a:bodyPr>
          <a:lstStyle/>
          <a:p>
            <a:pPr>
              <a:lnSpc>
                <a:spcPts val="1600"/>
              </a:lnSpc>
              <a:tabLst>
                <a:tab pos="25400" algn="l"/>
                <a:tab pos="876300" algn="l"/>
              </a:tabLst>
            </a:pPr>
            <a:r>
              <a:rPr lang="en-US" altLang="zh-CN" dirty="0"/>
              <a:t>	       </a:t>
            </a:r>
            <a:r>
              <a:rPr lang="it-IT" altLang="zh-CN" sz="1399" dirty="0">
                <a:solidFill>
                  <a:srgbClr val="030303"/>
                </a:solidFill>
                <a:latin typeface="Arial" pitchFamily="18" charset="0"/>
                <a:cs typeface="Arial" pitchFamily="18" charset="0"/>
              </a:rPr>
              <a:t>Capitolo</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7</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Menu di manutenzione</a:t>
            </a:r>
          </a:p>
          <a:p>
            <a:pPr>
              <a:lnSpc>
                <a:spcPts val="1000"/>
              </a:lnSpc>
            </a:pPr>
            <a:endParaRPr lang="it-IT" altLang="zh-CN" dirty="0"/>
          </a:p>
          <a:p>
            <a:pPr>
              <a:lnSpc>
                <a:spcPts val="1000"/>
              </a:lnSpc>
            </a:pPr>
            <a:endParaRPr lang="it-IT" altLang="zh-CN" dirty="0"/>
          </a:p>
          <a:p>
            <a:pPr>
              <a:lnSpc>
                <a:spcPts val="1000"/>
              </a:lnSpc>
            </a:pPr>
            <a:endParaRPr lang="it-IT" altLang="zh-CN" dirty="0"/>
          </a:p>
          <a:p>
            <a:pPr>
              <a:tabLst>
                <a:tab pos="25400" algn="l"/>
                <a:tab pos="876300" algn="l"/>
              </a:tabLst>
            </a:pPr>
            <a:r>
              <a:rPr lang="it-IT" sz="699" dirty="0">
                <a:solidFill>
                  <a:srgbClr val="231F20"/>
                </a:solidFill>
                <a:latin typeface="Arial" pitchFamily="18" charset="0"/>
                <a:cs typeface="Arial" pitchFamily="18" charset="0"/>
              </a:rPr>
              <a:t>La giuntatrice ha una funzione per eseguire la manutenzione ordinaria. Questa sezione descrive come utilizzare il menu di manutenzione</a:t>
            </a:r>
            <a:r>
              <a:rPr lang="it-IT" altLang="zh-CN" sz="699" dirty="0">
                <a:solidFill>
                  <a:srgbClr val="231F20"/>
                </a:solidFill>
                <a:latin typeface="Arial" pitchFamily="18" charset="0"/>
                <a:cs typeface="Arial" pitchFamily="18" charset="0"/>
              </a:rPr>
              <a:t>.</a:t>
            </a:r>
          </a:p>
          <a:p>
            <a:pPr>
              <a:tabLst>
                <a:tab pos="25400" algn="l"/>
                <a:tab pos="876300" algn="l"/>
              </a:tabLst>
            </a:pPr>
            <a:endParaRPr lang="it-IT" altLang="zh-CN" sz="699" dirty="0">
              <a:solidFill>
                <a:srgbClr val="231F20"/>
              </a:solidFill>
              <a:latin typeface="Arial" pitchFamily="18" charset="0"/>
              <a:cs typeface="Arial" pitchFamily="18" charset="0"/>
            </a:endParaRPr>
          </a:p>
          <a:p>
            <a:pPr>
              <a:lnSpc>
                <a:spcPts val="800"/>
              </a:lnSpc>
              <a:tabLst>
                <a:tab pos="25400" algn="l"/>
                <a:tab pos="876300" algn="l"/>
              </a:tabLst>
            </a:pPr>
            <a:r>
              <a:rPr lang="it-IT" altLang="zh-CN" dirty="0"/>
              <a:t>	</a:t>
            </a:r>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Premere il pulsante Menu</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e quindi selezionare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[Menu di manutenzione].</a:t>
            </a:r>
          </a:p>
          <a:p>
            <a:pPr>
              <a:lnSpc>
                <a:spcPts val="800"/>
              </a:lnSpc>
              <a:tabLst>
                <a:tab pos="25400" algn="l"/>
                <a:tab pos="876300" algn="l"/>
              </a:tabLst>
            </a:pPr>
            <a:r>
              <a:rPr lang="it-IT" altLang="zh-CN" dirty="0"/>
              <a:t>	</a:t>
            </a:r>
            <a:r>
              <a:rPr lang="it-IT" altLang="zh-CN" sz="699" dirty="0">
                <a:solidFill>
                  <a:srgbClr val="231F20"/>
                </a:solidFill>
                <a:latin typeface="Arial Unicode MS" pitchFamily="18" charset="0"/>
                <a:cs typeface="Arial Unicode MS" pitchFamily="18" charset="0"/>
              </a:rPr>
              <a:t>②</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 una funzione da eseguire.</a:t>
            </a:r>
          </a:p>
          <a:p>
            <a:pPr>
              <a:lnSpc>
                <a:spcPts val="1800"/>
              </a:lnSpc>
              <a:tabLst>
                <a:tab pos="25400" algn="l"/>
                <a:tab pos="876300" algn="l"/>
              </a:tabLst>
            </a:pPr>
            <a:r>
              <a:rPr lang="it-IT" altLang="zh-CN" sz="799" dirty="0">
                <a:solidFill>
                  <a:srgbClr val="F1592F"/>
                </a:solidFill>
                <a:latin typeface="Arial" pitchFamily="18" charset="0"/>
                <a:cs typeface="Arial" pitchFamily="18" charset="0"/>
              </a:rPr>
              <a:t>7.1</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Sostituzione degli elettrodi</a:t>
            </a:r>
          </a:p>
          <a:p>
            <a:r>
              <a:rPr lang="it-IT" sz="699" dirty="0">
                <a:solidFill>
                  <a:srgbClr val="231F20"/>
                </a:solidFill>
                <a:latin typeface="Arial" pitchFamily="18" charset="0"/>
                <a:cs typeface="Arial" pitchFamily="18" charset="0"/>
              </a:rPr>
              <a:t>Poiché gli elettrodi si usurano durante il processo di giunzione, è necessario eliminare regolarmente l'ossido che si genera sulle punte degli stessi. Si consiglia di sostituire gli elettrodi dopo 2500 scariche ad arco. Quando il numero di scariche ad arco raggiunge il numero di 2500, subito dopo l'accensione verrà visualizzato un messaggio che richiede di sostituire gli elettrodi. L'uso degli elettrodi consumati comporterà una maggiore perdita di giunzione e una ridotta resistenza della giunzione. </a:t>
            </a:r>
          </a:p>
          <a:p>
            <a:endParaRPr lang="it-IT" sz="699" dirty="0">
              <a:solidFill>
                <a:srgbClr val="231F20"/>
              </a:solidFill>
              <a:latin typeface="Arial" pitchFamily="18" charset="0"/>
              <a:cs typeface="Arial" pitchFamily="18" charset="0"/>
            </a:endParaRPr>
          </a:p>
          <a:p>
            <a:r>
              <a:rPr lang="it-IT" sz="699" dirty="0">
                <a:solidFill>
                  <a:srgbClr val="231F20"/>
                </a:solidFill>
                <a:latin typeface="Arial" pitchFamily="18" charset="0"/>
                <a:cs typeface="Arial" pitchFamily="18" charset="0"/>
              </a:rPr>
              <a:t>Procedura di sostituzione</a:t>
            </a:r>
          </a:p>
          <a:p>
            <a:pPr>
              <a:lnSpc>
                <a:spcPts val="900"/>
              </a:lnSpc>
              <a:tabLst>
                <a:tab pos="25400" algn="l"/>
                <a:tab pos="876300" algn="l"/>
              </a:tabLst>
            </a:pPr>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[Sostituire elettrodi]</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nel</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[Menu di manutenzione].</a:t>
            </a:r>
          </a:p>
          <a:p>
            <a:pPr>
              <a:lnSpc>
                <a:spcPts val="900"/>
              </a:lnSpc>
              <a:tabLst>
                <a:tab pos="25400" algn="l"/>
                <a:tab pos="876300" algn="l"/>
              </a:tabLst>
            </a:pPr>
            <a:r>
              <a:rPr lang="it-IT" altLang="zh-CN" sz="699" dirty="0">
                <a:solidFill>
                  <a:srgbClr val="231F20"/>
                </a:solidFill>
                <a:latin typeface="Arial Unicode MS" pitchFamily="18" charset="0"/>
                <a:cs typeface="Arial Unicode MS" pitchFamily="18" charset="0"/>
              </a:rPr>
              <a:t>②</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Sullo schermo appariranno delle istruzioni che guidano attraverso il processo di spegnimento. Fare clic su OK fino a quando non si spegne l'LCD per continuare</a:t>
            </a:r>
            <a:r>
              <a:rPr lang="it-IT" altLang="zh-CN" sz="699" dirty="0">
                <a:solidFill>
                  <a:srgbClr val="231F20"/>
                </a:solidFill>
                <a:latin typeface="Arial" pitchFamily="18" charset="0"/>
                <a:cs typeface="Arial" pitchFamily="18" charset="0"/>
              </a:rPr>
              <a:t>.</a:t>
            </a:r>
          </a:p>
          <a:p>
            <a:pPr>
              <a:lnSpc>
                <a:spcPts val="900"/>
              </a:lnSpc>
              <a:tabLst>
                <a:tab pos="25400" algn="l"/>
                <a:tab pos="876300" algn="l"/>
              </a:tabLst>
            </a:pPr>
            <a:r>
              <a:rPr lang="it-IT" altLang="zh-CN" sz="699" dirty="0">
                <a:solidFill>
                  <a:srgbClr val="231F20"/>
                </a:solidFill>
                <a:latin typeface="Arial Unicode MS" pitchFamily="18" charset="0"/>
                <a:cs typeface="Arial Unicode MS" pitchFamily="18" charset="0"/>
              </a:rPr>
              <a:t>③</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Rimuovere i vecchi elettrodi.</a:t>
            </a:r>
          </a:p>
          <a:p>
            <a:pPr>
              <a:lnSpc>
                <a:spcPts val="900"/>
              </a:lnSpc>
              <a:tabLst>
                <a:tab pos="25400" algn="l"/>
                <a:tab pos="876300" algn="l"/>
              </a:tabLst>
            </a:pPr>
            <a:r>
              <a:rPr lang="it-IT" altLang="zh-CN" sz="699" dirty="0">
                <a:solidFill>
                  <a:srgbClr val="231F20"/>
                </a:solidFill>
                <a:latin typeface="Arial Unicode MS" pitchFamily="18" charset="0"/>
                <a:cs typeface="Arial Unicode MS" pitchFamily="18" charset="0"/>
              </a:rPr>
              <a:t>ⅰ</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Allentare la vite situata sul coperchio dell’elettrodo.</a:t>
            </a:r>
          </a:p>
          <a:p>
            <a:r>
              <a:rPr lang="it-IT" altLang="zh-CN" sz="699" dirty="0">
                <a:solidFill>
                  <a:srgbClr val="231F20"/>
                </a:solidFill>
                <a:latin typeface="Arial Unicode MS" pitchFamily="18" charset="0"/>
                <a:cs typeface="Arial Unicode MS" pitchFamily="18" charset="0"/>
              </a:rPr>
              <a:t>ⅱ</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Rimuovere gli elettrodi dai loro coperchi. (Gli elettrodi sono fissati nel coperchio dell'elettrodo stesso).</a:t>
            </a:r>
          </a:p>
        </p:txBody>
      </p:sp>
      <p:sp>
        <p:nvSpPr>
          <p:cNvPr id="35" name="TextBox 1"/>
          <p:cNvSpPr txBox="1"/>
          <p:nvPr/>
        </p:nvSpPr>
        <p:spPr>
          <a:xfrm>
            <a:off x="5725111" y="4051616"/>
            <a:ext cx="742027" cy="892317"/>
          </a:xfrm>
          <a:prstGeom prst="rect">
            <a:avLst/>
          </a:prstGeom>
          <a:noFill/>
        </p:spPr>
        <p:txBody>
          <a:bodyPr wrap="square" lIns="0" tIns="0" rIns="0" rtlCol="0">
            <a:spAutoFit/>
          </a:bodyPr>
          <a:lstStyle/>
          <a:p>
            <a:pPr>
              <a:lnSpc>
                <a:spcPts val="600"/>
              </a:lnSpc>
              <a:tabLst>
                <a:tab pos="330200" algn="l"/>
              </a:tabLst>
            </a:pPr>
            <a:r>
              <a:rPr lang="en-US" altLang="zh-CN" dirty="0"/>
              <a:t>	</a:t>
            </a:r>
            <a:r>
              <a:rPr lang="it-IT" altLang="zh-CN" sz="499" dirty="0">
                <a:solidFill>
                  <a:srgbClr val="231F20"/>
                </a:solidFill>
                <a:latin typeface="Arial" pitchFamily="18" charset="0"/>
                <a:cs typeface="Arial" pitchFamily="18" charset="0"/>
              </a:rPr>
              <a:t>vite allentata</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tabLst>
                <a:tab pos="330200" algn="l"/>
              </a:tabLst>
            </a:pPr>
            <a:r>
              <a:rPr lang="it-IT" altLang="zh-CN" sz="499" dirty="0">
                <a:solidFill>
                  <a:srgbClr val="231F20"/>
                </a:solidFill>
                <a:latin typeface="Arial" pitchFamily="18" charset="0"/>
                <a:cs typeface="Arial" pitchFamily="18" charset="0"/>
              </a:rPr>
              <a:t>coperchio elettrodo</a:t>
            </a:r>
          </a:p>
        </p:txBody>
      </p:sp>
      <p:sp>
        <p:nvSpPr>
          <p:cNvPr id="36" name="TextBox 1"/>
          <p:cNvSpPr txBox="1"/>
          <p:nvPr/>
        </p:nvSpPr>
        <p:spPr>
          <a:xfrm>
            <a:off x="5369719" y="4991417"/>
            <a:ext cx="3821559" cy="809965"/>
          </a:xfrm>
          <a:prstGeom prst="rect">
            <a:avLst/>
          </a:prstGeom>
          <a:noFill/>
        </p:spPr>
        <p:txBody>
          <a:bodyPr wrap="none" lIns="0" tIns="0" rIns="0" rtlCol="0">
            <a:spAutoFit/>
          </a:bodyPr>
          <a:lstStyle/>
          <a:p>
            <a:pPr>
              <a:lnSpc>
                <a:spcPts val="600"/>
              </a:lnSpc>
              <a:tabLst>
                <a:tab pos="1397000" algn="l"/>
              </a:tabLst>
            </a:pPr>
            <a:r>
              <a:rPr lang="en-US" altLang="zh-CN" dirty="0"/>
              <a:t>	</a:t>
            </a:r>
            <a:r>
              <a:rPr lang="it-IT" altLang="zh-CN" sz="499" dirty="0">
                <a:solidFill>
                  <a:srgbClr val="231F20"/>
                </a:solidFill>
                <a:latin typeface="Arial" pitchFamily="18" charset="0"/>
                <a:cs typeface="Arial" pitchFamily="18" charset="0"/>
              </a:rPr>
              <a:t>Serrare la vite</a:t>
            </a:r>
          </a:p>
          <a:p>
            <a:pPr>
              <a:lnSpc>
                <a:spcPts val="1000"/>
              </a:lnSpc>
            </a:pPr>
            <a:endParaRPr lang="en-US" altLang="zh-CN" dirty="0"/>
          </a:p>
          <a:p>
            <a:pPr>
              <a:lnSpc>
                <a:spcPts val="1000"/>
              </a:lnSpc>
            </a:pPr>
            <a:endParaRPr lang="en-US" altLang="zh-CN" dirty="0"/>
          </a:p>
          <a:p>
            <a:pPr lvl="0"/>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Pulire i nuovi elettrodi con una garza pulita impregnata di alcool o un tessuto privo di lanugine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e installarli nella giuntatrice.</a:t>
            </a:r>
          </a:p>
          <a:p>
            <a:r>
              <a:rPr lang="en-US" altLang="zh-CN" sz="699" dirty="0">
                <a:solidFill>
                  <a:srgbClr val="231F20"/>
                </a:solidFill>
                <a:latin typeface="Arial Unicode MS" pitchFamily="18" charset="0"/>
                <a:cs typeface="Arial Unicode MS" pitchFamily="18" charset="0"/>
              </a:rPr>
              <a:t>ⅰ) </a:t>
            </a:r>
            <a:r>
              <a:rPr lang="it-IT" sz="699" dirty="0">
                <a:solidFill>
                  <a:srgbClr val="231F20"/>
                </a:solidFill>
                <a:latin typeface="Arial" pitchFamily="18" charset="0"/>
                <a:cs typeface="Arial" pitchFamily="18" charset="0"/>
              </a:rPr>
              <a:t>Inserire gli elettrodi nei coperchi degli elettrodi.</a:t>
            </a:r>
            <a:br>
              <a:rPr lang="it-IT" sz="699" dirty="0">
                <a:solidFill>
                  <a:srgbClr val="231F20"/>
                </a:solidFill>
                <a:latin typeface="Arial" pitchFamily="18" charset="0"/>
                <a:cs typeface="Arial" pitchFamily="18" charset="0"/>
              </a:rPr>
            </a:br>
            <a:r>
              <a:rPr lang="en-US" altLang="zh-CN" sz="699" dirty="0">
                <a:solidFill>
                  <a:srgbClr val="231F20"/>
                </a:solidFill>
                <a:latin typeface="Arial Unicode MS" pitchFamily="18" charset="0"/>
                <a:cs typeface="Arial Unicode MS" pitchFamily="18" charset="0"/>
              </a:rPr>
              <a:t>ⅱ) </a:t>
            </a:r>
            <a:r>
              <a:rPr lang="it-IT" sz="699" dirty="0">
                <a:solidFill>
                  <a:srgbClr val="231F20"/>
                </a:solidFill>
                <a:latin typeface="Arial" pitchFamily="18" charset="0"/>
                <a:cs typeface="Arial" pitchFamily="18" charset="0"/>
              </a:rPr>
              <a:t>Posizionare i coperchi degli elettrodi sulla giuntatrice e serrare le viti.</a:t>
            </a:r>
          </a:p>
        </p:txBody>
      </p:sp>
      <p:sp>
        <p:nvSpPr>
          <p:cNvPr id="37" name="TextBox 1"/>
          <p:cNvSpPr txBox="1"/>
          <p:nvPr/>
        </p:nvSpPr>
        <p:spPr>
          <a:xfrm>
            <a:off x="7516557" y="4022809"/>
            <a:ext cx="977362" cy="176138"/>
          </a:xfrm>
          <a:prstGeom prst="rect">
            <a:avLst/>
          </a:prstGeom>
          <a:noFill/>
        </p:spPr>
        <p:txBody>
          <a:bodyPr wrap="square" lIns="0" tIns="0" rIns="0" rtlCol="0">
            <a:spAutoFit/>
          </a:bodyPr>
          <a:lstStyle/>
          <a:p>
            <a:pPr>
              <a:lnSpc>
                <a:spcPts val="600"/>
              </a:lnSpc>
              <a:tabLst/>
            </a:pPr>
            <a:r>
              <a:rPr lang="it-IT" altLang="zh-CN" sz="499" dirty="0">
                <a:solidFill>
                  <a:srgbClr val="231F20"/>
                </a:solidFill>
                <a:latin typeface="Arial" pitchFamily="18" charset="0"/>
                <a:cs typeface="Arial" pitchFamily="18" charset="0"/>
              </a:rPr>
              <a:t> </a:t>
            </a:r>
            <a:r>
              <a:rPr lang="it-IT" altLang="zh-CN" sz="400" dirty="0">
                <a:solidFill>
                  <a:srgbClr val="231F20"/>
                </a:solidFill>
                <a:latin typeface="Arial" pitchFamily="18" charset="0"/>
                <a:cs typeface="Arial" pitchFamily="18" charset="0"/>
              </a:rPr>
              <a:t>Rimuovere il vecchio elettrodo</a:t>
            </a:r>
          </a:p>
          <a:p>
            <a:pPr>
              <a:lnSpc>
                <a:spcPts val="400"/>
              </a:lnSpc>
              <a:tabLst/>
            </a:pPr>
            <a:r>
              <a:rPr lang="it-IT" altLang="zh-CN" sz="400" dirty="0">
                <a:solidFill>
                  <a:srgbClr val="231F20"/>
                </a:solidFill>
                <a:latin typeface="Arial" pitchFamily="18" charset="0"/>
                <a:cs typeface="Arial" pitchFamily="18" charset="0"/>
              </a:rPr>
              <a:t> Installare il nuovo elettrodo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785681" y="5381458"/>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765620" y="5361519"/>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2802202" y="5435025"/>
            <a:ext cx="34933" cy="47018"/>
          </a:xfrm>
          <a:custGeom>
            <a:avLst/>
            <a:gdLst>
              <a:gd name="connsiteX0" fmla="*/ 8451 w 34933"/>
              <a:gd name="connsiteY0" fmla="*/ 47018 h 47018"/>
              <a:gd name="connsiteX1" fmla="*/ 26481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1"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2806897" y="5402849"/>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320800" y="4495800"/>
            <a:ext cx="1816100" cy="1041400"/>
          </a:xfrm>
          <a:prstGeom prst="rect">
            <a:avLst/>
          </a:prstGeom>
          <a:noFill/>
        </p:spPr>
      </p:pic>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30</a:t>
            </a:r>
          </a:p>
        </p:txBody>
      </p:sp>
      <p:sp>
        <p:nvSpPr>
          <p:cNvPr id="7" name="TextBox 1"/>
          <p:cNvSpPr txBox="1"/>
          <p:nvPr/>
        </p:nvSpPr>
        <p:spPr>
          <a:xfrm>
            <a:off x="609600" y="800100"/>
            <a:ext cx="3365500" cy="3683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⑤</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recommend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stabilizing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p>
          <a:p>
            <a:pPr>
              <a:lnSpc>
                <a:spcPts val="900"/>
              </a:lnSpc>
              <a:tabLst/>
            </a:pP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replacing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keep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good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strength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(Details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p>
          <a:p>
            <a:pPr>
              <a:lnSpc>
                <a:spcPts val="900"/>
              </a:lnSpc>
              <a:tabLst/>
            </a:pPr>
            <a:r>
              <a:rPr lang="en-US" altLang="zh-CN" sz="699" dirty="0">
                <a:solidFill>
                  <a:srgbClr val="231F20"/>
                </a:solidFill>
                <a:latin typeface="Arial" pitchFamily="18" charset="0"/>
                <a:cs typeface="Arial" pitchFamily="18" charset="0"/>
              </a:rPr>
              <a:t>described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below).</a:t>
            </a:r>
          </a:p>
          <a:p>
            <a:pPr>
              <a:lnSpc>
                <a:spcPts val="1000"/>
              </a:lnSpc>
            </a:pPr>
            <a:endParaRPr lang="en-US" altLang="zh-CN" dirty="0"/>
          </a:p>
          <a:p>
            <a:pPr>
              <a:lnSpc>
                <a:spcPts val="1200"/>
              </a:lnSpc>
              <a:tabLst/>
            </a:pPr>
            <a:r>
              <a:rPr lang="en-US" altLang="zh-CN" sz="799" dirty="0">
                <a:solidFill>
                  <a:srgbClr val="F1592F"/>
                </a:solidFill>
                <a:latin typeface="Arial" pitchFamily="18" charset="0"/>
                <a:cs typeface="Arial" pitchFamily="18" charset="0"/>
              </a:rPr>
              <a:t>7.2</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Stabilize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Electrodes</a:t>
            </a:r>
          </a:p>
          <a:p>
            <a:pPr>
              <a:lnSpc>
                <a:spcPts val="1200"/>
              </a:lnSpc>
              <a:tabLst/>
            </a:pP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event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sudden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environmental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especially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900"/>
              </a:lnSpc>
              <a:tabLst/>
            </a:pP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moved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altitudes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higher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altitudes,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become</a:t>
            </a:r>
          </a:p>
          <a:p>
            <a:pPr>
              <a:lnSpc>
                <a:spcPts val="900"/>
              </a:lnSpc>
              <a:tabLst/>
            </a:pPr>
            <a:r>
              <a:rPr lang="en-US" altLang="zh-CN" sz="699" dirty="0">
                <a:solidFill>
                  <a:srgbClr val="231F20"/>
                </a:solidFill>
                <a:latin typeface="Arial" pitchFamily="18" charset="0"/>
                <a:cs typeface="Arial" pitchFamily="18" charset="0"/>
              </a:rPr>
              <a:t>unstable,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higher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takes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p>
          <a:p>
            <a:pPr>
              <a:lnSpc>
                <a:spcPts val="900"/>
              </a:lnSpc>
              <a:tabLst/>
            </a:pP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stabilized.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stabilizing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expedite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900"/>
              </a:lnSpc>
              <a:tabLst/>
            </a:pP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tests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needed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until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p>
          <a:p>
            <a:pPr>
              <a:lnSpc>
                <a:spcPts val="900"/>
              </a:lnSpc>
              <a:tabLst/>
            </a:pPr>
            <a:r>
              <a:rPr lang="en-US" altLang="zh-CN" sz="699" dirty="0">
                <a:solidFill>
                  <a:srgbClr val="231F20"/>
                </a:solidFill>
                <a:latin typeface="Arial" pitchFamily="18" charset="0"/>
                <a:cs typeface="Arial" pitchFamily="18" charset="0"/>
              </a:rPr>
              <a:t>appears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well.</a:t>
            </a:r>
          </a:p>
          <a:p>
            <a:pPr>
              <a:lnSpc>
                <a:spcPts val="900"/>
              </a:lnSpc>
              <a:tabLst/>
            </a:pP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Procedure</a:t>
            </a:r>
          </a:p>
          <a:p>
            <a:pPr>
              <a:lnSpc>
                <a:spcPts val="9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[Stabilize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p>
          <a:p>
            <a:pPr>
              <a:lnSpc>
                <a:spcPts val="9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Place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prepared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p>
          <a:p>
            <a:pPr>
              <a:lnSpc>
                <a:spcPts val="9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begin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stabilize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p>
          <a:p>
            <a:pPr>
              <a:lnSpc>
                <a:spcPts val="900"/>
              </a:lnSpc>
              <a:tabLst/>
            </a:pPr>
            <a:r>
              <a:rPr lang="en-US" altLang="zh-CN" sz="699" dirty="0">
                <a:solidFill>
                  <a:srgbClr val="231F20"/>
                </a:solidFill>
                <a:latin typeface="Arial" pitchFamily="18" charset="0"/>
                <a:cs typeface="Arial" pitchFamily="18" charset="0"/>
              </a:rPr>
              <a:t>automatically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procedures:</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Repeat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measure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Perform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rapidly.</a:t>
            </a:r>
          </a:p>
          <a:p>
            <a:pPr>
              <a:lnSpc>
                <a:spcPts val="900"/>
              </a:lnSpc>
              <a:tabLst/>
            </a:pPr>
            <a:r>
              <a:rPr lang="en-US" altLang="zh-CN" sz="699" dirty="0">
                <a:solidFill>
                  <a:srgbClr val="231F20"/>
                </a:solidFill>
                <a:latin typeface="Arial" pitchFamily="18" charset="0"/>
                <a:cs typeface="Arial" pitchFamily="18" charset="0"/>
              </a:rPr>
              <a:t>•Perform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stabilizing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consecutively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precisely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locate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900"/>
              </a:lnSpc>
              <a:tabLst/>
            </a:pP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p>
          <a:p>
            <a:pPr>
              <a:lnSpc>
                <a:spcPts val="1000"/>
              </a:lnSpc>
            </a:pPr>
            <a:endParaRPr lang="en-US" altLang="zh-CN" dirty="0"/>
          </a:p>
          <a:p>
            <a:pPr>
              <a:lnSpc>
                <a:spcPts val="1200"/>
              </a:lnSpc>
              <a:tabLst/>
            </a:pPr>
            <a:r>
              <a:rPr lang="en-US" altLang="zh-CN" sz="799" dirty="0">
                <a:solidFill>
                  <a:srgbClr val="F1592F"/>
                </a:solidFill>
                <a:latin typeface="Arial" pitchFamily="18" charset="0"/>
                <a:cs typeface="Arial" pitchFamily="18" charset="0"/>
              </a:rPr>
              <a:t>7.3</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Diagnostic</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Test</a:t>
            </a:r>
          </a:p>
          <a:p>
            <a:pPr>
              <a:lnSpc>
                <a:spcPts val="1400"/>
              </a:lnSpc>
              <a:tabLst/>
            </a:pPr>
            <a:r>
              <a:rPr lang="en-US" altLang="zh-CN" sz="699" dirty="0">
                <a:solidFill>
                  <a:srgbClr val="231F20"/>
                </a:solidFill>
                <a:latin typeface="Arial" pitchFamily="18" charset="0"/>
                <a:cs typeface="Arial" pitchFamily="18" charset="0"/>
              </a:rPr>
              <a:t>MINI5C+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built-in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diagnostic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allows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evaluate</a:t>
            </a:r>
          </a:p>
          <a:p>
            <a:pPr>
              <a:lnSpc>
                <a:spcPts val="900"/>
              </a:lnSpc>
              <a:tabLst/>
            </a:pPr>
            <a:r>
              <a:rPr lang="en-US" altLang="zh-CN" sz="699" dirty="0">
                <a:solidFill>
                  <a:srgbClr val="231F20"/>
                </a:solidFill>
                <a:latin typeface="Arial" pitchFamily="18" charset="0"/>
                <a:cs typeface="Arial" pitchFamily="18" charset="0"/>
              </a:rPr>
              <a:t>several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critical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variable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simple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step.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Perform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p>
          <a:p>
            <a:pPr>
              <a:lnSpc>
                <a:spcPts val="900"/>
              </a:lnSpc>
              <a:tabLst/>
            </a:pP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fault.</a:t>
            </a:r>
          </a:p>
          <a:p>
            <a:pPr>
              <a:lnSpc>
                <a:spcPts val="1000"/>
              </a:lnSpc>
            </a:pPr>
            <a:endParaRPr lang="en-US" altLang="zh-CN" dirty="0"/>
          </a:p>
          <a:p>
            <a:pPr>
              <a:lnSpc>
                <a:spcPts val="900"/>
              </a:lnSpc>
              <a:tabLst/>
            </a:pP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Procedure</a:t>
            </a:r>
          </a:p>
          <a:p>
            <a:pPr>
              <a:lnSpc>
                <a:spcPts val="9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[Diagnostic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p:txBody>
      </p:sp>
      <p:sp>
        <p:nvSpPr>
          <p:cNvPr id="9" name="Freeform 3"/>
          <p:cNvSpPr/>
          <p:nvPr/>
        </p:nvSpPr>
        <p:spPr>
          <a:xfrm>
            <a:off x="7393400" y="5353518"/>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7373339" y="5333579"/>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7409921" y="5407085"/>
            <a:ext cx="34933" cy="47018"/>
          </a:xfrm>
          <a:custGeom>
            <a:avLst/>
            <a:gdLst>
              <a:gd name="connsiteX0" fmla="*/ 8451 w 34933"/>
              <a:gd name="connsiteY0" fmla="*/ 47018 h 47018"/>
              <a:gd name="connsiteX1" fmla="*/ 26481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1"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7414616" y="5374909"/>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3"/>
          <p:cNvPicPr>
            <a:picLocks noChangeAspect="1" noChangeArrowheads="1"/>
          </p:cNvPicPr>
          <p:nvPr/>
        </p:nvPicPr>
        <p:blipFill>
          <a:blip r:embed="rId2"/>
          <a:srcRect/>
          <a:stretch>
            <a:fillRect/>
          </a:stretch>
        </p:blipFill>
        <p:spPr bwMode="auto">
          <a:xfrm>
            <a:off x="5928519" y="4467860"/>
            <a:ext cx="1816100" cy="1041400"/>
          </a:xfrm>
          <a:prstGeom prst="rect">
            <a:avLst/>
          </a:prstGeom>
          <a:noFill/>
        </p:spPr>
      </p:pic>
      <p:sp>
        <p:nvSpPr>
          <p:cNvPr id="14" name="TextBox 13"/>
          <p:cNvSpPr txBox="1"/>
          <p:nvPr/>
        </p:nvSpPr>
        <p:spPr>
          <a:xfrm>
            <a:off x="5217319" y="620776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30</a:t>
            </a:r>
          </a:p>
        </p:txBody>
      </p:sp>
      <p:sp>
        <p:nvSpPr>
          <p:cNvPr id="15" name="TextBox 1"/>
          <p:cNvSpPr txBox="1"/>
          <p:nvPr/>
        </p:nvSpPr>
        <p:spPr>
          <a:xfrm>
            <a:off x="5064919" y="772160"/>
            <a:ext cx="3964227" cy="3423501"/>
          </a:xfrm>
          <a:prstGeom prst="rect">
            <a:avLst/>
          </a:prstGeom>
          <a:noFill/>
        </p:spPr>
        <p:txBody>
          <a:bodyPr wrap="none" lIns="0" tIns="0" rIns="0" rtlCol="0">
            <a:spAutoFit/>
          </a:bodyPr>
          <a:lstStyle/>
          <a:p>
            <a:pPr lvl="0"/>
            <a:r>
              <a:rPr lang="en-US" altLang="zh-CN" sz="699" dirty="0">
                <a:solidFill>
                  <a:srgbClr val="231F20"/>
                </a:solidFill>
                <a:latin typeface="Arial Unicode MS" pitchFamily="18" charset="0"/>
                <a:cs typeface="Arial Unicode MS" pitchFamily="18" charset="0"/>
              </a:rPr>
              <a:t>⑤</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Consigliamo a tutti gli utenti di eseguire la stabilizzazione degli elettrodi e la calibrazione dell'arco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dopo la sostituzione degli elettrodi per continuare a ottenere buoni risultati in termini di giunzione 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resistenza della giunzione (i dettagli sono descritti di seguito).</a:t>
            </a:r>
          </a:p>
          <a:p>
            <a:pPr>
              <a:lnSpc>
                <a:spcPts val="1000"/>
              </a:lnSpc>
            </a:pPr>
            <a:endParaRPr lang="it-IT" altLang="zh-CN" dirty="0"/>
          </a:p>
          <a:p>
            <a:pPr>
              <a:lnSpc>
                <a:spcPts val="1200"/>
              </a:lnSpc>
              <a:tabLst/>
            </a:pPr>
            <a:r>
              <a:rPr lang="it-IT" altLang="zh-CN" sz="799" dirty="0">
                <a:solidFill>
                  <a:srgbClr val="F1592F"/>
                </a:solidFill>
                <a:latin typeface="Arial" pitchFamily="18" charset="0"/>
                <a:cs typeface="Arial" pitchFamily="18" charset="0"/>
              </a:rPr>
              <a:t>7.2</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Stabilizzazione degli</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elettrodi</a:t>
            </a:r>
          </a:p>
          <a:p>
            <a:r>
              <a:rPr lang="it-IT" sz="699" dirty="0">
                <a:solidFill>
                  <a:srgbClr val="231F20"/>
                </a:solidFill>
                <a:latin typeface="Arial" pitchFamily="18" charset="0"/>
                <a:cs typeface="Arial" pitchFamily="18" charset="0"/>
              </a:rPr>
              <a:t>In caso di improvviso cambiamento delle condizioni ambientali, specialmente quando la giuntatrice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viene spostata da altitudini più basse ad altitudini più elevate, la potenza dell'arco può diventare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instabile, con conseguente perdita più elevata di giunzione. In tal caso, occorre tempo per</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stabilizzare la potenza dell'arco. In questo caso, la stabilizzazione degli elettrodi accelererà il</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processo per rendere stabile la potenza dell'arco. Se sono necessari molti test fino a quando non</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compare il messaggio "Operazione completata" in [Calibrazione arco], utilizzare anche questa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funzione. </a:t>
            </a:r>
            <a:br>
              <a:rPr lang="it-IT" sz="699" dirty="0">
                <a:solidFill>
                  <a:srgbClr val="231F20"/>
                </a:solidFill>
                <a:latin typeface="Arial" pitchFamily="18" charset="0"/>
                <a:cs typeface="Arial" pitchFamily="18" charset="0"/>
              </a:rPr>
            </a:br>
            <a:endParaRPr lang="it-IT" sz="699" dirty="0">
              <a:solidFill>
                <a:srgbClr val="231F20"/>
              </a:solidFill>
              <a:latin typeface="Arial" pitchFamily="18" charset="0"/>
              <a:cs typeface="Arial" pitchFamily="18" charset="0"/>
            </a:endParaRPr>
          </a:p>
          <a:p>
            <a:r>
              <a:rPr lang="it-IT" sz="699" dirty="0">
                <a:solidFill>
                  <a:srgbClr val="231F20"/>
                </a:solidFill>
                <a:latin typeface="Arial" pitchFamily="18" charset="0"/>
                <a:cs typeface="Arial" pitchFamily="18" charset="0"/>
              </a:rPr>
              <a:t>Procedura operativa</a:t>
            </a:r>
          </a:p>
          <a:p>
            <a:pPr>
              <a:lnSpc>
                <a:spcPts val="900"/>
              </a:lnSpc>
              <a:tabLst/>
            </a:pPr>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[Stabilizzare elettrodi].</a:t>
            </a:r>
          </a:p>
          <a:p>
            <a:pPr>
              <a:lnSpc>
                <a:spcPts val="900"/>
              </a:lnSpc>
              <a:tabLst/>
            </a:pPr>
            <a:r>
              <a:rPr lang="it-IT" altLang="zh-CN" sz="699" dirty="0">
                <a:solidFill>
                  <a:srgbClr val="231F20"/>
                </a:solidFill>
                <a:latin typeface="Arial Unicode MS" pitchFamily="18" charset="0"/>
                <a:cs typeface="Arial Unicode MS" pitchFamily="18" charset="0"/>
              </a:rPr>
              <a:t>②</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Posizionare le fibre preparate nella giuntatrice per la giunzione.</a:t>
            </a:r>
          </a:p>
          <a:p>
            <a:pPr lvl="0"/>
            <a:r>
              <a:rPr lang="it-IT" altLang="zh-CN" sz="699" dirty="0">
                <a:solidFill>
                  <a:srgbClr val="231F20"/>
                </a:solidFill>
                <a:latin typeface="Arial Unicode MS" pitchFamily="18" charset="0"/>
                <a:cs typeface="Arial Unicode MS" pitchFamily="18" charset="0"/>
              </a:rPr>
              <a:t>③</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Premere il pulsante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[SET],</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e la giuntatrice inizierà a stabilizzare automaticamente gli elettrodi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con le seguenti procedure:</a:t>
            </a:r>
          </a:p>
          <a:p>
            <a:r>
              <a:rPr lang="it-IT" sz="699" dirty="0">
                <a:solidFill>
                  <a:srgbClr val="231F20"/>
                </a:solidFill>
                <a:latin typeface="Arial" pitchFamily="18" charset="0"/>
                <a:cs typeface="Arial" pitchFamily="18" charset="0"/>
              </a:rPr>
              <a:t>•      Ripetere cinque volte la scarica dell'arco elettrico per misurare la posizione dell'arco.</a:t>
            </a:r>
          </a:p>
          <a:p>
            <a:pPr marL="171450" indent="-171450">
              <a:buFont typeface="Arial" panose="020B0604020202020204" pitchFamily="34" charset="0"/>
              <a:buChar char="•"/>
            </a:pPr>
            <a:r>
              <a:rPr lang="it-IT" sz="699" dirty="0">
                <a:solidFill>
                  <a:srgbClr val="231F20"/>
                </a:solidFill>
                <a:latin typeface="Arial" pitchFamily="18" charset="0"/>
                <a:cs typeface="Arial" pitchFamily="18" charset="0"/>
              </a:rPr>
              <a:t> Eseguire rapidamente la giunzione.</a:t>
            </a:r>
          </a:p>
          <a:p>
            <a:pPr marL="171450" indent="-171450">
              <a:buFont typeface="Arial" panose="020B0604020202020204" pitchFamily="34" charset="0"/>
              <a:buChar char="•"/>
            </a:pPr>
            <a:r>
              <a:rPr lang="it-IT" sz="699" dirty="0">
                <a:solidFill>
                  <a:srgbClr val="231F20"/>
                </a:solidFill>
                <a:latin typeface="Arial" pitchFamily="18" charset="0"/>
                <a:cs typeface="Arial" pitchFamily="18" charset="0"/>
              </a:rPr>
              <a:t> Eseguire la stabilizzazione degli elettrodi 20 volte consecutive per individuare con precisione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 la posizione degli elettrodi.</a:t>
            </a:r>
          </a:p>
          <a:p>
            <a:pPr>
              <a:lnSpc>
                <a:spcPts val="1000"/>
              </a:lnSpc>
            </a:pPr>
            <a:endParaRPr lang="it-IT" altLang="zh-CN" sz="699" dirty="0">
              <a:solidFill>
                <a:srgbClr val="231F20"/>
              </a:solidFill>
              <a:latin typeface="Arial" pitchFamily="18" charset="0"/>
              <a:cs typeface="Arial" pitchFamily="18" charset="0"/>
            </a:endParaRPr>
          </a:p>
          <a:p>
            <a:pPr>
              <a:lnSpc>
                <a:spcPts val="1200"/>
              </a:lnSpc>
            </a:pPr>
            <a:r>
              <a:rPr lang="it-IT" altLang="zh-CN" sz="799" dirty="0">
                <a:solidFill>
                  <a:srgbClr val="F1592F"/>
                </a:solidFill>
                <a:latin typeface="Arial" pitchFamily="18" charset="0"/>
                <a:cs typeface="Arial" pitchFamily="18" charset="0"/>
              </a:rPr>
              <a:t>7.3 Test diagnostico </a:t>
            </a:r>
          </a:p>
          <a:p>
            <a:r>
              <a:rPr lang="it-IT" sz="699" dirty="0">
                <a:solidFill>
                  <a:srgbClr val="231F20"/>
                </a:solidFill>
                <a:latin typeface="Arial" pitchFamily="18" charset="0"/>
                <a:cs typeface="Arial" pitchFamily="18" charset="0"/>
              </a:rPr>
              <a:t>MINI5C+ ha una funzione di test diagnostico integrata che consente all'utente di valutare diversi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parametri variabili critici con un solo semplice passaggio. Eseguire questa funzione in caso di errore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di funzionamento della giuntatrice.</a:t>
            </a:r>
          </a:p>
          <a:p>
            <a:r>
              <a:rPr lang="it-IT" sz="699" dirty="0">
                <a:solidFill>
                  <a:srgbClr val="231F20"/>
                </a:solidFill>
                <a:latin typeface="Arial" pitchFamily="18" charset="0"/>
                <a:cs typeface="Arial" pitchFamily="18" charset="0"/>
              </a:rPr>
              <a:t> </a:t>
            </a:r>
          </a:p>
          <a:p>
            <a:r>
              <a:rPr lang="it-IT" sz="699" b="1" dirty="0">
                <a:solidFill>
                  <a:srgbClr val="231F20"/>
                </a:solidFill>
                <a:latin typeface="Arial" pitchFamily="18" charset="0"/>
                <a:cs typeface="Arial" pitchFamily="18" charset="0"/>
              </a:rPr>
              <a:t>Procedura operativa</a:t>
            </a:r>
          </a:p>
          <a:p>
            <a:r>
              <a:rPr lang="en-US" altLang="zh-CN" sz="699" dirty="0">
                <a:solidFill>
                  <a:srgbClr val="231F20"/>
                </a:solidFill>
                <a:latin typeface="Arial Unicode MS" pitchFamily="18" charset="0"/>
                <a:cs typeface="Arial Unicode MS" pitchFamily="18" charset="0"/>
              </a:rPr>
              <a:t>① </a:t>
            </a:r>
            <a:r>
              <a:rPr lang="it-IT" sz="699" dirty="0">
                <a:solidFill>
                  <a:srgbClr val="231F20"/>
                </a:solidFill>
                <a:latin typeface="Arial" pitchFamily="18" charset="0"/>
                <a:cs typeface="Arial" pitchFamily="18" charset="0"/>
              </a:rPr>
              <a:t>Selezionare [Test diagnostico] nel [Menu di manutenzione].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09600" y="850900"/>
            <a:ext cx="3378200" cy="152400"/>
          </a:xfrm>
          <a:prstGeom prst="rect">
            <a:avLst/>
          </a:prstGeom>
          <a:noFill/>
        </p:spPr>
      </p:pic>
      <p:graphicFrame>
        <p:nvGraphicFramePr>
          <p:cNvPr id="4" name="表格 4"/>
          <p:cNvGraphicFramePr>
            <a:graphicFrameLocks noGrp="1"/>
          </p:cNvGraphicFramePr>
          <p:nvPr>
            <p:extLst>
              <p:ext uri="{D42A27DB-BD31-4B8C-83A1-F6EECF244321}">
                <p14:modId xmlns:p14="http://schemas.microsoft.com/office/powerpoint/2010/main" val="3003711983"/>
              </p:ext>
            </p:extLst>
          </p:nvPr>
        </p:nvGraphicFramePr>
        <p:xfrm>
          <a:off x="616293" y="854710"/>
          <a:ext cx="3454556" cy="1421765"/>
        </p:xfrm>
        <a:graphic>
          <a:graphicData uri="http://schemas.openxmlformats.org/drawingml/2006/table">
            <a:tbl>
              <a:tblPr/>
              <a:tblGrid>
                <a:gridCol w="208280">
                  <a:extLst>
                    <a:ext uri="{9D8B030D-6E8A-4147-A177-3AD203B41FA5}">
                      <a16:colId xmlns="" xmlns:a16="http://schemas.microsoft.com/office/drawing/2014/main" val="20000"/>
                    </a:ext>
                  </a:extLst>
                </a:gridCol>
                <a:gridCol w="696792">
                  <a:extLst>
                    <a:ext uri="{9D8B030D-6E8A-4147-A177-3AD203B41FA5}">
                      <a16:colId xmlns="" xmlns:a16="http://schemas.microsoft.com/office/drawing/2014/main" val="20001"/>
                    </a:ext>
                  </a:extLst>
                </a:gridCol>
                <a:gridCol w="2549484">
                  <a:extLst>
                    <a:ext uri="{9D8B030D-6E8A-4147-A177-3AD203B41FA5}">
                      <a16:colId xmlns="" xmlns:a16="http://schemas.microsoft.com/office/drawing/2014/main" val="20002"/>
                    </a:ext>
                  </a:extLst>
                </a:gridCol>
              </a:tblGrid>
              <a:tr h="208280">
                <a:tc>
                  <a:txBody>
                    <a:bodyPr/>
                    <a:lstStyle/>
                    <a:p>
                      <a:endParaRPr lang="zh-CN" altLang="en-US" dirty="0"/>
                    </a:p>
                  </a:txBody>
                  <a:tcPr>
                    <a:lnL w="0" cmpd="sng">
                      <a:solidFill>
                        <a:srgbClr val="030303"/>
                      </a:solidFill>
                      <a:prstDash val="solid"/>
                    </a:lnL>
                    <a:lnR w="0" cap="flat" cmpd="sng" algn="ctr">
                      <a:solidFill>
                        <a:srgbClr val="231F20"/>
                      </a:solidFill>
                      <a:prstDash val="solid"/>
                      <a:round/>
                      <a:headEnd type="none" w="med" len="med"/>
                      <a:tailEnd type="none" w="med" len="med"/>
                    </a:lnR>
                    <a:lnT w="0" cmpd="sng">
                      <a:solidFill>
                        <a:srgbClr val="030303"/>
                      </a:solidFill>
                      <a:prstDash val="solid"/>
                    </a:lnT>
                    <a:lnB w="0" cap="flat" cmpd="sng" algn="ctr">
                      <a:solidFill>
                        <a:srgbClr val="030303"/>
                      </a:solidFill>
                      <a:prstDash val="solid"/>
                      <a:round/>
                      <a:headEnd type="none" w="med" len="med"/>
                      <a:tailEnd type="none" w="med" len="med"/>
                    </a:lnB>
                    <a:solidFill>
                      <a:srgbClr val="FFFFFF"/>
                    </a:solidFill>
                  </a:tcPr>
                </a:tc>
                <a:tc>
                  <a:txBody>
                    <a:bodyPr/>
                    <a:lstStyle/>
                    <a:p>
                      <a:pPr algn="ctr"/>
                      <a:r>
                        <a:rPr lang="en-US" altLang="zh-CN" sz="599" dirty="0">
                          <a:solidFill>
                            <a:srgbClr val="231F20"/>
                          </a:solidFill>
                          <a:latin typeface="Arial" pitchFamily="18" charset="0"/>
                          <a:cs typeface="Arial" pitchFamily="18" charset="0"/>
                        </a:rPr>
                        <a:t>Parameter</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FFFFF"/>
                    </a:solidFill>
                  </a:tcPr>
                </a:tc>
                <a:tc>
                  <a:txBody>
                    <a:bodyPr/>
                    <a:lstStyle/>
                    <a:p>
                      <a:pPr algn="ctr"/>
                      <a:r>
                        <a:rPr lang="en-US" altLang="zh-CN" sz="599" dirty="0">
                          <a:solidFill>
                            <a:srgbClr val="231F20"/>
                          </a:solidFill>
                          <a:latin typeface="Arial" pitchFamily="18" charset="0"/>
                          <a:cs typeface="Arial" pitchFamily="18" charset="0"/>
                        </a:rPr>
                        <a:t>Description</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208280">
                <a:tc>
                  <a:txBody>
                    <a:bodyPr/>
                    <a:lstStyle/>
                    <a:p>
                      <a:pPr algn="l"/>
                      <a:r>
                        <a:rPr lang="en-US" altLang="zh-CN" sz="599" dirty="0">
                          <a:solidFill>
                            <a:srgbClr val="231F20"/>
                          </a:solidFill>
                          <a:latin typeface="Arial" pitchFamily="18" charset="0"/>
                          <a:cs typeface="Arial" pitchFamily="18" charset="0"/>
                        </a:rPr>
                        <a:t>1</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LEDcalibration</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MeasureandadjustthebrightnessoftheLED.</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24984">
                <a:tc>
                  <a:txBody>
                    <a:bodyPr/>
                    <a:lstStyle/>
                    <a:p>
                      <a:pPr algn="ctr"/>
                      <a:r>
                        <a:rPr lang="en-US" altLang="zh-CN" sz="599" dirty="0">
                          <a:solidFill>
                            <a:srgbClr val="231F20"/>
                          </a:solidFill>
                          <a:latin typeface="Arial" pitchFamily="18" charset="0"/>
                          <a:cs typeface="Arial" pitchFamily="18" charset="0"/>
                        </a:rPr>
                        <a:t>2</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Dustcheck</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Checktheopticalpathfordustordirtandjudgeswhethertheydisturb</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fiberobservation.Ifcontaminationexists,pressthereturnbuttontwice</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todisplaythelocation.</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a:txBody>
                    <a:bodyPr/>
                    <a:lstStyle/>
                    <a:p>
                      <a:pPr algn="ctr"/>
                      <a:r>
                        <a:rPr lang="en-US" altLang="zh-CN" sz="599" dirty="0">
                          <a:solidFill>
                            <a:srgbClr val="231F20"/>
                          </a:solidFill>
                          <a:latin typeface="Arial" pitchFamily="18" charset="0"/>
                          <a:cs typeface="Arial" pitchFamily="18" charset="0"/>
                        </a:rPr>
                        <a:t>3</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MotorCalibration</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Automaticallycalibratethespeedof4motors.</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08280">
                <a:tc>
                  <a:txBody>
                    <a:bodyPr/>
                    <a:lstStyle/>
                    <a:p>
                      <a:pPr algn="ctr"/>
                      <a:r>
                        <a:rPr lang="en-US" altLang="zh-CN" sz="599" dirty="0">
                          <a:solidFill>
                            <a:srgbClr val="231F20"/>
                          </a:solidFill>
                          <a:latin typeface="Arial" pitchFamily="18" charset="0"/>
                          <a:cs typeface="Arial" pitchFamily="18" charset="0"/>
                        </a:rPr>
                        <a:t>4</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599" dirty="0">
                          <a:solidFill>
                            <a:srgbClr val="231F20"/>
                          </a:solidFill>
                          <a:latin typeface="Arial" pitchFamily="18" charset="0"/>
                          <a:cs typeface="Arial" pitchFamily="18" charset="0"/>
                        </a:rPr>
                        <a:t>ArcCalibration</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Automaticallycalibratethearcpowerfactorandfibersplicingposition.</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
        <p:nvSpPr>
          <p:cNvPr id="2" name="TextBox 1"/>
          <p:cNvSpPr txBox="1"/>
          <p:nvPr/>
        </p:nvSpPr>
        <p:spPr>
          <a:xfrm>
            <a:off x="609600" y="673100"/>
            <a:ext cx="27432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Execute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[Diagnostic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checks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made.</a:t>
            </a:r>
          </a:p>
        </p:txBody>
      </p:sp>
      <p:sp>
        <p:nvSpPr>
          <p:cNvPr id="3" name="TextBox 1"/>
          <p:cNvSpPr txBox="1"/>
          <p:nvPr/>
        </p:nvSpPr>
        <p:spPr>
          <a:xfrm>
            <a:off x="609600" y="2108200"/>
            <a:ext cx="3378200" cy="4368800"/>
          </a:xfrm>
          <a:prstGeom prst="rect">
            <a:avLst/>
          </a:prstGeom>
          <a:noFill/>
        </p:spPr>
        <p:txBody>
          <a:bodyPr wrap="none" lIns="0" tIns="0" rIns="0" rtlCol="0">
            <a:spAutoFit/>
          </a:bodyPr>
          <a:lstStyle/>
          <a:p>
            <a:pPr>
              <a:lnSpc>
                <a:spcPts val="900"/>
              </a:lnSpc>
              <a:tabLst>
                <a:tab pos="25400" algn="l"/>
                <a:tab pos="3251200" algn="l"/>
              </a:tabLst>
            </a:pPr>
            <a:r>
              <a:rPr lang="en-US" altLang="zh-CN" sz="799" dirty="0">
                <a:solidFill>
                  <a:srgbClr val="F1592F"/>
                </a:solidFill>
                <a:latin typeface="Arial" pitchFamily="18" charset="0"/>
                <a:cs typeface="Arial" pitchFamily="18" charset="0"/>
              </a:rPr>
              <a:t>7.4</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Dust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Check</a:t>
            </a:r>
          </a:p>
          <a:p>
            <a:pPr>
              <a:lnSpc>
                <a:spcPts val="1200"/>
              </a:lnSpc>
              <a:tabLst>
                <a:tab pos="25400" algn="l"/>
                <a:tab pos="3251200" algn="l"/>
              </a:tabLst>
            </a:pPr>
            <a:r>
              <a:rPr lang="en-US" altLang="zh-CN" sz="699" dirty="0">
                <a:solidFill>
                  <a:srgbClr val="231F20"/>
                </a:solidFill>
                <a:latin typeface="Arial" pitchFamily="18" charset="0"/>
                <a:cs typeface="Arial" pitchFamily="18" charset="0"/>
              </a:rPr>
              <a:t>Through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acquisition,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detects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contaminants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camera,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objective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lenses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disturb</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normal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observation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result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improper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checks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optical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presence</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absence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contaminants,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judges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affect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quality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splicing.</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Procedure</a:t>
            </a:r>
          </a:p>
          <a:p>
            <a:pPr>
              <a:lnSpc>
                <a:spcPts val="900"/>
              </a:lnSpc>
              <a:tabLst>
                <a:tab pos="25400" algn="l"/>
                <a:tab pos="3251200" algn="l"/>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check]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900"/>
              </a:lnSpc>
              <a:tabLst>
                <a:tab pos="25400" algn="l"/>
                <a:tab pos="3251200" algn="l"/>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remove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again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dust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check.</a:t>
            </a:r>
          </a:p>
          <a:p>
            <a:pPr>
              <a:lnSpc>
                <a:spcPts val="900"/>
              </a:lnSpc>
              <a:tabLst>
                <a:tab pos="25400" algn="l"/>
                <a:tab pos="3251200" algn="l"/>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exists,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prompt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dust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detected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check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“Found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Lens”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return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twice,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location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contamination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objective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lenses,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[Dust</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check]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until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p>
          <a:p>
            <a:pPr>
              <a:lnSpc>
                <a:spcPts val="900"/>
              </a:lnSpc>
              <a:tabLst>
                <a:tab pos="25400" algn="l"/>
                <a:tab pos="3251200" algn="l"/>
              </a:tabLst>
            </a:pP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p>
          <a:p>
            <a:pPr>
              <a:lnSpc>
                <a:spcPts val="900"/>
              </a:lnSpc>
              <a:tabLst>
                <a:tab pos="25400" algn="l"/>
                <a:tab pos="3251200" algn="l"/>
              </a:tabLst>
            </a:pPr>
            <a:r>
              <a:rPr lang="en-US" altLang="zh-CN" sz="699" dirty="0">
                <a:solidFill>
                  <a:srgbClr val="6C6D7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contamination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still</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exists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cleaning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objective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lenses,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please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contact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your</a:t>
            </a:r>
          </a:p>
          <a:p>
            <a:pPr>
              <a:lnSpc>
                <a:spcPts val="900"/>
              </a:lnSpc>
              <a:tabLst>
                <a:tab pos="25400" algn="l"/>
                <a:tab pos="3251200" algn="l"/>
              </a:tabLst>
            </a:pPr>
            <a:r>
              <a:rPr lang="en-US" altLang="zh-CN" sz="699" dirty="0">
                <a:solidFill>
                  <a:srgbClr val="6C6D70"/>
                </a:solidFill>
                <a:latin typeface="Arial" pitchFamily="18" charset="0"/>
                <a:cs typeface="Arial" pitchFamily="18" charset="0"/>
              </a:rPr>
              <a:t>nearest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sales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agent</a:t>
            </a:r>
          </a:p>
          <a:p>
            <a:pPr>
              <a:lnSpc>
                <a:spcPts val="1800"/>
              </a:lnSpc>
              <a:tabLst>
                <a:tab pos="25400" algn="l"/>
                <a:tab pos="3251200" algn="l"/>
              </a:tabLst>
            </a:pPr>
            <a:r>
              <a:rPr lang="en-US" altLang="zh-CN" sz="799" dirty="0">
                <a:solidFill>
                  <a:srgbClr val="F1592F"/>
                </a:solidFill>
                <a:latin typeface="Arial" pitchFamily="18" charset="0"/>
                <a:cs typeface="Arial" pitchFamily="18" charset="0"/>
              </a:rPr>
              <a:t>7.5</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Motor</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Calibration</a:t>
            </a:r>
          </a:p>
          <a:p>
            <a:pPr>
              <a:lnSpc>
                <a:spcPts val="1200"/>
              </a:lnSpc>
              <a:tabLst>
                <a:tab pos="25400" algn="l"/>
                <a:tab pos="3251200" algn="l"/>
              </a:tabLst>
            </a:pPr>
            <a:r>
              <a:rPr lang="en-US" altLang="zh-CN" sz="699" dirty="0">
                <a:solidFill>
                  <a:srgbClr val="231F20"/>
                </a:solidFill>
                <a:latin typeface="Arial" pitchFamily="18" charset="0"/>
                <a:cs typeface="Arial" pitchFamily="18" charset="0"/>
              </a:rPr>
              <a:t>Motors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factory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before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shipping.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However,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changed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various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reasons.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automatically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speed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4</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motors.</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Procedure</a:t>
            </a:r>
          </a:p>
          <a:p>
            <a:pPr>
              <a:lnSpc>
                <a:spcPts val="900"/>
              </a:lnSpc>
              <a:tabLst>
                <a:tab pos="25400" algn="l"/>
                <a:tab pos="3251200" algn="l"/>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900"/>
              </a:lnSpc>
              <a:tabLst>
                <a:tab pos="25400" algn="l"/>
                <a:tab pos="3251200" algn="l"/>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Load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prepared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p>
          <a:p>
            <a:pPr>
              <a:lnSpc>
                <a:spcPts val="900"/>
              </a:lnSpc>
              <a:tabLst>
                <a:tab pos="25400" algn="l"/>
                <a:tab pos="3251200" algn="l"/>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Speeds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motors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automatically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p>
          <a:p>
            <a:pPr>
              <a:lnSpc>
                <a:spcPts val="900"/>
              </a:lnSpc>
              <a:tabLst>
                <a:tab pos="25400" algn="l"/>
                <a:tab pos="3251200" algn="l"/>
              </a:tabLst>
            </a:pP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p>
          <a:p>
            <a:pPr>
              <a:lnSpc>
                <a:spcPts val="900"/>
              </a:lnSpc>
              <a:tabLst>
                <a:tab pos="25400" algn="l"/>
                <a:tab pos="3251200" algn="l"/>
              </a:tabLst>
            </a:pP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p>
          <a:p>
            <a:pPr>
              <a:lnSpc>
                <a:spcPts val="900"/>
              </a:lnSpc>
              <a:tabLst>
                <a:tab pos="25400" algn="l"/>
                <a:tab pos="3251200" algn="l"/>
              </a:tabLst>
            </a:pPr>
            <a:r>
              <a:rPr lang="en-US" altLang="zh-CN" dirty="0"/>
              <a:t>	</a:t>
            </a:r>
            <a:r>
              <a:rPr lang="en-US" altLang="zh-CN" sz="699" dirty="0">
                <a:solidFill>
                  <a:srgbClr val="6C6D70"/>
                </a:solidFill>
                <a:latin typeface="Arial" pitchFamily="18" charset="0"/>
                <a:cs typeface="Arial" pitchFamily="18" charset="0"/>
              </a:rPr>
              <a:t>Perform</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"Thin"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occurs,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aligning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or</a:t>
            </a:r>
          </a:p>
          <a:p>
            <a:pPr>
              <a:lnSpc>
                <a:spcPts val="900"/>
              </a:lnSpc>
              <a:tabLst>
                <a:tab pos="25400" algn="l"/>
                <a:tab pos="3251200" algn="l"/>
              </a:tabLst>
            </a:pPr>
            <a:r>
              <a:rPr lang="en-US" altLang="zh-CN" sz="699" dirty="0">
                <a:solidFill>
                  <a:srgbClr val="6C6D70"/>
                </a:solidFill>
                <a:latin typeface="Arial" pitchFamily="18" charset="0"/>
                <a:cs typeface="Arial" pitchFamily="18" charset="0"/>
              </a:rPr>
              <a:t>focusing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takes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too</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much</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time.</a:t>
            </a:r>
          </a:p>
          <a:p>
            <a:pPr>
              <a:lnSpc>
                <a:spcPts val="1000"/>
              </a:lnSpc>
            </a:pPr>
            <a:endParaRPr lang="en-US" altLang="zh-CN" dirty="0"/>
          </a:p>
          <a:p>
            <a:pPr>
              <a:lnSpc>
                <a:spcPts val="1000"/>
              </a:lnSpc>
            </a:pPr>
            <a:endParaRPr lang="en-US" altLang="zh-CN" dirty="0"/>
          </a:p>
          <a:p>
            <a:pPr>
              <a:lnSpc>
                <a:spcPts val="1000"/>
              </a:lnSpc>
              <a:tabLst>
                <a:tab pos="25400" algn="l"/>
                <a:tab pos="3251200" algn="l"/>
              </a:tabLst>
            </a:pPr>
            <a:r>
              <a:rPr lang="en-US" altLang="zh-CN" dirty="0"/>
              <a:t>		</a:t>
            </a:r>
            <a:r>
              <a:rPr lang="en-US" altLang="zh-CN" sz="699" dirty="0">
                <a:solidFill>
                  <a:srgbClr val="030303"/>
                </a:solidFill>
                <a:latin typeface="Arial Black" pitchFamily="18" charset="0"/>
                <a:cs typeface="Arial Black" pitchFamily="18" charset="0"/>
              </a:rPr>
              <a:t>31</a:t>
            </a:r>
          </a:p>
        </p:txBody>
      </p:sp>
      <p:graphicFrame>
        <p:nvGraphicFramePr>
          <p:cNvPr id="7" name="表格 4"/>
          <p:cNvGraphicFramePr>
            <a:graphicFrameLocks noGrp="1"/>
          </p:cNvGraphicFramePr>
          <p:nvPr>
            <p:extLst>
              <p:ext uri="{D42A27DB-BD31-4B8C-83A1-F6EECF244321}">
                <p14:modId xmlns:p14="http://schemas.microsoft.com/office/powerpoint/2010/main" val="32726825"/>
              </p:ext>
            </p:extLst>
          </p:nvPr>
        </p:nvGraphicFramePr>
        <p:xfrm>
          <a:off x="5375885" y="634364"/>
          <a:ext cx="3454556" cy="1644650"/>
        </p:xfrm>
        <a:graphic>
          <a:graphicData uri="http://schemas.openxmlformats.org/drawingml/2006/table">
            <a:tbl>
              <a:tblPr/>
              <a:tblGrid>
                <a:gridCol w="208280">
                  <a:extLst>
                    <a:ext uri="{9D8B030D-6E8A-4147-A177-3AD203B41FA5}">
                      <a16:colId xmlns="" xmlns:a16="http://schemas.microsoft.com/office/drawing/2014/main" val="20000"/>
                    </a:ext>
                  </a:extLst>
                </a:gridCol>
                <a:gridCol w="696792">
                  <a:extLst>
                    <a:ext uri="{9D8B030D-6E8A-4147-A177-3AD203B41FA5}">
                      <a16:colId xmlns="" xmlns:a16="http://schemas.microsoft.com/office/drawing/2014/main" val="20001"/>
                    </a:ext>
                  </a:extLst>
                </a:gridCol>
                <a:gridCol w="2549484">
                  <a:extLst>
                    <a:ext uri="{9D8B030D-6E8A-4147-A177-3AD203B41FA5}">
                      <a16:colId xmlns="" xmlns:a16="http://schemas.microsoft.com/office/drawing/2014/main" val="20002"/>
                    </a:ext>
                  </a:extLst>
                </a:gridCol>
              </a:tblGrid>
              <a:tr h="244063">
                <a:tc>
                  <a:txBody>
                    <a:bodyPr/>
                    <a:lstStyle/>
                    <a:p>
                      <a:endParaRPr lang="zh-CN"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it-IT" altLang="zh-CN" sz="599" noProof="0" dirty="0">
                        <a:solidFill>
                          <a:srgbClr val="231F20"/>
                        </a:solidFill>
                        <a:latin typeface="Arial" pitchFamily="18" charset="0"/>
                        <a:cs typeface="Arial" pitchFamily="18" charset="0"/>
                      </a:endParaRPr>
                    </a:p>
                    <a:p>
                      <a:pPr algn="ctr"/>
                      <a:r>
                        <a:rPr lang="it-IT" altLang="zh-CN" sz="599" noProof="0" dirty="0">
                          <a:solidFill>
                            <a:schemeClr val="bg1"/>
                          </a:solidFill>
                          <a:latin typeface="Arial" pitchFamily="18" charset="0"/>
                          <a:cs typeface="Arial" pitchFamily="18" charset="0"/>
                        </a:rPr>
                        <a:t>Parametro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it-IT" altLang="zh-CN" sz="599" noProof="0" dirty="0">
                        <a:solidFill>
                          <a:srgbClr val="231F20"/>
                        </a:solidFill>
                        <a:latin typeface="Arial" pitchFamily="18" charset="0"/>
                        <a:cs typeface="Arial" pitchFamily="18" charset="0"/>
                      </a:endParaRPr>
                    </a:p>
                    <a:p>
                      <a:pPr algn="ctr"/>
                      <a:r>
                        <a:rPr lang="it-IT" altLang="zh-CN" sz="599" noProof="0" dirty="0">
                          <a:solidFill>
                            <a:schemeClr val="bg1"/>
                          </a:solidFill>
                          <a:latin typeface="Arial" pitchFamily="18" charset="0"/>
                          <a:cs typeface="Arial" pitchFamily="18" charset="0"/>
                        </a:rPr>
                        <a:t>Descrizione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10000"/>
                  </a:ext>
                </a:extLst>
              </a:tr>
              <a:tr h="250680">
                <a:tc>
                  <a:txBody>
                    <a:bodyPr/>
                    <a:lstStyle/>
                    <a:p>
                      <a:pPr algn="l"/>
                      <a:r>
                        <a:rPr lang="en-US" altLang="zh-CN" sz="599" dirty="0">
                          <a:solidFill>
                            <a:srgbClr val="231F20"/>
                          </a:solidFill>
                          <a:latin typeface="Arial" pitchFamily="18" charset="0"/>
                          <a:cs typeface="Arial" pitchFamily="18" charset="0"/>
                        </a:rPr>
                        <a:t>1</a:t>
                      </a:r>
                      <a:endParaRPr lang="zh-CN" altLang="en-US" sz="5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noProof="0" dirty="0">
                          <a:solidFill>
                            <a:srgbClr val="231F20"/>
                          </a:solidFill>
                          <a:latin typeface="Arial" pitchFamily="18" charset="0"/>
                          <a:cs typeface="Arial" pitchFamily="18" charset="0"/>
                        </a:rPr>
                        <a:t>Calibrazione LED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noProof="0" dirty="0">
                          <a:solidFill>
                            <a:srgbClr val="231F20"/>
                          </a:solidFill>
                          <a:latin typeface="Arial" pitchFamily="18" charset="0"/>
                          <a:cs typeface="Arial" pitchFamily="18" charset="0"/>
                        </a:rPr>
                        <a:t>Misura e regola la luminosità del LED.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17723">
                <a:tc>
                  <a:txBody>
                    <a:bodyPr/>
                    <a:lstStyle/>
                    <a:p>
                      <a:pPr algn="ctr"/>
                      <a:r>
                        <a:rPr lang="en-US" altLang="zh-CN" sz="599" dirty="0">
                          <a:solidFill>
                            <a:srgbClr val="231F20"/>
                          </a:solidFill>
                          <a:latin typeface="Arial" pitchFamily="18" charset="0"/>
                          <a:cs typeface="Arial" pitchFamily="18" charset="0"/>
                        </a:rPr>
                        <a:t>2</a:t>
                      </a:r>
                      <a:endParaRPr lang="zh-CN" altLang="en-US" sz="5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noProof="0">
                          <a:solidFill>
                            <a:srgbClr val="231F20"/>
                          </a:solidFill>
                          <a:latin typeface="Arial" pitchFamily="18" charset="0"/>
                          <a:cs typeface="Arial" pitchFamily="18" charset="0"/>
                        </a:rPr>
                        <a:t>Controllo polvere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noProof="0" dirty="0">
                          <a:solidFill>
                            <a:srgbClr val="231F20"/>
                          </a:solidFill>
                          <a:latin typeface="Arial" pitchFamily="18" charset="0"/>
                          <a:cs typeface="Arial" pitchFamily="18" charset="0"/>
                        </a:rPr>
                        <a:t>Controlla la presenza di polvere o sporco sul percorso della fibra ottica e valuta se disturbano l’osservazione delle fibre. Se esiste contaminazione, premere due volte il pulsante Invio per visualizzare la posizione.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50680">
                <a:tc>
                  <a:txBody>
                    <a:bodyPr/>
                    <a:lstStyle/>
                    <a:p>
                      <a:pPr algn="ctr"/>
                      <a:r>
                        <a:rPr lang="en-US" altLang="zh-CN" sz="599" dirty="0">
                          <a:solidFill>
                            <a:srgbClr val="231F20"/>
                          </a:solidFill>
                          <a:latin typeface="Arial" pitchFamily="18" charset="0"/>
                          <a:cs typeface="Arial" pitchFamily="18" charset="0"/>
                        </a:rPr>
                        <a:t>3</a:t>
                      </a:r>
                      <a:endParaRPr lang="zh-CN" altLang="en-US" sz="5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noProof="0">
                          <a:solidFill>
                            <a:srgbClr val="231F20"/>
                          </a:solidFill>
                          <a:latin typeface="Arial" pitchFamily="18" charset="0"/>
                          <a:cs typeface="Arial" pitchFamily="18" charset="0"/>
                        </a:rPr>
                        <a:t>Calibrazione motore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noProof="0">
                          <a:solidFill>
                            <a:srgbClr val="231F20"/>
                          </a:solidFill>
                          <a:latin typeface="Arial" pitchFamily="18" charset="0"/>
                          <a:cs typeface="Arial" pitchFamily="18" charset="0"/>
                        </a:rPr>
                        <a:t>Calibra automaticamente la velocità di 4 motori.</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50680">
                <a:tc>
                  <a:txBody>
                    <a:bodyPr/>
                    <a:lstStyle/>
                    <a:p>
                      <a:pPr algn="ctr"/>
                      <a:r>
                        <a:rPr lang="en-US" altLang="zh-CN" sz="599" dirty="0">
                          <a:solidFill>
                            <a:srgbClr val="231F20"/>
                          </a:solidFill>
                          <a:latin typeface="Arial" pitchFamily="18" charset="0"/>
                          <a:cs typeface="Arial" pitchFamily="18" charset="0"/>
                        </a:rPr>
                        <a:t>4</a:t>
                      </a:r>
                      <a:endParaRPr lang="zh-CN" altLang="en-US" sz="599" dirty="0">
                        <a:solidFill>
                          <a:srgbClr val="231F20"/>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noProof="0">
                          <a:solidFill>
                            <a:srgbClr val="231F20"/>
                          </a:solidFill>
                          <a:latin typeface="Arial" pitchFamily="18" charset="0"/>
                          <a:cs typeface="Arial" pitchFamily="18" charset="0"/>
                        </a:rPr>
                        <a:t>Calibrazione arco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noProof="0" dirty="0">
                          <a:solidFill>
                            <a:srgbClr val="231F20"/>
                          </a:solidFill>
                          <a:latin typeface="Arial" pitchFamily="18" charset="0"/>
                          <a:cs typeface="Arial" pitchFamily="18" charset="0"/>
                        </a:rPr>
                        <a:t>Calibra automaticamente il fattore di potenza dell’arco e la posizione di giunzione delle fibre.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
        <p:nvSpPr>
          <p:cNvPr id="8" name="TextBox 7"/>
          <p:cNvSpPr txBox="1"/>
          <p:nvPr/>
        </p:nvSpPr>
        <p:spPr>
          <a:xfrm>
            <a:off x="5363026" y="492908"/>
            <a:ext cx="3821559"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Far partire l’esecuzione del [</a:t>
            </a:r>
            <a:r>
              <a:rPr lang="it-IT" sz="699" dirty="0">
                <a:solidFill>
                  <a:srgbClr val="231F20"/>
                </a:solidFill>
                <a:latin typeface="Arial" pitchFamily="18" charset="0"/>
                <a:cs typeface="Arial" pitchFamily="18" charset="0"/>
              </a:rPr>
              <a:t>Test diagnostico</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nel quale verranno effettuati i seguenti controlli.</a:t>
            </a:r>
          </a:p>
        </p:txBody>
      </p:sp>
      <p:sp>
        <p:nvSpPr>
          <p:cNvPr id="9" name="TextBox 1"/>
          <p:cNvSpPr txBox="1"/>
          <p:nvPr/>
        </p:nvSpPr>
        <p:spPr>
          <a:xfrm>
            <a:off x="5369718" y="2305684"/>
            <a:ext cx="3371507" cy="4188326"/>
          </a:xfrm>
          <a:prstGeom prst="rect">
            <a:avLst/>
          </a:prstGeom>
          <a:noFill/>
        </p:spPr>
        <p:txBody>
          <a:bodyPr wrap="square" lIns="0" tIns="0" rIns="0" rtlCol="0">
            <a:spAutoFit/>
          </a:bodyPr>
          <a:lstStyle/>
          <a:p>
            <a:pPr>
              <a:lnSpc>
                <a:spcPts val="900"/>
              </a:lnSpc>
              <a:tabLst>
                <a:tab pos="25400" algn="l"/>
                <a:tab pos="3251200" algn="l"/>
              </a:tabLst>
            </a:pPr>
            <a:r>
              <a:rPr lang="it-IT" altLang="zh-CN" sz="799" dirty="0">
                <a:solidFill>
                  <a:srgbClr val="F1592F"/>
                </a:solidFill>
                <a:latin typeface="Arial" pitchFamily="18" charset="0"/>
                <a:cs typeface="Arial" pitchFamily="18" charset="0"/>
              </a:rPr>
              <a:t>7.4</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Controllo della polvere</a:t>
            </a:r>
          </a:p>
          <a:p>
            <a:r>
              <a:rPr lang="it-IT" sz="699" dirty="0">
                <a:solidFill>
                  <a:srgbClr val="231F20"/>
                </a:solidFill>
                <a:latin typeface="Arial" pitchFamily="18" charset="0"/>
                <a:cs typeface="Arial" pitchFamily="18" charset="0"/>
              </a:rPr>
              <a:t>Tramite l'acquisizione di immagini, la giuntatrice rileva polvere e contaminanti presenti su di essa, sulla telecamera e sulle lenti degli obiettivi che possono disturbare la normale osservazione delle fibre e provocare una giunzione non corretta. Questa funzione controlla il percorso della fibra ottica per verificare la presenza o l'assenza di contaminanti e valuta se influenzeranno la qualità della giunzione delle fibre.</a:t>
            </a:r>
          </a:p>
          <a:p>
            <a:pPr>
              <a:lnSpc>
                <a:spcPts val="900"/>
              </a:lnSpc>
              <a:tabLst>
                <a:tab pos="25400" algn="l"/>
                <a:tab pos="3251200" algn="l"/>
              </a:tabLst>
            </a:pPr>
            <a:r>
              <a:rPr lang="it-IT" altLang="zh-CN" sz="699" b="1" dirty="0">
                <a:solidFill>
                  <a:srgbClr val="231F20"/>
                </a:solidFill>
                <a:latin typeface="Arial" pitchFamily="18" charset="0"/>
                <a:cs typeface="Arial" pitchFamily="18" charset="0"/>
              </a:rPr>
              <a:t>Procedura operativa</a:t>
            </a:r>
          </a:p>
          <a:p>
            <a:pPr>
              <a:lnSpc>
                <a:spcPts val="900"/>
              </a:lnSpc>
              <a:tabLst>
                <a:tab pos="25400" algn="l"/>
                <a:tab pos="3251200" algn="l"/>
              </a:tabLst>
            </a:pPr>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[Controllo polvere]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nel</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t>
            </a:r>
            <a:r>
              <a:rPr lang="it-IT" sz="699" dirty="0">
                <a:solidFill>
                  <a:srgbClr val="231F20"/>
                </a:solidFill>
                <a:latin typeface="Arial" pitchFamily="18" charset="0"/>
                <a:cs typeface="Arial" pitchFamily="18" charset="0"/>
              </a:rPr>
              <a:t>Menu di manutenzione</a:t>
            </a:r>
            <a:r>
              <a:rPr lang="it-IT" altLang="zh-CN" sz="699" dirty="0">
                <a:solidFill>
                  <a:srgbClr val="231F20"/>
                </a:solidFill>
                <a:latin typeface="Arial" pitchFamily="18" charset="0"/>
                <a:cs typeface="Arial" pitchFamily="18" charset="0"/>
              </a:rPr>
              <a:t>].</a:t>
            </a:r>
          </a:p>
          <a:p>
            <a:pPr lvl="0"/>
            <a:r>
              <a:rPr lang="it-IT" altLang="zh-CN" sz="699" dirty="0">
                <a:solidFill>
                  <a:srgbClr val="231F20"/>
                </a:solidFill>
                <a:latin typeface="Arial Unicode MS" pitchFamily="18" charset="0"/>
                <a:cs typeface="Arial Unicode MS" pitchFamily="18" charset="0"/>
              </a:rPr>
              <a:t>②</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Se delle fibre sono inserite nella giuntatrice, rimuoverle e premere di nuovo [SET] per avviare il controllo della polvere.</a:t>
            </a:r>
          </a:p>
          <a:p>
            <a:r>
              <a:rPr lang="it-IT" sz="699" dirty="0">
                <a:solidFill>
                  <a:srgbClr val="231F20"/>
                </a:solidFill>
                <a:latin typeface="Arial" pitchFamily="18" charset="0"/>
                <a:cs typeface="Arial" pitchFamily="18" charset="0"/>
              </a:rPr>
              <a:t>③ Se non è presente polvere, la giuntatrice visualizzerà il messaggio relativo al completamento dell'operazione. Se viene rilevata polvere durante il processo di controllo della polvere, sullo schermo comparirà il messaggio "Rilevata polvere sulla lente". Premere due volte il pulsante Invio e sullo schermo verrà mostrata la posizione della contaminazione. Quindi pulire le lenti dell'obiettivo e premere [</a:t>
            </a:r>
            <a:r>
              <a:rPr lang="it-IT" altLang="zh-CN" sz="699" dirty="0">
                <a:solidFill>
                  <a:srgbClr val="231F20"/>
                </a:solidFill>
                <a:latin typeface="Arial" pitchFamily="18" charset="0"/>
                <a:cs typeface="Arial" pitchFamily="18" charset="0"/>
              </a:rPr>
              <a:t>Controllo polvere</a:t>
            </a:r>
            <a:r>
              <a:rPr lang="it-IT" sz="699" dirty="0">
                <a:solidFill>
                  <a:srgbClr val="231F20"/>
                </a:solidFill>
                <a:latin typeface="Arial" pitchFamily="18" charset="0"/>
                <a:cs typeface="Arial" pitchFamily="18" charset="0"/>
              </a:rPr>
              <a:t>] finché sullo schermo non compare il messaggio "Operazione completata".</a:t>
            </a:r>
          </a:p>
          <a:p>
            <a:pPr>
              <a:lnSpc>
                <a:spcPts val="900"/>
              </a:lnSpc>
              <a:tabLst>
                <a:tab pos="25400" algn="l"/>
                <a:tab pos="3251200" algn="l"/>
              </a:tabLst>
            </a:pPr>
            <a:r>
              <a:rPr lang="it-IT" altLang="zh-CN" sz="699" dirty="0">
                <a:solidFill>
                  <a:srgbClr val="6C6D70"/>
                </a:solidFill>
                <a:latin typeface="Arial" pitchFamily="18" charset="0"/>
                <a:cs typeface="Arial" pitchFamily="18" charset="0"/>
              </a:rPr>
              <a:t>Nota:</a:t>
            </a:r>
          </a:p>
          <a:p>
            <a:r>
              <a:rPr lang="it-IT" sz="699" dirty="0">
                <a:solidFill>
                  <a:srgbClr val="6C6D70"/>
                </a:solidFill>
                <a:latin typeface="Arial" pitchFamily="18" charset="0"/>
                <a:cs typeface="Arial" pitchFamily="18" charset="0"/>
              </a:rPr>
              <a:t>Se la contaminazione persiste anche dopo aver pulito le lenti degli obiettivi, contattare il rivenditore di zona.</a:t>
            </a:r>
          </a:p>
          <a:p>
            <a:pPr>
              <a:lnSpc>
                <a:spcPts val="1800"/>
              </a:lnSpc>
              <a:tabLst>
                <a:tab pos="25400" algn="l"/>
                <a:tab pos="3251200" algn="l"/>
              </a:tabLst>
            </a:pPr>
            <a:r>
              <a:rPr lang="it-IT" altLang="zh-CN" sz="799" dirty="0">
                <a:solidFill>
                  <a:srgbClr val="F1592F"/>
                </a:solidFill>
                <a:latin typeface="Arial" pitchFamily="18" charset="0"/>
                <a:cs typeface="Arial" pitchFamily="18" charset="0"/>
              </a:rPr>
              <a:t>7.5</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Calibrazione del motore</a:t>
            </a:r>
          </a:p>
          <a:p>
            <a:r>
              <a:rPr lang="it-IT" sz="699" dirty="0">
                <a:solidFill>
                  <a:srgbClr val="231F20"/>
                </a:solidFill>
                <a:latin typeface="Arial" pitchFamily="18" charset="0"/>
                <a:cs typeface="Arial" pitchFamily="18" charset="0"/>
              </a:rPr>
              <a:t>I motori vengono regolati in fabbrica prima della spedizione. Tuttavia, le impostazioni possono essere modificate per diversi motivi. Questa funzione calibra automaticamente la velocità di 4 motori.</a:t>
            </a:r>
          </a:p>
          <a:p>
            <a:r>
              <a:rPr lang="it-IT" sz="699" b="1" dirty="0">
                <a:solidFill>
                  <a:srgbClr val="231F20"/>
                </a:solidFill>
                <a:latin typeface="Arial" pitchFamily="18" charset="0"/>
                <a:cs typeface="Arial" pitchFamily="18" charset="0"/>
              </a:rPr>
              <a:t>Procedura operativa</a:t>
            </a:r>
          </a:p>
          <a:p>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Selezionare "Calibrazione motore" nel "Menu di manutenzione".</a:t>
            </a:r>
          </a:p>
          <a:p>
            <a:r>
              <a:rPr lang="it-IT" altLang="zh-CN" sz="699" dirty="0">
                <a:solidFill>
                  <a:srgbClr val="231F20"/>
                </a:solidFill>
                <a:latin typeface="Arial Unicode MS" pitchFamily="18" charset="0"/>
                <a:cs typeface="Arial Unicode MS" pitchFamily="18" charset="0"/>
              </a:rPr>
              <a:t>② </a:t>
            </a:r>
            <a:r>
              <a:rPr lang="it-IT" sz="699" dirty="0">
                <a:solidFill>
                  <a:srgbClr val="231F20"/>
                </a:solidFill>
                <a:latin typeface="Arial" pitchFamily="18" charset="0"/>
                <a:cs typeface="Arial" pitchFamily="18" charset="0"/>
              </a:rPr>
              <a:t>Caricare le fibre preparate nella giuntatrice e premere il pulsante "SET".</a:t>
            </a:r>
          </a:p>
          <a:p>
            <a:r>
              <a:rPr lang="it-IT" altLang="zh-CN" sz="699" dirty="0">
                <a:solidFill>
                  <a:srgbClr val="231F20"/>
                </a:solidFill>
                <a:latin typeface="Arial Unicode MS" pitchFamily="18" charset="0"/>
                <a:cs typeface="Arial Unicode MS" pitchFamily="18" charset="0"/>
              </a:rPr>
              <a:t>③</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Le velocità di tutti i motori vengono calibrate automaticamente. Al termine, verrà visualizzato un messaggio.</a:t>
            </a:r>
          </a:p>
          <a:p>
            <a:pPr>
              <a:lnSpc>
                <a:spcPts val="900"/>
              </a:lnSpc>
              <a:tabLst>
                <a:tab pos="25400" algn="l"/>
                <a:tab pos="3251200" algn="l"/>
              </a:tabLst>
            </a:pPr>
            <a:r>
              <a:rPr lang="it-IT" altLang="zh-CN" sz="699" dirty="0">
                <a:solidFill>
                  <a:srgbClr val="6C6D70"/>
                </a:solidFill>
                <a:latin typeface="Arial" pitchFamily="18" charset="0"/>
                <a:cs typeface="Arial" pitchFamily="18" charset="0"/>
              </a:rPr>
              <a:t>Nota:</a:t>
            </a:r>
          </a:p>
          <a:p>
            <a:pPr>
              <a:lnSpc>
                <a:spcPts val="900"/>
              </a:lnSpc>
              <a:tabLst>
                <a:tab pos="25400" algn="l"/>
                <a:tab pos="3251200" algn="l"/>
              </a:tabLst>
            </a:pPr>
            <a:r>
              <a:rPr lang="it-IT" sz="699" dirty="0">
                <a:solidFill>
                  <a:srgbClr val="6C6D70"/>
                </a:solidFill>
                <a:latin typeface="Arial" pitchFamily="18" charset="0"/>
                <a:cs typeface="Arial" pitchFamily="18" charset="0"/>
              </a:rPr>
              <a:t>Eseguire questa funzione quando si verifica un errore "Spessa" o "Sottile" oppure quando l'allineamento o la messa a fuoco della fibra richiedono troppo tempo.</a:t>
            </a:r>
          </a:p>
          <a:p>
            <a:pPr>
              <a:lnSpc>
                <a:spcPts val="1000"/>
              </a:lnSpc>
            </a:pPr>
            <a:endParaRPr lang="en-US" altLang="zh-CN" dirty="0"/>
          </a:p>
          <a:p>
            <a:pPr>
              <a:lnSpc>
                <a:spcPts val="1000"/>
              </a:lnSpc>
            </a:pPr>
            <a:endParaRPr lang="en-US" altLang="zh-CN" dirty="0"/>
          </a:p>
          <a:p>
            <a:pPr>
              <a:lnSpc>
                <a:spcPts val="1000"/>
              </a:lnSpc>
              <a:tabLst>
                <a:tab pos="25400" algn="l"/>
                <a:tab pos="3251200" algn="l"/>
              </a:tabLst>
            </a:pPr>
            <a:r>
              <a:rPr lang="en-US" altLang="zh-CN" dirty="0"/>
              <a:t>		</a:t>
            </a:r>
            <a:r>
              <a:rPr lang="en-US" altLang="zh-CN" sz="699" dirty="0">
                <a:solidFill>
                  <a:srgbClr val="030303"/>
                </a:solidFill>
                <a:latin typeface="Arial Black" pitchFamily="18" charset="0"/>
                <a:cs typeface="Arial Black" pitchFamily="18" charset="0"/>
              </a:rPr>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32</a:t>
            </a:r>
          </a:p>
        </p:txBody>
      </p:sp>
      <p:sp>
        <p:nvSpPr>
          <p:cNvPr id="3" name="TextBox 1"/>
          <p:cNvSpPr txBox="1"/>
          <p:nvPr/>
        </p:nvSpPr>
        <p:spPr>
          <a:xfrm>
            <a:off x="609600" y="2946400"/>
            <a:ext cx="8636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procedure</a:t>
            </a:r>
          </a:p>
        </p:txBody>
      </p:sp>
      <p:sp>
        <p:nvSpPr>
          <p:cNvPr id="4" name="TextBox 1"/>
          <p:cNvSpPr txBox="1"/>
          <p:nvPr/>
        </p:nvSpPr>
        <p:spPr>
          <a:xfrm>
            <a:off x="609600" y="3086100"/>
            <a:ext cx="3263900" cy="228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900"/>
              </a:lnSpc>
              <a:tabLst/>
            </a:pPr>
            <a:r>
              <a:rPr lang="en-US" altLang="zh-CN" sz="699" dirty="0">
                <a:solidFill>
                  <a:srgbClr val="231F20"/>
                </a:solidFill>
                <a:latin typeface="Arial" pitchFamily="18" charset="0"/>
                <a:cs typeface="Arial" pitchFamily="18" charset="0"/>
              </a:rPr>
              <a:t>screen.</a:t>
            </a:r>
          </a:p>
        </p:txBody>
      </p:sp>
      <p:sp>
        <p:nvSpPr>
          <p:cNvPr id="5" name="TextBox 1"/>
          <p:cNvSpPr txBox="1"/>
          <p:nvPr/>
        </p:nvSpPr>
        <p:spPr>
          <a:xfrm>
            <a:off x="609600" y="3352800"/>
            <a:ext cx="3365500" cy="609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Place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prepared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perform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p>
          <a:p>
            <a:pPr>
              <a:lnSpc>
                <a:spcPts val="9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two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values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each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900"/>
              </a:lnSpc>
              <a:tabLst/>
            </a:pPr>
            <a:r>
              <a:rPr lang="en-US" altLang="zh-CN" sz="699" dirty="0">
                <a:solidFill>
                  <a:srgbClr val="231F20"/>
                </a:solidFill>
                <a:latin typeface="Arial" pitchFamily="18" charset="0"/>
                <a:cs typeface="Arial" pitchFamily="18" charset="0"/>
              </a:rPr>
              <a:t>value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right-hand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meets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11±2,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a:t>
            </a:r>
          </a:p>
          <a:p>
            <a:pPr>
              <a:lnSpc>
                <a:spcPts val="900"/>
              </a:lnSpc>
              <a:tabLst/>
            </a:pP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Otherwise,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prepared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again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p>
          <a:p>
            <a:pPr>
              <a:lnSpc>
                <a:spcPts val="900"/>
              </a:lnSpc>
              <a:tabLst/>
            </a:pPr>
            <a:r>
              <a:rPr lang="en-US" altLang="zh-CN" sz="699" dirty="0">
                <a:solidFill>
                  <a:srgbClr val="231F20"/>
                </a:solidFill>
                <a:latin typeface="Arial" pitchFamily="18" charset="0"/>
                <a:cs typeface="Arial" pitchFamily="18" charset="0"/>
              </a:rPr>
              <a:t>redo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until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p>
        </p:txBody>
      </p:sp>
      <p:sp>
        <p:nvSpPr>
          <p:cNvPr id="6" name="TextBox 1"/>
          <p:cNvSpPr txBox="1"/>
          <p:nvPr/>
        </p:nvSpPr>
        <p:spPr>
          <a:xfrm>
            <a:off x="609600" y="4216400"/>
            <a:ext cx="241300" cy="101600"/>
          </a:xfrm>
          <a:prstGeom prst="rect">
            <a:avLst/>
          </a:prstGeom>
          <a:noFill/>
        </p:spPr>
        <p:txBody>
          <a:bodyPr wrap="none" lIns="0" tIns="0" rIns="0" rtlCol="0">
            <a:spAutoFit/>
          </a:bodyPr>
          <a:lstStyle/>
          <a:p>
            <a:pPr>
              <a:lnSpc>
                <a:spcPts val="800"/>
              </a:lnSpc>
              <a:tabLst/>
            </a:pP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p>
        </p:txBody>
      </p:sp>
      <p:sp>
        <p:nvSpPr>
          <p:cNvPr id="7" name="TextBox 1"/>
          <p:cNvSpPr txBox="1"/>
          <p:nvPr/>
        </p:nvSpPr>
        <p:spPr>
          <a:xfrm>
            <a:off x="609600" y="4343400"/>
            <a:ext cx="2235200" cy="101600"/>
          </a:xfrm>
          <a:prstGeom prst="rect">
            <a:avLst/>
          </a:prstGeom>
          <a:noFill/>
        </p:spPr>
        <p:txBody>
          <a:bodyPr wrap="none" lIns="0" tIns="0" rIns="0" rtlCol="0">
            <a:spAutoFit/>
          </a:bodyPr>
          <a:lstStyle/>
          <a:p>
            <a:pPr>
              <a:lnSpc>
                <a:spcPts val="800"/>
              </a:lnSpc>
              <a:tabLst/>
            </a:pP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standard</a:t>
            </a:r>
            <a:r>
              <a:rPr lang="en-US" altLang="zh-CN" sz="699" dirty="0">
                <a:latin typeface="Times New Roman" pitchFamily="18" charset="0"/>
                <a:cs typeface="Times New Roman" pitchFamily="18" charset="0"/>
              </a:rPr>
              <a:t> </a:t>
            </a:r>
            <a:r>
              <a:rPr lang="en-US" altLang="zh-CN" sz="699" dirty="0">
                <a:solidFill>
                  <a:srgbClr val="6C6D70"/>
                </a:solidFill>
                <a:latin typeface="SimSun" pitchFamily="18" charset="0"/>
                <a:cs typeface="SimSun" pitchFamily="18" charset="0"/>
              </a:rPr>
              <a:t>SM、DS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MM</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calibration.</a:t>
            </a:r>
          </a:p>
        </p:txBody>
      </p:sp>
      <p:sp>
        <p:nvSpPr>
          <p:cNvPr id="8" name="TextBox 1"/>
          <p:cNvSpPr txBox="1"/>
          <p:nvPr/>
        </p:nvSpPr>
        <p:spPr>
          <a:xfrm>
            <a:off x="609600" y="4483100"/>
            <a:ext cx="3086100" cy="228600"/>
          </a:xfrm>
          <a:prstGeom prst="rect">
            <a:avLst/>
          </a:prstGeom>
          <a:noFill/>
        </p:spPr>
        <p:txBody>
          <a:bodyPr wrap="none" lIns="0" tIns="0" rIns="0" rtlCol="0">
            <a:spAutoFit/>
          </a:bodyPr>
          <a:lstStyle/>
          <a:p>
            <a:pPr>
              <a:lnSpc>
                <a:spcPts val="800"/>
              </a:lnSpc>
              <a:tabLst/>
            </a:pP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Ensure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clean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Dust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surface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affects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arc</a:t>
            </a:r>
          </a:p>
          <a:p>
            <a:pPr>
              <a:lnSpc>
                <a:spcPts val="900"/>
              </a:lnSpc>
              <a:tabLst/>
            </a:pPr>
            <a:r>
              <a:rPr lang="en-US" altLang="zh-CN" sz="699" dirty="0">
                <a:solidFill>
                  <a:srgbClr val="6C6D70"/>
                </a:solidFill>
                <a:latin typeface="Arial" pitchFamily="18" charset="0"/>
                <a:cs typeface="Arial" pitchFamily="18" charset="0"/>
              </a:rPr>
              <a:t>calibration.</a:t>
            </a:r>
          </a:p>
        </p:txBody>
      </p:sp>
      <p:sp>
        <p:nvSpPr>
          <p:cNvPr id="9" name="TextBox 1"/>
          <p:cNvSpPr txBox="1"/>
          <p:nvPr/>
        </p:nvSpPr>
        <p:spPr>
          <a:xfrm>
            <a:off x="609600" y="4876800"/>
            <a:ext cx="10033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7.7</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Electrode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Setting</a:t>
            </a:r>
          </a:p>
        </p:txBody>
      </p:sp>
      <p:sp>
        <p:nvSpPr>
          <p:cNvPr id="10" name="TextBox 1"/>
          <p:cNvSpPr txBox="1"/>
          <p:nvPr/>
        </p:nvSpPr>
        <p:spPr>
          <a:xfrm>
            <a:off x="609600" y="5080000"/>
            <a:ext cx="3289300" cy="482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warnings.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recommend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replacing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every</a:t>
            </a:r>
          </a:p>
          <a:p>
            <a:pPr>
              <a:lnSpc>
                <a:spcPts val="900"/>
              </a:lnSpc>
              <a:tabLst/>
            </a:pPr>
            <a:r>
              <a:rPr lang="en-US" altLang="zh-CN" sz="699" dirty="0">
                <a:solidFill>
                  <a:srgbClr val="231F20"/>
                </a:solidFill>
                <a:latin typeface="Arial" pitchFamily="18" charset="0"/>
                <a:cs typeface="Arial" pitchFamily="18" charset="0"/>
              </a:rPr>
              <a:t>2500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ensure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results.</a:t>
            </a:r>
          </a:p>
          <a:p>
            <a:pPr>
              <a:lnSpc>
                <a:spcPts val="9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9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caution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warning.</a:t>
            </a:r>
          </a:p>
        </p:txBody>
      </p:sp>
      <p:sp>
        <p:nvSpPr>
          <p:cNvPr id="11" name="TextBox 1"/>
          <p:cNvSpPr txBox="1"/>
          <p:nvPr/>
        </p:nvSpPr>
        <p:spPr>
          <a:xfrm>
            <a:off x="609600" y="673100"/>
            <a:ext cx="8890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7.6</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Arc</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Calibration</a:t>
            </a:r>
          </a:p>
        </p:txBody>
      </p:sp>
      <p:sp>
        <p:nvSpPr>
          <p:cNvPr id="12" name="TextBox 1"/>
          <p:cNvSpPr txBox="1"/>
          <p:nvPr/>
        </p:nvSpPr>
        <p:spPr>
          <a:xfrm>
            <a:off x="609600" y="889000"/>
            <a:ext cx="3365500" cy="12954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Atmospheric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temperature,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humidity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constantly</a:t>
            </a:r>
          </a:p>
          <a:p>
            <a:pPr>
              <a:lnSpc>
                <a:spcPts val="900"/>
              </a:lnSpc>
              <a:tabLst/>
            </a:pPr>
            <a:r>
              <a:rPr lang="en-US" altLang="zh-CN" sz="699" dirty="0">
                <a:solidFill>
                  <a:srgbClr val="231F20"/>
                </a:solidFill>
                <a:latin typeface="Arial" pitchFamily="18" charset="0"/>
                <a:cs typeface="Arial" pitchFamily="18" charset="0"/>
              </a:rPr>
              <a:t>changing,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which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creates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variability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temperature.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MINI5C+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equipped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p>
          <a:p>
            <a:pPr>
              <a:lnSpc>
                <a:spcPts val="900"/>
              </a:lnSpc>
              <a:tabLst/>
            </a:pPr>
            <a:r>
              <a:rPr lang="en-US" altLang="zh-CN" sz="699" dirty="0">
                <a:solidFill>
                  <a:srgbClr val="231F20"/>
                </a:solidFill>
                <a:latin typeface="Arial" pitchFamily="18" charset="0"/>
                <a:cs typeface="Arial" pitchFamily="18" charset="0"/>
              </a:rPr>
              <a:t>temperature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sensors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constant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feedback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monitoring</a:t>
            </a:r>
          </a:p>
          <a:p>
            <a:pPr>
              <a:lnSpc>
                <a:spcPts val="900"/>
              </a:lnSpc>
              <a:tabLst/>
            </a:pPr>
            <a:r>
              <a:rPr lang="en-US" altLang="zh-CN" sz="699" dirty="0">
                <a:solidFill>
                  <a:srgbClr val="231F20"/>
                </a:solidFill>
                <a:latin typeface="Arial" pitchFamily="18" charset="0"/>
                <a:cs typeface="Arial" pitchFamily="18" charset="0"/>
              </a:rPr>
              <a:t>control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system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maintain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level.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However,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p>
          <a:p>
            <a:pPr>
              <a:lnSpc>
                <a:spcPts val="900"/>
              </a:lnSpc>
              <a:tabLst/>
            </a:pP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wear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glass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adhesion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automatically.</a:t>
            </a:r>
          </a:p>
          <a:p>
            <a:pPr>
              <a:lnSpc>
                <a:spcPts val="900"/>
              </a:lnSpc>
              <a:tabLst/>
            </a:pPr>
            <a:r>
              <a:rPr lang="en-US" altLang="zh-CN" sz="699" dirty="0">
                <a:solidFill>
                  <a:srgbClr val="231F20"/>
                </a:solidFill>
                <a:latin typeface="Arial" pitchFamily="18" charset="0"/>
                <a:cs typeface="Arial" pitchFamily="18" charset="0"/>
              </a:rPr>
              <a:t>Also,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center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sometimes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shifts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left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900"/>
              </a:lnSpc>
              <a:tabLst/>
            </a:pPr>
            <a:r>
              <a:rPr lang="en-US" altLang="zh-CN" sz="699" dirty="0">
                <a:solidFill>
                  <a:srgbClr val="231F20"/>
                </a:solidFill>
                <a:latin typeface="Arial" pitchFamily="18" charset="0"/>
                <a:cs typeface="Arial" pitchFamily="18" charset="0"/>
              </a:rPr>
              <a:t>right.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shifted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relation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p>
          <a:p>
            <a:pPr>
              <a:lnSpc>
                <a:spcPts val="900"/>
              </a:lnSpc>
              <a:tabLst/>
            </a:pPr>
            <a:r>
              <a:rPr lang="en-US" altLang="zh-CN" sz="699" dirty="0">
                <a:solidFill>
                  <a:srgbClr val="231F20"/>
                </a:solidFill>
                <a:latin typeface="Arial" pitchFamily="18" charset="0"/>
                <a:cs typeface="Arial" pitchFamily="18" charset="0"/>
              </a:rPr>
              <a:t>discharge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center.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necessary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perform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eliminate</a:t>
            </a:r>
          </a:p>
          <a:p>
            <a:pPr>
              <a:lnSpc>
                <a:spcPts val="900"/>
              </a:lnSpc>
              <a:tabLst/>
            </a:pPr>
            <a:r>
              <a:rPr lang="en-US" altLang="zh-CN" sz="699" dirty="0">
                <a:solidFill>
                  <a:srgbClr val="231F20"/>
                </a:solidFill>
                <a:latin typeface="Arial" pitchFamily="18" charset="0"/>
                <a:cs typeface="Arial" pitchFamily="18" charset="0"/>
              </a:rPr>
              <a:t>those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problems.</a:t>
            </a:r>
          </a:p>
          <a:p>
            <a:pPr>
              <a:lnSpc>
                <a:spcPts val="1400"/>
              </a:lnSpc>
              <a:tabLst/>
            </a:pP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p>
        </p:txBody>
      </p:sp>
      <p:sp>
        <p:nvSpPr>
          <p:cNvPr id="13" name="TextBox 1"/>
          <p:cNvSpPr txBox="1"/>
          <p:nvPr/>
        </p:nvSpPr>
        <p:spPr>
          <a:xfrm>
            <a:off x="609600" y="2171700"/>
            <a:ext cx="3200400" cy="228600"/>
          </a:xfrm>
          <a:prstGeom prst="rect">
            <a:avLst/>
          </a:prstGeom>
          <a:noFill/>
        </p:spPr>
        <p:txBody>
          <a:bodyPr wrap="none" lIns="0" tIns="0" rIns="0" rtlCol="0">
            <a:spAutoFit/>
          </a:bodyPr>
          <a:lstStyle/>
          <a:p>
            <a:pPr>
              <a:lnSpc>
                <a:spcPts val="800"/>
              </a:lnSpc>
              <a:tabLst/>
            </a:pP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performed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automatically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SM</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only.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So,</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calibration</a:t>
            </a:r>
          </a:p>
          <a:p>
            <a:pPr>
              <a:lnSpc>
                <a:spcPts val="900"/>
              </a:lnSpc>
              <a:tabLst/>
            </a:pPr>
            <a:r>
              <a:rPr lang="en-US" altLang="zh-CN" sz="699" dirty="0">
                <a:solidFill>
                  <a:srgbClr val="6C6D70"/>
                </a:solidFill>
                <a:latin typeface="Arial" pitchFamily="18" charset="0"/>
                <a:cs typeface="Arial" pitchFamily="18" charset="0"/>
              </a:rPr>
              <a:t>does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have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performed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SM</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mode.</a:t>
            </a:r>
          </a:p>
        </p:txBody>
      </p:sp>
      <p:sp>
        <p:nvSpPr>
          <p:cNvPr id="14" name="TextBox 1"/>
          <p:cNvSpPr txBox="1"/>
          <p:nvPr/>
        </p:nvSpPr>
        <p:spPr>
          <a:xfrm>
            <a:off x="609600" y="2425700"/>
            <a:ext cx="3289300" cy="355600"/>
          </a:xfrm>
          <a:prstGeom prst="rect">
            <a:avLst/>
          </a:prstGeom>
          <a:noFill/>
        </p:spPr>
        <p:txBody>
          <a:bodyPr wrap="none" lIns="0" tIns="0" rIns="0" rtlCol="0">
            <a:spAutoFit/>
          </a:bodyPr>
          <a:lstStyle/>
          <a:p>
            <a:pPr>
              <a:lnSpc>
                <a:spcPts val="800"/>
              </a:lnSpc>
              <a:tabLst/>
            </a:pP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Performing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changes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value.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power</a:t>
            </a:r>
          </a:p>
          <a:p>
            <a:pPr>
              <a:lnSpc>
                <a:spcPts val="900"/>
              </a:lnSpc>
              <a:tabLst/>
            </a:pPr>
            <a:r>
              <a:rPr lang="en-US" altLang="zh-CN" sz="699" dirty="0">
                <a:solidFill>
                  <a:srgbClr val="6C6D70"/>
                </a:solidFill>
                <a:latin typeface="Arial" pitchFamily="18" charset="0"/>
                <a:cs typeface="Arial" pitchFamily="18" charset="0"/>
              </a:rPr>
              <a:t>value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used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algorithm</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program</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all</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value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not</a:t>
            </a:r>
          </a:p>
          <a:p>
            <a:pPr>
              <a:lnSpc>
                <a:spcPts val="900"/>
              </a:lnSpc>
              <a:tabLst/>
            </a:pPr>
            <a:r>
              <a:rPr lang="en-US" altLang="zh-CN" sz="699" dirty="0">
                <a:solidFill>
                  <a:srgbClr val="6C6D7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changed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modes.</a:t>
            </a:r>
          </a:p>
        </p:txBody>
      </p:sp>
      <p:sp>
        <p:nvSpPr>
          <p:cNvPr id="15" name="TextBox 14"/>
          <p:cNvSpPr txBox="1"/>
          <p:nvPr/>
        </p:nvSpPr>
        <p:spPr>
          <a:xfrm>
            <a:off x="5369719" y="61341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32</a:t>
            </a:r>
          </a:p>
        </p:txBody>
      </p:sp>
      <p:sp>
        <p:nvSpPr>
          <p:cNvPr id="16" name="TextBox 1"/>
          <p:cNvSpPr txBox="1"/>
          <p:nvPr/>
        </p:nvSpPr>
        <p:spPr>
          <a:xfrm>
            <a:off x="5369719" y="2844800"/>
            <a:ext cx="867225" cy="148759"/>
          </a:xfrm>
          <a:prstGeom prst="rect">
            <a:avLst/>
          </a:prstGeom>
          <a:noFill/>
        </p:spPr>
        <p:txBody>
          <a:bodyPr wrap="none" lIns="0" tIns="0" rIns="0" rtlCol="0">
            <a:spAutoFit/>
          </a:bodyPr>
          <a:lstStyle/>
          <a:p>
            <a:pPr>
              <a:lnSpc>
                <a:spcPts val="800"/>
              </a:lnSpc>
              <a:tabLst/>
            </a:pPr>
            <a:r>
              <a:rPr lang="it-IT" altLang="zh-CN" sz="699" b="1" dirty="0">
                <a:solidFill>
                  <a:srgbClr val="231F20"/>
                </a:solidFill>
                <a:latin typeface="Arial" pitchFamily="18" charset="0"/>
                <a:cs typeface="Arial" pitchFamily="18" charset="0"/>
              </a:rPr>
              <a:t>Procedura operativa</a:t>
            </a:r>
          </a:p>
        </p:txBody>
      </p:sp>
      <p:sp>
        <p:nvSpPr>
          <p:cNvPr id="17" name="TextBox 1"/>
          <p:cNvSpPr txBox="1"/>
          <p:nvPr/>
        </p:nvSpPr>
        <p:spPr>
          <a:xfrm>
            <a:off x="5369719" y="2984500"/>
            <a:ext cx="3715761" cy="251351"/>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t>
            </a:r>
            <a:r>
              <a:rPr lang="it-IT" sz="699" dirty="0">
                <a:solidFill>
                  <a:srgbClr val="231F20"/>
                </a:solidFill>
                <a:latin typeface="Arial" pitchFamily="18" charset="0"/>
                <a:cs typeface="Arial" pitchFamily="18" charset="0"/>
              </a:rPr>
              <a:t>Calibrazione arco</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nel</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t>
            </a:r>
            <a:r>
              <a:rPr lang="it-IT" sz="699" dirty="0">
                <a:solidFill>
                  <a:srgbClr val="231F20"/>
                </a:solidFill>
                <a:latin typeface="Arial" pitchFamily="18" charset="0"/>
                <a:cs typeface="Arial" pitchFamily="18" charset="0"/>
              </a:rPr>
              <a:t>Menu di manutenzione</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per visualizzare la calibrazione</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dell’arco sullo schermo.</a:t>
            </a:r>
          </a:p>
        </p:txBody>
      </p:sp>
      <p:sp>
        <p:nvSpPr>
          <p:cNvPr id="18" name="TextBox 1"/>
          <p:cNvSpPr txBox="1"/>
          <p:nvPr/>
        </p:nvSpPr>
        <p:spPr>
          <a:xfrm>
            <a:off x="5369719" y="3251200"/>
            <a:ext cx="3789499" cy="799321"/>
          </a:xfrm>
          <a:prstGeom prst="rect">
            <a:avLst/>
          </a:prstGeom>
          <a:noFill/>
        </p:spPr>
        <p:txBody>
          <a:bodyPr wrap="none" lIns="0" tIns="0" rIns="0" rtlCol="0">
            <a:spAutoFit/>
          </a:bodyPr>
          <a:lstStyle/>
          <a:p>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Posizionare le fibre preparate nella giuntatrice e premere [SET] per eseguire la calibrazione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dell'arco. </a:t>
            </a:r>
          </a:p>
          <a:p>
            <a:r>
              <a:rPr lang="it-IT" sz="699" dirty="0">
                <a:solidFill>
                  <a:srgbClr val="231F20"/>
                </a:solidFill>
                <a:latin typeface="Arial" pitchFamily="18" charset="0"/>
                <a:cs typeface="Arial" pitchFamily="18" charset="0"/>
              </a:rPr>
              <a:t>③ La giuntatrice mostrerà fino a due valori sullo schermo dopo ogni calibrazione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dell'arco. Se il valore mostrato sul lato destro è 11±2, sullo schermo verrà visualizzato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il messaggio "Operazione completata". Altrimenti, inserire nuovamente le fibre preparate sulla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giuntatrice e ripetere la calibrazione dell'arco fino a quando non viene visualizzato il messaggio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"Operazione completata".</a:t>
            </a:r>
          </a:p>
        </p:txBody>
      </p:sp>
      <p:sp>
        <p:nvSpPr>
          <p:cNvPr id="19" name="TextBox 1"/>
          <p:cNvSpPr txBox="1"/>
          <p:nvPr/>
        </p:nvSpPr>
        <p:spPr>
          <a:xfrm>
            <a:off x="5369719" y="4114800"/>
            <a:ext cx="214802" cy="148759"/>
          </a:xfrm>
          <a:prstGeom prst="rect">
            <a:avLst/>
          </a:prstGeom>
          <a:noFill/>
        </p:spPr>
        <p:txBody>
          <a:bodyPr wrap="none" lIns="0" tIns="0" rIns="0" rtlCol="0">
            <a:spAutoFit/>
          </a:bodyPr>
          <a:lstStyle/>
          <a:p>
            <a:pPr>
              <a:lnSpc>
                <a:spcPts val="800"/>
              </a:lnSpc>
              <a:tabLst/>
            </a:pPr>
            <a:r>
              <a:rPr lang="en-US" altLang="zh-CN" sz="699" dirty="0">
                <a:solidFill>
                  <a:srgbClr val="6C6D70"/>
                </a:solidFill>
                <a:latin typeface="Arial" pitchFamily="18" charset="0"/>
                <a:cs typeface="Arial" pitchFamily="18" charset="0"/>
              </a:rPr>
              <a:t>Nota:</a:t>
            </a:r>
          </a:p>
        </p:txBody>
      </p:sp>
      <p:sp>
        <p:nvSpPr>
          <p:cNvPr id="20" name="TextBox 1"/>
          <p:cNvSpPr txBox="1"/>
          <p:nvPr/>
        </p:nvSpPr>
        <p:spPr>
          <a:xfrm>
            <a:off x="5369719" y="4241800"/>
            <a:ext cx="2346796" cy="148759"/>
          </a:xfrm>
          <a:prstGeom prst="rect">
            <a:avLst/>
          </a:prstGeom>
          <a:noFill/>
        </p:spPr>
        <p:txBody>
          <a:bodyPr wrap="none" lIns="0" tIns="0" rIns="0" rtlCol="0">
            <a:spAutoFit/>
          </a:bodyPr>
          <a:lstStyle/>
          <a:p>
            <a:pPr>
              <a:lnSpc>
                <a:spcPts val="800"/>
              </a:lnSpc>
              <a:tabLst/>
            </a:pP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it-IT" altLang="zh-CN" sz="699" dirty="0">
                <a:solidFill>
                  <a:srgbClr val="6C6D70"/>
                </a:solidFill>
                <a:latin typeface="Arial" pitchFamily="18" charset="0"/>
                <a:cs typeface="Arial" pitchFamily="18" charset="0"/>
              </a:rPr>
              <a:t>Utilizzare fibre SM, DS o MM per la calibrazione dell’arco</a:t>
            </a:r>
            <a:r>
              <a:rPr lang="en-US" altLang="zh-CN" sz="699" dirty="0">
                <a:solidFill>
                  <a:srgbClr val="6C6D70"/>
                </a:solidFill>
                <a:latin typeface="Arial" pitchFamily="18" charset="0"/>
                <a:cs typeface="Arial" pitchFamily="18" charset="0"/>
              </a:rPr>
              <a:t>.</a:t>
            </a:r>
          </a:p>
        </p:txBody>
      </p:sp>
      <p:sp>
        <p:nvSpPr>
          <p:cNvPr id="21" name="TextBox 1"/>
          <p:cNvSpPr txBox="1"/>
          <p:nvPr/>
        </p:nvSpPr>
        <p:spPr>
          <a:xfrm>
            <a:off x="5369719" y="4381500"/>
            <a:ext cx="3762248" cy="251351"/>
          </a:xfrm>
          <a:prstGeom prst="rect">
            <a:avLst/>
          </a:prstGeom>
          <a:noFill/>
        </p:spPr>
        <p:txBody>
          <a:bodyPr wrap="none" lIns="0" tIns="0" rIns="0" rtlCol="0">
            <a:spAutoFit/>
          </a:bodyPr>
          <a:lstStyle/>
          <a:p>
            <a:pPr>
              <a:lnSpc>
                <a:spcPts val="800"/>
              </a:lnSpc>
              <a:tabLst/>
            </a:pP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it-IT" altLang="zh-CN" sz="699" dirty="0">
                <a:solidFill>
                  <a:srgbClr val="6C6D70"/>
                </a:solidFill>
                <a:latin typeface="Arial" pitchFamily="18" charset="0"/>
                <a:cs typeface="Arial" pitchFamily="18" charset="0"/>
              </a:rPr>
              <a:t>Verificare che le fibre siano pulite</a:t>
            </a:r>
            <a:r>
              <a:rPr lang="it-IT" altLang="zh-CN" sz="699" dirty="0">
                <a:latin typeface="Times New Roman" pitchFamily="18" charset="0"/>
                <a:cs typeface="Times New Roman" pitchFamily="18" charset="0"/>
              </a:rPr>
              <a:t> </a:t>
            </a:r>
            <a:r>
              <a:rPr lang="it-IT" altLang="zh-CN" sz="699" dirty="0">
                <a:solidFill>
                  <a:srgbClr val="6C6D70"/>
                </a:solidFill>
                <a:latin typeface="Arial" pitchFamily="18" charset="0"/>
                <a:cs typeface="Arial" pitchFamily="18" charset="0"/>
              </a:rPr>
              <a:t>per la calibrazione dell’arco.</a:t>
            </a:r>
            <a:r>
              <a:rPr lang="it-IT" altLang="zh-CN" sz="699" dirty="0">
                <a:latin typeface="Times New Roman" pitchFamily="18" charset="0"/>
                <a:cs typeface="Times New Roman" pitchFamily="18" charset="0"/>
              </a:rPr>
              <a:t> </a:t>
            </a:r>
            <a:r>
              <a:rPr lang="it-IT" altLang="zh-CN" sz="699" dirty="0">
                <a:solidFill>
                  <a:srgbClr val="6C6D70"/>
                </a:solidFill>
                <a:latin typeface="Arial" pitchFamily="18" charset="0"/>
                <a:cs typeface="Arial" pitchFamily="18" charset="0"/>
              </a:rPr>
              <a:t>La polvere sulla superficie della</a:t>
            </a:r>
            <a:br>
              <a:rPr lang="it-IT" altLang="zh-CN" sz="699" dirty="0">
                <a:solidFill>
                  <a:srgbClr val="6C6D70"/>
                </a:solidFill>
                <a:latin typeface="Arial" pitchFamily="18" charset="0"/>
                <a:cs typeface="Arial" pitchFamily="18" charset="0"/>
              </a:rPr>
            </a:br>
            <a:r>
              <a:rPr lang="it-IT" altLang="zh-CN" sz="699" dirty="0">
                <a:solidFill>
                  <a:srgbClr val="6C6D70"/>
                </a:solidFill>
                <a:latin typeface="Arial" pitchFamily="18" charset="0"/>
                <a:cs typeface="Arial" pitchFamily="18" charset="0"/>
              </a:rPr>
              <a:t>fibra influisce sulla calibrazione dell’arco.</a:t>
            </a:r>
          </a:p>
        </p:txBody>
      </p:sp>
      <p:sp>
        <p:nvSpPr>
          <p:cNvPr id="22" name="TextBox 1"/>
          <p:cNvSpPr txBox="1"/>
          <p:nvPr/>
        </p:nvSpPr>
        <p:spPr>
          <a:xfrm>
            <a:off x="5369719" y="4775200"/>
            <a:ext cx="1490793" cy="161583"/>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7.7</a:t>
            </a:r>
            <a:r>
              <a:rPr lang="en-US"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Impostazione degli elettrodi </a:t>
            </a:r>
            <a:endParaRPr lang="en-US" altLang="zh-CN" sz="799" dirty="0">
              <a:solidFill>
                <a:srgbClr val="F1592F"/>
              </a:solidFill>
              <a:latin typeface="Arial" pitchFamily="18" charset="0"/>
              <a:cs typeface="Arial" pitchFamily="18" charset="0"/>
            </a:endParaRPr>
          </a:p>
        </p:txBody>
      </p:sp>
      <p:sp>
        <p:nvSpPr>
          <p:cNvPr id="23" name="TextBox 1"/>
          <p:cNvSpPr txBox="1"/>
          <p:nvPr/>
        </p:nvSpPr>
        <p:spPr>
          <a:xfrm>
            <a:off x="5369719" y="4978400"/>
            <a:ext cx="3625993" cy="598690"/>
          </a:xfrm>
          <a:prstGeom prst="rect">
            <a:avLst/>
          </a:prstGeom>
          <a:noFill/>
        </p:spPr>
        <p:txBody>
          <a:bodyPr wrap="none" lIns="0" tIns="0" rIns="0" rtlCol="0">
            <a:spAutoFit/>
          </a:bodyPr>
          <a:lstStyle/>
          <a:p>
            <a:r>
              <a:rPr lang="it-IT" sz="699" dirty="0">
                <a:solidFill>
                  <a:srgbClr val="231F20"/>
                </a:solidFill>
                <a:latin typeface="Arial" pitchFamily="18" charset="0"/>
                <a:cs typeface="Arial" pitchFamily="18" charset="0"/>
              </a:rPr>
              <a:t>Impostare gli avvisi di cambio elettrodo. Raccomandiamo di sostituire gli elettrodi ogni 2500</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scariche per garantire i migliori risultati di giunzione.</a:t>
            </a:r>
          </a:p>
          <a:p>
            <a:pPr>
              <a:lnSpc>
                <a:spcPts val="900"/>
              </a:lnSpc>
              <a:tabLst/>
            </a:pPr>
            <a:endParaRPr lang="en-US" altLang="zh-CN" sz="699" dirty="0">
              <a:solidFill>
                <a:srgbClr val="231F20"/>
              </a:solidFill>
              <a:latin typeface="Arial" pitchFamily="18" charset="0"/>
              <a:cs typeface="Arial" pitchFamily="18" charset="0"/>
            </a:endParaRPr>
          </a:p>
          <a:p>
            <a:pPr>
              <a:lnSpc>
                <a:spcPts val="9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[Impostazione elettrodo]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nel</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t>
            </a:r>
            <a:r>
              <a:rPr lang="it-IT" sz="699" dirty="0">
                <a:solidFill>
                  <a:srgbClr val="231F20"/>
                </a:solidFill>
                <a:latin typeface="Arial" pitchFamily="18" charset="0"/>
                <a:cs typeface="Arial" pitchFamily="18" charset="0"/>
              </a:rPr>
              <a:t>Menu di manutenzione</a:t>
            </a:r>
            <a:r>
              <a:rPr lang="it-IT" altLang="zh-CN" sz="699" dirty="0">
                <a:solidFill>
                  <a:srgbClr val="231F20"/>
                </a:solidFill>
                <a:latin typeface="Arial" pitchFamily="18" charset="0"/>
                <a:cs typeface="Arial" pitchFamily="18" charset="0"/>
              </a:rPr>
              <a:t>].</a:t>
            </a:r>
          </a:p>
          <a:p>
            <a:pPr>
              <a:lnSpc>
                <a:spcPts val="900"/>
              </a:lnSpc>
              <a:tabLst/>
            </a:pPr>
            <a:r>
              <a:rPr lang="it-IT" altLang="zh-CN" sz="699" dirty="0">
                <a:solidFill>
                  <a:srgbClr val="231F20"/>
                </a:solidFill>
                <a:latin typeface="Arial Unicode MS" pitchFamily="18" charset="0"/>
                <a:cs typeface="Arial Unicode MS" pitchFamily="18" charset="0"/>
              </a:rPr>
              <a:t>②</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Impostare l’allerta dell’elettrodo e l’avviso dell’elettrodo</a:t>
            </a:r>
            <a:r>
              <a:rPr lang="en-US" altLang="zh-CN" sz="699" dirty="0">
                <a:solidFill>
                  <a:srgbClr val="231F20"/>
                </a:solidFill>
                <a:latin typeface="Arial" pitchFamily="18" charset="0"/>
                <a:cs typeface="Arial" pitchFamily="18" charset="0"/>
              </a:rPr>
              <a:t>.</a:t>
            </a:r>
          </a:p>
        </p:txBody>
      </p:sp>
      <p:sp>
        <p:nvSpPr>
          <p:cNvPr id="24" name="TextBox 1"/>
          <p:cNvSpPr txBox="1"/>
          <p:nvPr/>
        </p:nvSpPr>
        <p:spPr>
          <a:xfrm>
            <a:off x="5369719" y="571500"/>
            <a:ext cx="1154162" cy="161583"/>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7.6</a:t>
            </a:r>
            <a:r>
              <a:rPr lang="en-US"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Calibrazione dell’arco</a:t>
            </a:r>
          </a:p>
        </p:txBody>
      </p:sp>
      <p:sp>
        <p:nvSpPr>
          <p:cNvPr id="25" name="TextBox 1"/>
          <p:cNvSpPr txBox="1"/>
          <p:nvPr/>
        </p:nvSpPr>
        <p:spPr>
          <a:xfrm>
            <a:off x="5369719" y="787400"/>
            <a:ext cx="3765454" cy="1169551"/>
          </a:xfrm>
          <a:prstGeom prst="rect">
            <a:avLst/>
          </a:prstGeom>
          <a:noFill/>
        </p:spPr>
        <p:txBody>
          <a:bodyPr wrap="none" lIns="0" tIns="0" rIns="0" rtlCol="0">
            <a:spAutoFit/>
          </a:bodyPr>
          <a:lstStyle/>
          <a:p>
            <a:r>
              <a:rPr lang="it-IT" sz="699" dirty="0">
                <a:solidFill>
                  <a:srgbClr val="231F20"/>
                </a:solidFill>
                <a:latin typeface="Arial" pitchFamily="18" charset="0"/>
                <a:cs typeface="Arial" pitchFamily="18" charset="0"/>
              </a:rPr>
              <a:t>Le condizioni atmosferiche come temperatura, umidità e pressione sono in costante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cambiamento e comportano variazioni nella temperatura dell'arco. MINI5C+ è dotata di sensori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di temperatura e pressione che vengono utilizzati in un sistema di controllo e di monitoraggio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costante al fine di stabilizzare la potenza dell'arco. Tuttavia, i cambiamenti della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potenza dell'arco dovuti all'usura degli elettrodi e all'adesione del vetro non possono essere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calibrati automaticamente. Inoltre, il centro della scarica dell’arco a volte si sposta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verso sinistra o verso destra. In questo caso, la posizione di giunzione delle fibre deve essere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spostata rispetto al centro della scarica dell’arco. È necessario eseguire una calibrazione della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potenza dell'arco per risolvere questi problemi.</a:t>
            </a:r>
          </a:p>
          <a:p>
            <a:pPr>
              <a:lnSpc>
                <a:spcPts val="1400"/>
              </a:lnSpc>
            </a:pPr>
            <a:r>
              <a:rPr lang="en-US" altLang="zh-CN" sz="699" dirty="0">
                <a:solidFill>
                  <a:srgbClr val="6C6D70"/>
                </a:solidFill>
                <a:latin typeface="Arial" pitchFamily="18" charset="0"/>
                <a:cs typeface="Arial" pitchFamily="18" charset="0"/>
              </a:rPr>
              <a:t>Nota:</a:t>
            </a:r>
          </a:p>
        </p:txBody>
      </p:sp>
      <p:sp>
        <p:nvSpPr>
          <p:cNvPr id="26" name="TextBox 1"/>
          <p:cNvSpPr txBox="1"/>
          <p:nvPr/>
        </p:nvSpPr>
        <p:spPr>
          <a:xfrm>
            <a:off x="5369719" y="2070100"/>
            <a:ext cx="3651641" cy="261354"/>
          </a:xfrm>
          <a:prstGeom prst="rect">
            <a:avLst/>
          </a:prstGeom>
          <a:noFill/>
        </p:spPr>
        <p:txBody>
          <a:bodyPr wrap="none" lIns="0" tIns="0" rIns="0" rtlCol="0">
            <a:spAutoFit/>
          </a:bodyPr>
          <a:lstStyle/>
          <a:p>
            <a:pPr lvl="0"/>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it-IT" sz="699" dirty="0">
                <a:solidFill>
                  <a:srgbClr val="6C6D70"/>
                </a:solidFill>
                <a:latin typeface="Arial" pitchFamily="18" charset="0"/>
                <a:cs typeface="Arial" pitchFamily="18" charset="0"/>
              </a:rPr>
              <a:t>La calibrazione dell'arco viene eseguita automaticamente solo in modalità SM. Pertanto, la</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 calibrazione dell'arco non deve essere eseguita durante la giunzione in modalità SM.</a:t>
            </a:r>
          </a:p>
        </p:txBody>
      </p:sp>
      <p:sp>
        <p:nvSpPr>
          <p:cNvPr id="27" name="TextBox 1"/>
          <p:cNvSpPr txBox="1"/>
          <p:nvPr/>
        </p:nvSpPr>
        <p:spPr>
          <a:xfrm>
            <a:off x="5369719" y="2324100"/>
            <a:ext cx="3856825" cy="353943"/>
          </a:xfrm>
          <a:prstGeom prst="rect">
            <a:avLst/>
          </a:prstGeom>
          <a:noFill/>
        </p:spPr>
        <p:txBody>
          <a:bodyPr wrap="none" lIns="0" tIns="0" rIns="0" rtlCol="0">
            <a:spAutoFit/>
          </a:bodyPr>
          <a:lstStyle/>
          <a:p>
            <a:pPr>
              <a:lnSpc>
                <a:spcPts val="800"/>
              </a:lnSpc>
              <a:tabLst/>
            </a:pP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it-IT" sz="699" dirty="0">
                <a:solidFill>
                  <a:srgbClr val="6C6D70"/>
                </a:solidFill>
                <a:latin typeface="Arial" pitchFamily="18" charset="0"/>
                <a:cs typeface="Arial" pitchFamily="18" charset="0"/>
              </a:rPr>
              <a:t>L'esecuzione della funzione di calibrazione dell'arco modifica il valore della potenza dell'arco. </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Il valore della potenza dell'arco viene utilizzato nel programma dell’algoritmo per tutte le giunzioni.</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Il valore della potenza dell'arco non verrà modificato nelle modalità di giunzione.</a:t>
            </a:r>
            <a:endParaRPr lang="en-US" altLang="zh-CN" sz="699" dirty="0">
              <a:solidFill>
                <a:srgbClr val="6C6D70"/>
              </a:solidFill>
              <a:latin typeface="Arial" pitchFamily="18" charset="0"/>
              <a:cs typeface="Arial"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629732" y="3467867"/>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7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4" y="58164"/>
                </a:cubicBezTo>
                <a:cubicBezTo>
                  <a:pt x="11733" y="55155"/>
                  <a:pt x="13899" y="52490"/>
                  <a:pt x="16497" y="50307"/>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609671" y="3447928"/>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3646253" y="3521434"/>
            <a:ext cx="34933" cy="47018"/>
          </a:xfrm>
          <a:custGeom>
            <a:avLst/>
            <a:gdLst>
              <a:gd name="connsiteX0" fmla="*/ 8451 w 34933"/>
              <a:gd name="connsiteY0" fmla="*/ 47018 h 47018"/>
              <a:gd name="connsiteX1" fmla="*/ 26482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2"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650947" y="3489260"/>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609600" y="673100"/>
            <a:ext cx="3378200" cy="190500"/>
          </a:xfrm>
          <a:prstGeom prst="rect">
            <a:avLst/>
          </a:prstGeom>
          <a:noFill/>
        </p:spPr>
      </p:pic>
      <p:pic>
        <p:nvPicPr>
          <p:cNvPr id="7" name="Picture 3"/>
          <p:cNvPicPr>
            <a:picLocks noChangeAspect="1" noChangeArrowheads="1"/>
          </p:cNvPicPr>
          <p:nvPr/>
        </p:nvPicPr>
        <p:blipFill>
          <a:blip r:embed="rId3"/>
          <a:srcRect/>
          <a:stretch>
            <a:fillRect/>
          </a:stretch>
        </p:blipFill>
        <p:spPr bwMode="auto">
          <a:xfrm>
            <a:off x="2184400" y="3175000"/>
            <a:ext cx="1803400" cy="1041400"/>
          </a:xfrm>
          <a:prstGeom prst="rect">
            <a:avLst/>
          </a:prstGeom>
          <a:noFill/>
        </p:spPr>
      </p:pic>
      <p:graphicFrame>
        <p:nvGraphicFramePr>
          <p:cNvPr id="8" name="表格 4"/>
          <p:cNvGraphicFramePr>
            <a:graphicFrameLocks noGrp="1"/>
          </p:cNvGraphicFramePr>
          <p:nvPr>
            <p:extLst>
              <p:ext uri="{D42A27DB-BD31-4B8C-83A1-F6EECF244321}">
                <p14:modId xmlns:p14="http://schemas.microsoft.com/office/powerpoint/2010/main" val="2500286216"/>
              </p:ext>
            </p:extLst>
          </p:nvPr>
        </p:nvGraphicFramePr>
        <p:xfrm>
          <a:off x="611225" y="684316"/>
          <a:ext cx="3374944" cy="1137031"/>
        </p:xfrm>
        <a:graphic>
          <a:graphicData uri="http://schemas.openxmlformats.org/drawingml/2006/table">
            <a:tbl>
              <a:tblPr/>
              <a:tblGrid>
                <a:gridCol w="656795">
                  <a:extLst>
                    <a:ext uri="{9D8B030D-6E8A-4147-A177-3AD203B41FA5}">
                      <a16:colId xmlns="" xmlns:a16="http://schemas.microsoft.com/office/drawing/2014/main" val="20000"/>
                    </a:ext>
                  </a:extLst>
                </a:gridCol>
                <a:gridCol w="2718149">
                  <a:extLst>
                    <a:ext uri="{9D8B030D-6E8A-4147-A177-3AD203B41FA5}">
                      <a16:colId xmlns="" xmlns:a16="http://schemas.microsoft.com/office/drawing/2014/main" val="20001"/>
                    </a:ext>
                  </a:extLst>
                </a:gridCol>
              </a:tblGrid>
              <a:tr h="208280">
                <a:tc>
                  <a:txBody>
                    <a:bodyPr/>
                    <a:lstStyle/>
                    <a:p>
                      <a:pPr algn="ctr"/>
                      <a:r>
                        <a:rPr lang="en-US" altLang="zh-CN" sz="699" dirty="0">
                          <a:solidFill>
                            <a:srgbClr val="FFFFFF"/>
                          </a:solidFill>
                          <a:latin typeface="Arial" pitchFamily="18" charset="0"/>
                          <a:cs typeface="Arial" pitchFamily="18" charset="0"/>
                        </a:rPr>
                        <a:t>Parameter</a:t>
                      </a:r>
                      <a:endParaRPr lang="zh-CN" altLang="en-US" sz="699" dirty="0">
                        <a:solidFill>
                          <a:srgbClr val="FFFFFF"/>
                        </a:solidFill>
                        <a:latin typeface="Arial" pitchFamily="18" charset="0"/>
                        <a:cs typeface="Arial" pitchFamily="18" charset="0"/>
                      </a:endParaRPr>
                    </a:p>
                  </a:txBody>
                  <a:tcPr>
                    <a:lnL w="0" cmpd="sng">
                      <a:solidFill>
                        <a:srgbClr val="030303"/>
                      </a:solidFill>
                      <a:prstDash val="solid"/>
                    </a:lnL>
                    <a:lnR w="0" cap="flat" cmpd="sng" algn="ctr">
                      <a:solidFill>
                        <a:srgbClr val="231F20"/>
                      </a:solidFill>
                      <a:prstDash val="solid"/>
                      <a:round/>
                      <a:headEnd type="none" w="med" len="med"/>
                      <a:tailEnd type="none" w="med" len="med"/>
                    </a:lnR>
                    <a:lnT w="0" cmpd="sng">
                      <a:solidFill>
                        <a:srgbClr val="030303"/>
                      </a:solidFill>
                      <a:prstDash val="solid"/>
                    </a:lnT>
                    <a:lnB w="0" cap="flat" cmpd="sng" algn="ctr">
                      <a:solidFill>
                        <a:srgbClr val="030303"/>
                      </a:solidFill>
                      <a:prstDash val="solid"/>
                      <a:round/>
                      <a:headEnd type="none" w="med" len="med"/>
                      <a:tailEnd type="none" w="med" len="med"/>
                    </a:lnB>
                    <a:solidFill>
                      <a:srgbClr val="FFFFFF"/>
                    </a:solidFill>
                  </a:tcPr>
                </a:tc>
                <a:tc>
                  <a:txBody>
                    <a:bodyPr/>
                    <a:lstStyle/>
                    <a:p>
                      <a:pPr algn="ctr"/>
                      <a:r>
                        <a:rPr lang="en-US" altLang="zh-CN" sz="699" dirty="0">
                          <a:solidFill>
                            <a:srgbClr val="FFFFFF"/>
                          </a:solidFill>
                          <a:latin typeface="Arial" pitchFamily="18" charset="0"/>
                          <a:cs typeface="Arial" pitchFamily="18" charset="0"/>
                        </a:rPr>
                        <a:t>Description</a:t>
                      </a:r>
                      <a:endParaRPr lang="zh-CN" altLang="en-US" sz="699" dirty="0">
                        <a:solidFill>
                          <a:srgbClr val="FFFFFF"/>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391944">
                <a:tc>
                  <a:txBody>
                    <a:bodyPr/>
                    <a:lstStyle/>
                    <a:p>
                      <a:pPr algn="l"/>
                      <a:r>
                        <a:rPr lang="en-US" altLang="zh-CN" sz="699" dirty="0">
                          <a:solidFill>
                            <a:srgbClr val="231F20"/>
                          </a:solidFill>
                          <a:latin typeface="Arial" pitchFamily="18" charset="0"/>
                          <a:cs typeface="Arial" pitchFamily="18" charset="0"/>
                        </a:rPr>
                        <a:t>Electrode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caution</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Ifactualarcdischargeexceedsthesetvalue,amessage“Caution!</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ReplaceElectrodes”isdisplayedwhenturningonthesplicer.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FiberFoxrecommendsthatthisparametershouldbesetto</a:t>
                      </a:r>
                      <a:r>
                        <a:rPr lang="en-US" altLang="zh-CN" sz="699" dirty="0">
                          <a:solidFill>
                            <a:srgbClr val="231F20"/>
                          </a:solidFill>
                          <a:latin typeface="SimSun" pitchFamily="18" charset="0"/>
                          <a:cs typeface="SimSun" pitchFamily="18" charset="0"/>
                        </a:rPr>
                        <a:t>“</a:t>
                      </a:r>
                      <a:r>
                        <a:rPr lang="en-US" altLang="zh-CN" sz="699" dirty="0">
                          <a:solidFill>
                            <a:srgbClr val="231F20"/>
                          </a:solidFill>
                          <a:latin typeface="Arial" pitchFamily="18" charset="0"/>
                          <a:cs typeface="Arial" pitchFamily="18" charset="0"/>
                        </a:rPr>
                        <a:t>4500”</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98573">
                <a:tc>
                  <a:txBody>
                    <a:bodyPr/>
                    <a:lstStyle/>
                    <a:p>
                      <a:pPr algn="l"/>
                      <a:r>
                        <a:rPr lang="en-US" altLang="zh-CN" sz="699" dirty="0">
                          <a:solidFill>
                            <a:srgbClr val="231F20"/>
                          </a:solidFill>
                          <a:latin typeface="Arial" pitchFamily="18" charset="0"/>
                          <a:cs typeface="Arial" pitchFamily="18" charset="0"/>
                        </a:rPr>
                        <a:t>Electrode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warning</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699" dirty="0">
                          <a:solidFill>
                            <a:srgbClr val="231F20"/>
                          </a:solidFill>
                          <a:latin typeface="Arial" pitchFamily="18" charset="0"/>
                          <a:cs typeface="Arial" pitchFamily="18" charset="0"/>
                        </a:rPr>
                        <a:t>Ifactualarcdischargeexceedsthesetvalue,amessage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“Warning!ReplaceElectrodes”isdisplayedwhenturningonthe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splicer.FiberFoxrecommendsthatthisparametershouldbe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setto</a:t>
                      </a:r>
                      <a:r>
                        <a:rPr lang="en-US" altLang="zh-CN" sz="699" dirty="0">
                          <a:solidFill>
                            <a:srgbClr val="231F20"/>
                          </a:solidFill>
                          <a:latin typeface="SimSun" pitchFamily="18" charset="0"/>
                          <a:cs typeface="SimSun" pitchFamily="18" charset="0"/>
                        </a:rPr>
                        <a:t>“</a:t>
                      </a:r>
                      <a:r>
                        <a:rPr lang="en-US" altLang="zh-CN" sz="699" dirty="0">
                          <a:solidFill>
                            <a:srgbClr val="231F20"/>
                          </a:solidFill>
                          <a:latin typeface="Arial" pitchFamily="18" charset="0"/>
                          <a:cs typeface="Arial" pitchFamily="18" charset="0"/>
                        </a:rPr>
                        <a:t>5500”.</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bl>
          </a:graphicData>
        </a:graphic>
      </p:graphicFrame>
      <p:graphicFrame>
        <p:nvGraphicFramePr>
          <p:cNvPr id="9" name="表格 4"/>
          <p:cNvGraphicFramePr>
            <a:graphicFrameLocks noGrp="1"/>
          </p:cNvGraphicFramePr>
          <p:nvPr>
            <p:extLst>
              <p:ext uri="{D42A27DB-BD31-4B8C-83A1-F6EECF244321}">
                <p14:modId xmlns:p14="http://schemas.microsoft.com/office/powerpoint/2010/main" val="2095552530"/>
              </p:ext>
            </p:extLst>
          </p:nvPr>
        </p:nvGraphicFramePr>
        <p:xfrm>
          <a:off x="611225" y="4590537"/>
          <a:ext cx="3374944" cy="721106"/>
        </p:xfrm>
        <a:graphic>
          <a:graphicData uri="http://schemas.openxmlformats.org/drawingml/2006/table">
            <a:tbl>
              <a:tblPr/>
              <a:tblGrid>
                <a:gridCol w="753625">
                  <a:extLst>
                    <a:ext uri="{9D8B030D-6E8A-4147-A177-3AD203B41FA5}">
                      <a16:colId xmlns="" xmlns:a16="http://schemas.microsoft.com/office/drawing/2014/main" val="20000"/>
                    </a:ext>
                  </a:extLst>
                </a:gridCol>
                <a:gridCol w="2621319">
                  <a:extLst>
                    <a:ext uri="{9D8B030D-6E8A-4147-A177-3AD203B41FA5}">
                      <a16:colId xmlns="" xmlns:a16="http://schemas.microsoft.com/office/drawing/2014/main" val="20001"/>
                    </a:ext>
                  </a:extLst>
                </a:gridCol>
              </a:tblGrid>
              <a:tr h="208280">
                <a:tc>
                  <a:txBody>
                    <a:bodyPr/>
                    <a:lstStyle/>
                    <a:p>
                      <a:pPr algn="ctr"/>
                      <a:r>
                        <a:rPr lang="en-US" altLang="zh-CN" sz="699" dirty="0">
                          <a:solidFill>
                            <a:srgbClr val="FFFFFF"/>
                          </a:solidFill>
                          <a:latin typeface="Arial" pitchFamily="18" charset="0"/>
                          <a:cs typeface="Arial" pitchFamily="18" charset="0"/>
                        </a:rPr>
                        <a:t>parameter</a:t>
                      </a:r>
                      <a:endParaRPr lang="zh-CN" altLang="en-US" sz="699" dirty="0">
                        <a:solidFill>
                          <a:srgbClr val="FFFFFF"/>
                        </a:solidFill>
                        <a:latin typeface="Arial" pitchFamily="18" charset="0"/>
                        <a:cs typeface="Arial" pitchFamily="18" charset="0"/>
                      </a:endParaRPr>
                    </a:p>
                  </a:txBody>
                  <a:tcPr>
                    <a:lnL w="0" cmpd="sng">
                      <a:solidFill>
                        <a:srgbClr val="030303"/>
                      </a:solidFill>
                      <a:prstDash val="solid"/>
                    </a:lnL>
                    <a:lnR w="0" cap="flat" cmpd="sng" algn="ctr">
                      <a:solidFill>
                        <a:srgbClr val="231F20"/>
                      </a:solidFill>
                      <a:prstDash val="solid"/>
                      <a:round/>
                      <a:headEnd type="none" w="med" len="med"/>
                      <a:tailEnd type="none" w="med" len="med"/>
                    </a:lnR>
                    <a:lnT w="0" cmpd="sng">
                      <a:solidFill>
                        <a:srgbClr val="030303"/>
                      </a:solidFill>
                      <a:prstDash val="solid"/>
                    </a:lnT>
                    <a:lnB w="0" cap="flat" cmpd="sng" algn="ctr">
                      <a:solidFill>
                        <a:srgbClr val="030303"/>
                      </a:solidFill>
                      <a:prstDash val="solid"/>
                      <a:round/>
                      <a:headEnd type="none" w="med" len="med"/>
                      <a:tailEnd type="none" w="med" len="med"/>
                    </a:lnB>
                    <a:solidFill>
                      <a:srgbClr val="F58355"/>
                    </a:solidFill>
                  </a:tcPr>
                </a:tc>
                <a:tc>
                  <a:txBody>
                    <a:bodyPr/>
                    <a:lstStyle/>
                    <a:p>
                      <a:pPr algn="ctr"/>
                      <a:r>
                        <a:rPr lang="en-US" altLang="zh-CN" sz="699" dirty="0">
                          <a:solidFill>
                            <a:srgbClr val="FFFFFF"/>
                          </a:solidFill>
                          <a:latin typeface="Arial" pitchFamily="18" charset="0"/>
                          <a:cs typeface="Arial" pitchFamily="18" charset="0"/>
                        </a:rPr>
                        <a:t>description</a:t>
                      </a:r>
                      <a:endParaRPr lang="zh-CN" altLang="en-US" sz="699" dirty="0">
                        <a:solidFill>
                          <a:srgbClr val="FFFFFF"/>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208280">
                <a:tc>
                  <a:txBody>
                    <a:bodyPr/>
                    <a:lstStyle/>
                    <a:p>
                      <a:pPr algn="l"/>
                      <a:r>
                        <a:rPr lang="en-US" altLang="zh-CN" sz="699" dirty="0">
                          <a:solidFill>
                            <a:srgbClr val="231F20"/>
                          </a:solidFill>
                          <a:latin typeface="Arial" pitchFamily="18" charset="0"/>
                          <a:cs typeface="Arial" pitchFamily="18" charset="0"/>
                        </a:rPr>
                        <a:t>Adjustposition</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Adjustthemotor’spositionautomatically.</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85312">
                <a:tc>
                  <a:txBody>
                    <a:bodyPr/>
                    <a:lstStyle/>
                    <a:p>
                      <a:pPr algn="l"/>
                      <a:r>
                        <a:rPr lang="en-US" altLang="zh-CN" sz="699" dirty="0">
                          <a:solidFill>
                            <a:srgbClr val="231F20"/>
                          </a:solidFill>
                          <a:latin typeface="Arial" pitchFamily="18" charset="0"/>
                          <a:cs typeface="Arial" pitchFamily="18" charset="0"/>
                        </a:rPr>
                        <a:t>Motor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calibration</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699" dirty="0">
                          <a:solidFill>
                            <a:srgbClr val="231F20"/>
                          </a:solidFill>
                          <a:latin typeface="Arial" pitchFamily="18" charset="0"/>
                          <a:cs typeface="Arial" pitchFamily="18" charset="0"/>
                        </a:rPr>
                        <a:t>Adjust4motorspeedsautomatically.</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bl>
          </a:graphicData>
        </a:graphic>
      </p:graphicFrame>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33</a:t>
            </a:r>
          </a:p>
        </p:txBody>
      </p:sp>
      <p:sp>
        <p:nvSpPr>
          <p:cNvPr id="10" name="TextBox 1"/>
          <p:cNvSpPr txBox="1"/>
          <p:nvPr/>
        </p:nvSpPr>
        <p:spPr>
          <a:xfrm>
            <a:off x="609600" y="2425700"/>
            <a:ext cx="3162300" cy="622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7.8</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Quick</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Optimize</a:t>
            </a:r>
          </a:p>
          <a:p>
            <a:pPr>
              <a:lnSpc>
                <a:spcPts val="1000"/>
              </a:lnSpc>
            </a:pPr>
            <a:endParaRPr lang="en-US" altLang="zh-CN" dirty="0"/>
          </a:p>
          <a:p>
            <a:pPr>
              <a:lnSpc>
                <a:spcPts val="900"/>
              </a:lnSpc>
              <a:tabLst/>
            </a:pPr>
            <a:r>
              <a:rPr lang="en-US" altLang="zh-CN" sz="699" dirty="0">
                <a:solidFill>
                  <a:srgbClr val="231F20"/>
                </a:solidFill>
                <a:latin typeface="Arial" pitchFamily="18" charset="0"/>
                <a:cs typeface="Arial" pitchFamily="18" charset="0"/>
              </a:rPr>
              <a:t>MINI5C+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bares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optimizing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inside.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just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need</a:t>
            </a:r>
          </a:p>
          <a:p>
            <a:pPr>
              <a:lnSpc>
                <a:spcPts val="900"/>
              </a:lnSpc>
              <a:tabLst/>
            </a:pPr>
            <a:r>
              <a:rPr lang="en-US" altLang="zh-CN" sz="699" dirty="0">
                <a:solidFill>
                  <a:srgbClr val="231F20"/>
                </a:solidFill>
                <a:latin typeface="Arial" pitchFamily="18" charset="0"/>
                <a:cs typeface="Arial" pitchFamily="18" charset="0"/>
              </a:rPr>
              <a:t>carry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simple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motors’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p>
          <a:p>
            <a:pPr>
              <a:lnSpc>
                <a:spcPts val="900"/>
              </a:lnSpc>
              <a:tabLst/>
            </a:pPr>
            <a:r>
              <a:rPr lang="en-US" altLang="zh-CN" sz="699" dirty="0">
                <a:solidFill>
                  <a:srgbClr val="231F20"/>
                </a:solidFill>
                <a:latin typeface="Arial" pitchFamily="18" charset="0"/>
                <a:cs typeface="Arial" pitchFamily="18" charset="0"/>
              </a:rPr>
              <a:t>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quick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optimize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p:txBody>
      </p:sp>
      <p:sp>
        <p:nvSpPr>
          <p:cNvPr id="11" name="TextBox 1"/>
          <p:cNvSpPr txBox="1"/>
          <p:nvPr/>
        </p:nvSpPr>
        <p:spPr>
          <a:xfrm>
            <a:off x="609600" y="4381500"/>
            <a:ext cx="22987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optimizing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Quick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optimize.</a:t>
            </a:r>
          </a:p>
        </p:txBody>
      </p:sp>
      <p:sp>
        <p:nvSpPr>
          <p:cNvPr id="13" name="Freeform 3"/>
          <p:cNvSpPr/>
          <p:nvPr/>
        </p:nvSpPr>
        <p:spPr>
          <a:xfrm>
            <a:off x="8007226" y="3513587"/>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7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4" y="58164"/>
                </a:cubicBezTo>
                <a:cubicBezTo>
                  <a:pt x="11733" y="55155"/>
                  <a:pt x="13899" y="52490"/>
                  <a:pt x="16497" y="50307"/>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7987165" y="3493648"/>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8023747" y="3567154"/>
            <a:ext cx="34933" cy="47018"/>
          </a:xfrm>
          <a:custGeom>
            <a:avLst/>
            <a:gdLst>
              <a:gd name="connsiteX0" fmla="*/ 8451 w 34933"/>
              <a:gd name="connsiteY0" fmla="*/ 47018 h 47018"/>
              <a:gd name="connsiteX1" fmla="*/ 26482 w 34933"/>
              <a:gd name="connsiteY1" fmla="*/ 47018 h 47018"/>
              <a:gd name="connsiteX2" fmla="*/ 34933 w 34933"/>
              <a:gd name="connsiteY2" fmla="*/ 17187 h 47018"/>
              <a:gd name="connsiteX3" fmla="*/ 17789 w 34933"/>
              <a:gd name="connsiteY3" fmla="*/ 0 h 47018"/>
              <a:gd name="connsiteX4" fmla="*/ 17523 w 34933"/>
              <a:gd name="connsiteY4" fmla="*/ 0 h 47018"/>
              <a:gd name="connsiteX5" fmla="*/ 17460 w 34933"/>
              <a:gd name="connsiteY5" fmla="*/ 0 h 47018"/>
              <a:gd name="connsiteX6" fmla="*/ 17422 w 34933"/>
              <a:gd name="connsiteY6" fmla="*/ 0 h 47018"/>
              <a:gd name="connsiteX7" fmla="*/ 17143 w 34933"/>
              <a:gd name="connsiteY7" fmla="*/ 0 h 47018"/>
              <a:gd name="connsiteX8" fmla="*/ 0 w 34933"/>
              <a:gd name="connsiteY8" fmla="*/ 17187 h 47018"/>
              <a:gd name="connsiteX9" fmla="*/ 8451 w 34933"/>
              <a:gd name="connsiteY9" fmla="*/ 47018 h 4701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8">
                <a:moveTo>
                  <a:pt x="8451" y="47018"/>
                </a:moveTo>
                <a:lnTo>
                  <a:pt x="26482" y="47018"/>
                </a:lnTo>
                <a:cubicBezTo>
                  <a:pt x="30422" y="37498"/>
                  <a:pt x="34933" y="21452"/>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8028441" y="3534980"/>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3"/>
          <p:cNvPicPr>
            <a:picLocks noChangeAspect="1" noChangeArrowheads="1"/>
          </p:cNvPicPr>
          <p:nvPr/>
        </p:nvPicPr>
        <p:blipFill>
          <a:blip r:embed="rId3"/>
          <a:srcRect/>
          <a:stretch>
            <a:fillRect/>
          </a:stretch>
        </p:blipFill>
        <p:spPr bwMode="auto">
          <a:xfrm>
            <a:off x="6561894" y="3220720"/>
            <a:ext cx="1803400" cy="1041400"/>
          </a:xfrm>
          <a:prstGeom prst="rect">
            <a:avLst/>
          </a:prstGeom>
          <a:noFill/>
        </p:spPr>
      </p:pic>
      <p:graphicFrame>
        <p:nvGraphicFramePr>
          <p:cNvPr id="19" name="表格 4"/>
          <p:cNvGraphicFramePr>
            <a:graphicFrameLocks noGrp="1"/>
          </p:cNvGraphicFramePr>
          <p:nvPr>
            <p:extLst>
              <p:ext uri="{D42A27DB-BD31-4B8C-83A1-F6EECF244321}">
                <p14:modId xmlns:p14="http://schemas.microsoft.com/office/powerpoint/2010/main" val="2838619771"/>
              </p:ext>
            </p:extLst>
          </p:nvPr>
        </p:nvGraphicFramePr>
        <p:xfrm>
          <a:off x="4985463" y="673100"/>
          <a:ext cx="3378200" cy="1254305"/>
        </p:xfrm>
        <a:graphic>
          <a:graphicData uri="http://schemas.openxmlformats.org/drawingml/2006/table">
            <a:tbl>
              <a:tblPr/>
              <a:tblGrid>
                <a:gridCol w="657429">
                  <a:extLst>
                    <a:ext uri="{9D8B030D-6E8A-4147-A177-3AD203B41FA5}">
                      <a16:colId xmlns="" xmlns:a16="http://schemas.microsoft.com/office/drawing/2014/main" val="20000"/>
                    </a:ext>
                  </a:extLst>
                </a:gridCol>
                <a:gridCol w="2720771">
                  <a:extLst>
                    <a:ext uri="{9D8B030D-6E8A-4147-A177-3AD203B41FA5}">
                      <a16:colId xmlns="" xmlns:a16="http://schemas.microsoft.com/office/drawing/2014/main" val="20001"/>
                    </a:ext>
                  </a:extLst>
                </a:gridCol>
              </a:tblGrid>
              <a:tr h="167527">
                <a:tc>
                  <a:txBody>
                    <a:bodyPr/>
                    <a:lstStyle/>
                    <a:p>
                      <a:pPr algn="ctr"/>
                      <a:r>
                        <a:rPr lang="it-IT" altLang="zh-CN" sz="699" noProof="0" dirty="0">
                          <a:solidFill>
                            <a:schemeClr val="bg1"/>
                          </a:solidFill>
                          <a:latin typeface="Arial" pitchFamily="18" charset="0"/>
                          <a:cs typeface="Arial" pitchFamily="18" charset="0"/>
                        </a:rPr>
                        <a:t>Parametro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it-IT" altLang="zh-CN" sz="699" noProof="0" dirty="0">
                          <a:solidFill>
                            <a:schemeClr val="bg1"/>
                          </a:solidFill>
                          <a:latin typeface="Arial" pitchFamily="18" charset="0"/>
                          <a:cs typeface="Arial" pitchFamily="18" charset="0"/>
                        </a:rPr>
                        <a:t>Descrizione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10000"/>
                  </a:ext>
                </a:extLst>
              </a:tr>
              <a:tr h="528156">
                <a:tc>
                  <a:txBody>
                    <a:bodyPr/>
                    <a:lstStyle/>
                    <a:p>
                      <a:pPr algn="l"/>
                      <a:r>
                        <a:rPr lang="it-IT" altLang="zh-CN" sz="699" noProof="0" dirty="0">
                          <a:solidFill>
                            <a:srgbClr val="231F20"/>
                          </a:solidFill>
                          <a:latin typeface="Arial" pitchFamily="18" charset="0"/>
                          <a:cs typeface="Arial" pitchFamily="18" charset="0"/>
                        </a:rPr>
                        <a:t>Allerta elettrodo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r>
                        <a:rPr lang="it-IT" sz="699" kern="1200" noProof="0" dirty="0">
                          <a:solidFill>
                            <a:srgbClr val="231F20"/>
                          </a:solidFill>
                          <a:latin typeface="Arial" pitchFamily="18" charset="0"/>
                          <a:ea typeface="+mn-ea"/>
                          <a:cs typeface="Arial" pitchFamily="18" charset="0"/>
                        </a:rPr>
                        <a:t>Se l’effettiva scarica dell'arco supera il valore impostato, viene visualizzato il messaggio “Attenzione! Sostituire gli elettrodi“</a:t>
                      </a:r>
                    </a:p>
                    <a:p>
                      <a:pPr algn="l"/>
                      <a:r>
                        <a:rPr lang="it-IT" sz="699" kern="1200" noProof="0" dirty="0">
                          <a:solidFill>
                            <a:srgbClr val="231F20"/>
                          </a:solidFill>
                          <a:latin typeface="Arial" pitchFamily="18" charset="0"/>
                          <a:ea typeface="+mn-ea"/>
                          <a:cs typeface="Arial" pitchFamily="18" charset="0"/>
                        </a:rPr>
                        <a:t>quando si accende la giuntatrice.</a:t>
                      </a:r>
                    </a:p>
                    <a:p>
                      <a:pPr algn="l"/>
                      <a:r>
                        <a:rPr lang="it-IT" sz="699" kern="1200" noProof="0" dirty="0" err="1">
                          <a:solidFill>
                            <a:srgbClr val="231F20"/>
                          </a:solidFill>
                          <a:latin typeface="Arial" pitchFamily="18" charset="0"/>
                          <a:ea typeface="+mn-ea"/>
                          <a:cs typeface="Arial" pitchFamily="18" charset="0"/>
                        </a:rPr>
                        <a:t>Fiber</a:t>
                      </a:r>
                      <a:r>
                        <a:rPr lang="it-IT" sz="699" kern="1200" noProof="0" dirty="0">
                          <a:solidFill>
                            <a:srgbClr val="231F20"/>
                          </a:solidFill>
                          <a:latin typeface="Arial" pitchFamily="18" charset="0"/>
                          <a:ea typeface="+mn-ea"/>
                          <a:cs typeface="Arial" pitchFamily="18" charset="0"/>
                        </a:rPr>
                        <a:t> Fox consiglia di impostare questo parametro su </a:t>
                      </a:r>
                      <a:r>
                        <a:rPr lang="it-IT" altLang="zh-CN" sz="699" kern="1200" noProof="0" dirty="0">
                          <a:solidFill>
                            <a:srgbClr val="231F20"/>
                          </a:solidFill>
                          <a:latin typeface="Arial" pitchFamily="18" charset="0"/>
                          <a:ea typeface="+mn-ea"/>
                          <a:cs typeface="Arial" pitchFamily="18" charset="0"/>
                        </a:rPr>
                        <a:t>“4500”.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528156">
                <a:tc>
                  <a:txBody>
                    <a:bodyPr/>
                    <a:lstStyle/>
                    <a:p>
                      <a:pPr algn="l"/>
                      <a:r>
                        <a:rPr lang="it-IT" altLang="zh-CN" sz="699" noProof="0" dirty="0">
                          <a:solidFill>
                            <a:srgbClr val="231F20"/>
                          </a:solidFill>
                          <a:latin typeface="Arial" pitchFamily="18" charset="0"/>
                          <a:cs typeface="Arial" pitchFamily="18" charset="0"/>
                        </a:rPr>
                        <a:t>Avviso elettrodo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r>
                        <a:rPr lang="it-IT" sz="699" kern="1200" noProof="0" dirty="0">
                          <a:solidFill>
                            <a:srgbClr val="231F20"/>
                          </a:solidFill>
                          <a:latin typeface="Arial" pitchFamily="18" charset="0"/>
                          <a:ea typeface="+mn-ea"/>
                          <a:cs typeface="Arial" pitchFamily="18" charset="0"/>
                        </a:rPr>
                        <a:t>Se l’effettiva scarica dell'arco supera il valore impostato, viene visualizzato il messaggio “Avviso! Sostituire gli elettrodi“ quando si accende la giuntatrice. </a:t>
                      </a:r>
                    </a:p>
                    <a:p>
                      <a:pPr algn="l"/>
                      <a:r>
                        <a:rPr lang="it-IT" sz="699" kern="1200" noProof="0" dirty="0" err="1">
                          <a:solidFill>
                            <a:srgbClr val="231F20"/>
                          </a:solidFill>
                          <a:latin typeface="Arial" pitchFamily="18" charset="0"/>
                          <a:ea typeface="+mn-ea"/>
                          <a:cs typeface="Arial" pitchFamily="18" charset="0"/>
                        </a:rPr>
                        <a:t>Fiber</a:t>
                      </a:r>
                      <a:r>
                        <a:rPr lang="it-IT" sz="699" kern="1200" noProof="0" dirty="0">
                          <a:solidFill>
                            <a:srgbClr val="231F20"/>
                          </a:solidFill>
                          <a:latin typeface="Arial" pitchFamily="18" charset="0"/>
                          <a:ea typeface="+mn-ea"/>
                          <a:cs typeface="Arial" pitchFamily="18" charset="0"/>
                        </a:rPr>
                        <a:t> Fox consiglia di impostare questo parametro su</a:t>
                      </a:r>
                      <a:r>
                        <a:rPr lang="it-IT" sz="699" kern="1200" noProof="0" dirty="0">
                          <a:solidFill>
                            <a:srgbClr val="231F20"/>
                          </a:solidFill>
                          <a:latin typeface="SimSun" pitchFamily="18" charset="0"/>
                          <a:ea typeface="+mn-ea"/>
                          <a:cs typeface="Arial" pitchFamily="18" charset="0"/>
                        </a:rPr>
                        <a:t> </a:t>
                      </a:r>
                      <a:r>
                        <a:rPr lang="it-IT" altLang="zh-CN" sz="699" noProof="0" dirty="0">
                          <a:solidFill>
                            <a:srgbClr val="231F20"/>
                          </a:solidFill>
                          <a:latin typeface="Arial" pitchFamily="18" charset="0"/>
                          <a:cs typeface="Arial" pitchFamily="18" charset="0"/>
                        </a:rPr>
                        <a:t>”5500”.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bl>
          </a:graphicData>
        </a:graphic>
      </p:graphicFrame>
      <p:graphicFrame>
        <p:nvGraphicFramePr>
          <p:cNvPr id="20" name="表格 4"/>
          <p:cNvGraphicFramePr>
            <a:graphicFrameLocks noGrp="1"/>
          </p:cNvGraphicFramePr>
          <p:nvPr>
            <p:extLst>
              <p:ext uri="{D42A27DB-BD31-4B8C-83A1-F6EECF244321}">
                <p14:modId xmlns:p14="http://schemas.microsoft.com/office/powerpoint/2010/main" val="1381133516"/>
              </p:ext>
            </p:extLst>
          </p:nvPr>
        </p:nvGraphicFramePr>
        <p:xfrm>
          <a:off x="4988719" y="4636257"/>
          <a:ext cx="3374944" cy="817372"/>
        </p:xfrm>
        <a:graphic>
          <a:graphicData uri="http://schemas.openxmlformats.org/drawingml/2006/table">
            <a:tbl>
              <a:tblPr/>
              <a:tblGrid>
                <a:gridCol w="753625">
                  <a:extLst>
                    <a:ext uri="{9D8B030D-6E8A-4147-A177-3AD203B41FA5}">
                      <a16:colId xmlns="" xmlns:a16="http://schemas.microsoft.com/office/drawing/2014/main" val="20000"/>
                    </a:ext>
                  </a:extLst>
                </a:gridCol>
                <a:gridCol w="2621319">
                  <a:extLst>
                    <a:ext uri="{9D8B030D-6E8A-4147-A177-3AD203B41FA5}">
                      <a16:colId xmlns="" xmlns:a16="http://schemas.microsoft.com/office/drawing/2014/main" val="20001"/>
                    </a:ext>
                  </a:extLst>
                </a:gridCol>
              </a:tblGrid>
              <a:tr h="208280">
                <a:tc>
                  <a:txBody>
                    <a:bodyPr/>
                    <a:lstStyle/>
                    <a:p>
                      <a:pPr algn="ctr"/>
                      <a:r>
                        <a:rPr lang="it-IT" altLang="zh-CN" sz="699" noProof="0">
                          <a:solidFill>
                            <a:srgbClr val="FFFFFF"/>
                          </a:solidFill>
                          <a:latin typeface="Arial" pitchFamily="18" charset="0"/>
                          <a:cs typeface="Arial" pitchFamily="18" charset="0"/>
                        </a:rPr>
                        <a:t>parametro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58355"/>
                    </a:solidFill>
                  </a:tcPr>
                </a:tc>
                <a:tc>
                  <a:txBody>
                    <a:bodyPr/>
                    <a:lstStyle/>
                    <a:p>
                      <a:pPr algn="ctr"/>
                      <a:r>
                        <a:rPr lang="it-IT" altLang="zh-CN" sz="699" noProof="0" dirty="0">
                          <a:solidFill>
                            <a:srgbClr val="FFFFFF"/>
                          </a:solidFill>
                          <a:latin typeface="Arial" pitchFamily="18" charset="0"/>
                          <a:cs typeface="Arial" pitchFamily="18" charset="0"/>
                        </a:rPr>
                        <a:t>descrizione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208280">
                <a:tc>
                  <a:txBody>
                    <a:bodyPr/>
                    <a:lstStyle/>
                    <a:p>
                      <a:pPr algn="l"/>
                      <a:r>
                        <a:rPr lang="it-IT" altLang="zh-CN" sz="699" noProof="0">
                          <a:solidFill>
                            <a:srgbClr val="231F20"/>
                          </a:solidFill>
                          <a:latin typeface="Arial" pitchFamily="18" charset="0"/>
                          <a:cs typeface="Arial" pitchFamily="18" charset="0"/>
                        </a:rPr>
                        <a:t>Regola posizione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a:solidFill>
                            <a:srgbClr val="231F20"/>
                          </a:solidFill>
                          <a:latin typeface="Arial" pitchFamily="18" charset="0"/>
                          <a:cs typeface="Arial" pitchFamily="18" charset="0"/>
                        </a:rPr>
                        <a:t>Regola automaticamente la posizione del motore.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85312">
                <a:tc>
                  <a:txBody>
                    <a:bodyPr/>
                    <a:lstStyle/>
                    <a:p>
                      <a:pPr algn="l"/>
                      <a:r>
                        <a:rPr lang="it-IT" altLang="zh-CN" sz="699" noProof="0">
                          <a:solidFill>
                            <a:srgbClr val="231F20"/>
                          </a:solidFill>
                          <a:latin typeface="Arial" pitchFamily="18" charset="0"/>
                          <a:cs typeface="Arial" pitchFamily="18" charset="0"/>
                        </a:rPr>
                        <a:t>Calibrazione motore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Regola automaticamente la velocità dei 4 motori.</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bl>
          </a:graphicData>
        </a:graphic>
      </p:graphicFrame>
      <p:sp>
        <p:nvSpPr>
          <p:cNvPr id="21" name="TextBox 20"/>
          <p:cNvSpPr txBox="1"/>
          <p:nvPr/>
        </p:nvSpPr>
        <p:spPr>
          <a:xfrm>
            <a:off x="8238294" y="628142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33</a:t>
            </a:r>
          </a:p>
        </p:txBody>
      </p:sp>
      <p:sp>
        <p:nvSpPr>
          <p:cNvPr id="22" name="TextBox 1"/>
          <p:cNvSpPr txBox="1"/>
          <p:nvPr/>
        </p:nvSpPr>
        <p:spPr>
          <a:xfrm>
            <a:off x="4987094" y="2471420"/>
            <a:ext cx="4039567" cy="720197"/>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7.8</a:t>
            </a:r>
            <a:r>
              <a:rPr lang="en-US"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Ottimizzazione rapida</a:t>
            </a:r>
          </a:p>
          <a:p>
            <a:pPr>
              <a:lnSpc>
                <a:spcPts val="1000"/>
              </a:lnSpc>
            </a:pPr>
            <a:endParaRPr lang="en-US" altLang="zh-CN" dirty="0"/>
          </a:p>
          <a:p>
            <a:r>
              <a:rPr lang="it-IT" sz="699" dirty="0">
                <a:solidFill>
                  <a:srgbClr val="231F20"/>
                </a:solidFill>
                <a:latin typeface="Arial" pitchFamily="18" charset="0"/>
                <a:cs typeface="Arial" pitchFamily="18" charset="0"/>
              </a:rPr>
              <a:t>La giuntatrice a fusione MINI5C+ include delle funzioni di ottimizzazione. L'operatore deve solamente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eseguire una semplice operazione per la regolazione della calibrazione dei 4 motori della giuntatrice 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fusione.</a:t>
            </a:r>
          </a:p>
          <a:p>
            <a:r>
              <a:rPr lang="it-IT" sz="699" dirty="0">
                <a:solidFill>
                  <a:srgbClr val="231F20"/>
                </a:solidFill>
                <a:latin typeface="Arial" pitchFamily="18" charset="0"/>
                <a:cs typeface="Arial" pitchFamily="18" charset="0"/>
              </a:rPr>
              <a:t>1 Selezionare Ottimizzazione rapida nel Menu di manutenzione.</a:t>
            </a:r>
          </a:p>
        </p:txBody>
      </p:sp>
      <p:sp>
        <p:nvSpPr>
          <p:cNvPr id="23" name="TextBox 1"/>
          <p:cNvSpPr txBox="1"/>
          <p:nvPr/>
        </p:nvSpPr>
        <p:spPr>
          <a:xfrm>
            <a:off x="4987094" y="4427220"/>
            <a:ext cx="2989601"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2</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Seguono le funzioni di ottimizzazione presenti nell’Ottimizzazione rapida.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583463" y="1897972"/>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563403" y="1878032"/>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1"/>
                  <a:pt x="81067" y="90686"/>
                </a:cubicBezTo>
                <a:cubicBezTo>
                  <a:pt x="81067" y="93123"/>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3599985" y="1951538"/>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3604679" y="1919362"/>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6"/>
                  <a:pt x="2407" y="21199"/>
                  <a:pt x="6006" y="23433"/>
                </a:cubicBezTo>
                <a:cubicBezTo>
                  <a:pt x="7932" y="24626"/>
                  <a:pt x="10200" y="25337"/>
                  <a:pt x="12632" y="25337"/>
                </a:cubicBezTo>
                <a:cubicBezTo>
                  <a:pt x="15116" y="25337"/>
                  <a:pt x="17409" y="24614"/>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2669846" y="4560181"/>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2649787" y="454024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2686367" y="4613748"/>
            <a:ext cx="34933" cy="47019"/>
          </a:xfrm>
          <a:custGeom>
            <a:avLst/>
            <a:gdLst>
              <a:gd name="connsiteX0" fmla="*/ 8451 w 34933"/>
              <a:gd name="connsiteY0" fmla="*/ 47019 h 47019"/>
              <a:gd name="connsiteX1" fmla="*/ 26481 w 34933"/>
              <a:gd name="connsiteY1" fmla="*/ 47019 h 47019"/>
              <a:gd name="connsiteX2" fmla="*/ 34933 w 34933"/>
              <a:gd name="connsiteY2" fmla="*/ 17188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8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1" y="47019"/>
                </a:lnTo>
                <a:cubicBezTo>
                  <a:pt x="30422" y="37498"/>
                  <a:pt x="34933" y="21453"/>
                  <a:pt x="34933" y="17188"/>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8"/>
                </a:cubicBezTo>
                <a:cubicBezTo>
                  <a:pt x="0" y="21466"/>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2691062" y="4581574"/>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3440270" y="4560181"/>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7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4" y="58164"/>
                </a:cubicBezTo>
                <a:cubicBezTo>
                  <a:pt x="11733" y="55155"/>
                  <a:pt x="13899" y="52490"/>
                  <a:pt x="16497" y="50307"/>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420210" y="454024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3456792" y="4613748"/>
            <a:ext cx="34933" cy="47019"/>
          </a:xfrm>
          <a:custGeom>
            <a:avLst/>
            <a:gdLst>
              <a:gd name="connsiteX0" fmla="*/ 8451 w 34933"/>
              <a:gd name="connsiteY0" fmla="*/ 47019 h 47019"/>
              <a:gd name="connsiteX1" fmla="*/ 26482 w 34933"/>
              <a:gd name="connsiteY1" fmla="*/ 47019 h 47019"/>
              <a:gd name="connsiteX2" fmla="*/ 34933 w 34933"/>
              <a:gd name="connsiteY2" fmla="*/ 17188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8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8"/>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8"/>
                </a:cubicBezTo>
                <a:cubicBezTo>
                  <a:pt x="0" y="21466"/>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3461485" y="4581574"/>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184400" y="1155700"/>
            <a:ext cx="1803400" cy="1054100"/>
          </a:xfrm>
          <a:prstGeom prst="rect">
            <a:avLst/>
          </a:prstGeom>
          <a:noFill/>
        </p:spPr>
      </p:pic>
      <p:pic>
        <p:nvPicPr>
          <p:cNvPr id="15" name="Picture 3"/>
          <p:cNvPicPr>
            <a:picLocks noChangeAspect="1" noChangeArrowheads="1"/>
          </p:cNvPicPr>
          <p:nvPr/>
        </p:nvPicPr>
        <p:blipFill>
          <a:blip r:embed="rId3"/>
          <a:srcRect/>
          <a:stretch>
            <a:fillRect/>
          </a:stretch>
        </p:blipFill>
        <p:spPr bwMode="auto">
          <a:xfrm>
            <a:off x="2184400" y="2387600"/>
            <a:ext cx="1803400" cy="1028700"/>
          </a:xfrm>
          <a:prstGeom prst="rect">
            <a:avLst/>
          </a:prstGeom>
          <a:noFill/>
        </p:spPr>
      </p:pic>
      <p:pic>
        <p:nvPicPr>
          <p:cNvPr id="16" name="Picture 3"/>
          <p:cNvPicPr>
            <a:picLocks noChangeAspect="1" noChangeArrowheads="1"/>
          </p:cNvPicPr>
          <p:nvPr/>
        </p:nvPicPr>
        <p:blipFill>
          <a:blip r:embed="rId4"/>
          <a:srcRect/>
          <a:stretch>
            <a:fillRect/>
          </a:stretch>
        </p:blipFill>
        <p:spPr bwMode="auto">
          <a:xfrm>
            <a:off x="2184400" y="3581400"/>
            <a:ext cx="1803400" cy="1054100"/>
          </a:xfrm>
          <a:prstGeom prst="rect">
            <a:avLst/>
          </a:prstGeom>
          <a:noFill/>
        </p:spPr>
      </p:pic>
      <p:sp>
        <p:nvSpPr>
          <p:cNvPr id="2" name="TextBox 1"/>
          <p:cNvSpPr txBox="1"/>
          <p:nvPr/>
        </p:nvSpPr>
        <p:spPr>
          <a:xfrm>
            <a:off x="609600" y="685800"/>
            <a:ext cx="3136900" cy="5842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7.9</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Motor</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Drive</a:t>
            </a:r>
          </a:p>
          <a:p>
            <a:pPr>
              <a:lnSpc>
                <a:spcPts val="1400"/>
              </a:lnSpc>
              <a:tabLst/>
            </a:pP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motors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normally.</a:t>
            </a:r>
          </a:p>
          <a:p>
            <a:pPr>
              <a:lnSpc>
                <a:spcPts val="1000"/>
              </a:lnSpc>
            </a:pPr>
            <a:endParaRPr lang="en-US" altLang="zh-CN" dirty="0"/>
          </a:p>
          <a:p>
            <a:pPr>
              <a:lnSpc>
                <a:spcPts val="12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drive”.</a:t>
            </a:r>
          </a:p>
        </p:txBody>
      </p:sp>
      <p:sp>
        <p:nvSpPr>
          <p:cNvPr id="17" name="TextBox 1"/>
          <p:cNvSpPr txBox="1"/>
          <p:nvPr/>
        </p:nvSpPr>
        <p:spPr>
          <a:xfrm>
            <a:off x="609600" y="2387600"/>
            <a:ext cx="13081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Touch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motor.</a:t>
            </a:r>
          </a:p>
        </p:txBody>
      </p:sp>
      <p:sp>
        <p:nvSpPr>
          <p:cNvPr id="18" name="TextBox 1"/>
          <p:cNvSpPr txBox="1"/>
          <p:nvPr/>
        </p:nvSpPr>
        <p:spPr>
          <a:xfrm>
            <a:off x="609600" y="3670300"/>
            <a:ext cx="3162300" cy="27432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Touch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icons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a:t>
            </a:r>
          </a:p>
          <a:p>
            <a:pPr>
              <a:lnSpc>
                <a:spcPts val="900"/>
              </a:lnSpc>
              <a:tabLst/>
            </a:pP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drive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observing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900"/>
              </a:lnSpc>
              <a:tabLst/>
            </a:pPr>
            <a:r>
              <a:rPr lang="en-US" altLang="zh-CN" sz="699" dirty="0">
                <a:solidFill>
                  <a:srgbClr val="231F20"/>
                </a:solidFill>
                <a:latin typeface="Arial" pitchFamily="18" charset="0"/>
                <a:cs typeface="Arial" pitchFamily="18" charset="0"/>
              </a:rPr>
              <a:t>motor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driven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normally.</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tabLst/>
            </a:pPr>
            <a:r>
              <a:rPr lang="en-US" altLang="zh-CN" sz="799" dirty="0">
                <a:solidFill>
                  <a:srgbClr val="F1592F"/>
                </a:solidFill>
                <a:latin typeface="Arial" pitchFamily="18" charset="0"/>
                <a:cs typeface="Arial" pitchFamily="18" charset="0"/>
              </a:rPr>
              <a:t>7.10</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Update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Software</a:t>
            </a:r>
          </a:p>
          <a:p>
            <a:pPr>
              <a:lnSpc>
                <a:spcPts val="12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“update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software”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“system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a:t>
            </a:r>
          </a:p>
          <a:p>
            <a:pPr>
              <a:lnSpc>
                <a:spcPts val="9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Connect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USB</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driver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copy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upgrade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files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USB</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port</a:t>
            </a:r>
          </a:p>
          <a:p>
            <a:pPr>
              <a:lnSpc>
                <a:spcPts val="9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update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automatically.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Upon</a:t>
            </a:r>
          </a:p>
          <a:p>
            <a:pPr>
              <a:lnSpc>
                <a:spcPts val="900"/>
              </a:lnSpc>
              <a:tabLst/>
            </a:pPr>
            <a:r>
              <a:rPr lang="en-US" altLang="zh-CN" sz="699" dirty="0">
                <a:solidFill>
                  <a:srgbClr val="231F20"/>
                </a:solidFill>
                <a:latin typeface="Arial" pitchFamily="18" charset="0"/>
                <a:cs typeface="Arial" pitchFamily="18" charset="0"/>
              </a:rPr>
              <a:t>completion,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restart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automatically.</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pPr>
            <a:r>
              <a:rPr lang="en-US" altLang="zh-CN" sz="699" dirty="0">
                <a:solidFill>
                  <a:srgbClr val="030303"/>
                </a:solidFill>
                <a:latin typeface="Arial Black" pitchFamily="18" charset="0"/>
                <a:cs typeface="Arial Black" pitchFamily="18" charset="0"/>
              </a:rPr>
              <a:t>34</a:t>
            </a:r>
          </a:p>
        </p:txBody>
      </p:sp>
      <p:sp>
        <p:nvSpPr>
          <p:cNvPr id="20" name="Freeform 3"/>
          <p:cNvSpPr/>
          <p:nvPr/>
        </p:nvSpPr>
        <p:spPr>
          <a:xfrm>
            <a:off x="8343582" y="1882732"/>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6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7 h 58164"/>
              <a:gd name="connsiteX9" fmla="*/ 57804 w 67814"/>
              <a:gd name="connsiteY9" fmla="*/ 58062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7"/>
                  <a:pt x="10124" y="58164"/>
                </a:cubicBezTo>
                <a:cubicBezTo>
                  <a:pt x="11733" y="55155"/>
                  <a:pt x="13899" y="52490"/>
                  <a:pt x="16497" y="50306"/>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2"/>
                  <a:pt x="51392" y="50217"/>
                </a:cubicBezTo>
                <a:cubicBezTo>
                  <a:pt x="53990" y="52401"/>
                  <a:pt x="56182" y="55054"/>
                  <a:pt x="57804" y="58062"/>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8323522" y="1862792"/>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4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6"/>
                  <a:pt x="27026" y="93162"/>
                  <a:pt x="27026" y="90686"/>
                </a:cubicBezTo>
                <a:cubicBezTo>
                  <a:pt x="27026" y="90217"/>
                  <a:pt x="27077" y="89772"/>
                  <a:pt x="27102" y="89303"/>
                </a:cubicBezTo>
                <a:cubicBezTo>
                  <a:pt x="16459" y="81191"/>
                  <a:pt x="9566" y="68383"/>
                  <a:pt x="9566" y="53975"/>
                </a:cubicBezTo>
                <a:cubicBezTo>
                  <a:pt x="9566" y="29501"/>
                  <a:pt x="29447" y="9584"/>
                  <a:pt x="53876" y="9584"/>
                </a:cubicBezTo>
                <a:cubicBezTo>
                  <a:pt x="78305" y="9584"/>
                  <a:pt x="98185" y="29501"/>
                  <a:pt x="98185" y="53975"/>
                </a:cubicBezTo>
                <a:cubicBezTo>
                  <a:pt x="98185" y="68230"/>
                  <a:pt x="91432" y="80925"/>
                  <a:pt x="80979" y="89049"/>
                </a:cubicBezTo>
                <a:cubicBezTo>
                  <a:pt x="81017" y="89595"/>
                  <a:pt x="81067" y="90141"/>
                  <a:pt x="81067" y="90686"/>
                </a:cubicBezTo>
                <a:cubicBezTo>
                  <a:pt x="81067" y="93123"/>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8360104" y="1936298"/>
            <a:ext cx="34933" cy="47019"/>
          </a:xfrm>
          <a:custGeom>
            <a:avLst/>
            <a:gdLst>
              <a:gd name="connsiteX0" fmla="*/ 8451 w 34933"/>
              <a:gd name="connsiteY0" fmla="*/ 47019 h 47019"/>
              <a:gd name="connsiteX1" fmla="*/ 26482 w 34933"/>
              <a:gd name="connsiteY1" fmla="*/ 47019 h 47019"/>
              <a:gd name="connsiteX2" fmla="*/ 34933 w 34933"/>
              <a:gd name="connsiteY2" fmla="*/ 17187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7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7"/>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7"/>
                </a:cubicBezTo>
                <a:cubicBezTo>
                  <a:pt x="0" y="21465"/>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8364798" y="1904122"/>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6"/>
                  <a:pt x="2407" y="21199"/>
                  <a:pt x="6006" y="23433"/>
                </a:cubicBezTo>
                <a:cubicBezTo>
                  <a:pt x="7932" y="24626"/>
                  <a:pt x="10200" y="25337"/>
                  <a:pt x="12632" y="25337"/>
                </a:cubicBezTo>
                <a:cubicBezTo>
                  <a:pt x="15116" y="25337"/>
                  <a:pt x="17409" y="24614"/>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7429965" y="4544941"/>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3 w 67814"/>
              <a:gd name="connsiteY3" fmla="*/ 58164 h 58164"/>
              <a:gd name="connsiteX4" fmla="*/ 16497 w 67814"/>
              <a:gd name="connsiteY4" fmla="*/ 50307 h 58164"/>
              <a:gd name="connsiteX5" fmla="*/ 10010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3" y="58164"/>
                </a:cubicBezTo>
                <a:cubicBezTo>
                  <a:pt x="11733" y="55155"/>
                  <a:pt x="13899" y="52490"/>
                  <a:pt x="16497" y="50307"/>
                </a:cubicBezTo>
                <a:cubicBezTo>
                  <a:pt x="12493" y="46016"/>
                  <a:pt x="10010" y="40291"/>
                  <a:pt x="10010" y="33969"/>
                </a:cubicBezTo>
                <a:cubicBezTo>
                  <a:pt x="10010"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7409906" y="452500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8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8" y="89049"/>
                </a:cubicBezTo>
                <a:cubicBezTo>
                  <a:pt x="81016" y="89594"/>
                  <a:pt x="81067" y="90141"/>
                  <a:pt x="81067" y="90686"/>
                </a:cubicBezTo>
                <a:cubicBezTo>
                  <a:pt x="81067" y="93124"/>
                  <a:pt x="80307" y="97109"/>
                  <a:pt x="79179" y="101629"/>
                </a:cubicBezTo>
                <a:cubicBezTo>
                  <a:pt x="96183"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7446486" y="4598508"/>
            <a:ext cx="34933" cy="47019"/>
          </a:xfrm>
          <a:custGeom>
            <a:avLst/>
            <a:gdLst>
              <a:gd name="connsiteX0" fmla="*/ 8451 w 34933"/>
              <a:gd name="connsiteY0" fmla="*/ 47019 h 47019"/>
              <a:gd name="connsiteX1" fmla="*/ 26481 w 34933"/>
              <a:gd name="connsiteY1" fmla="*/ 47019 h 47019"/>
              <a:gd name="connsiteX2" fmla="*/ 34933 w 34933"/>
              <a:gd name="connsiteY2" fmla="*/ 17188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8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1" y="47019"/>
                </a:lnTo>
                <a:cubicBezTo>
                  <a:pt x="30422" y="37498"/>
                  <a:pt x="34933" y="21453"/>
                  <a:pt x="34933" y="17188"/>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8"/>
                </a:cubicBezTo>
                <a:cubicBezTo>
                  <a:pt x="0" y="21466"/>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7451181" y="4566334"/>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5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5" y="23433"/>
                </a:cubicBezTo>
                <a:cubicBezTo>
                  <a:pt x="7931" y="24626"/>
                  <a:pt x="10199"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8200389" y="4544941"/>
            <a:ext cx="67814" cy="58164"/>
          </a:xfrm>
          <a:custGeom>
            <a:avLst/>
            <a:gdLst>
              <a:gd name="connsiteX0" fmla="*/ 67814 w 67814"/>
              <a:gd name="connsiteY0" fmla="*/ 33969 h 58164"/>
              <a:gd name="connsiteX1" fmla="*/ 33907 w 67814"/>
              <a:gd name="connsiteY1" fmla="*/ 0 h 58164"/>
              <a:gd name="connsiteX2" fmla="*/ 0 w 67814"/>
              <a:gd name="connsiteY2" fmla="*/ 33969 h 58164"/>
              <a:gd name="connsiteX3" fmla="*/ 10124 w 67814"/>
              <a:gd name="connsiteY3" fmla="*/ 58164 h 58164"/>
              <a:gd name="connsiteX4" fmla="*/ 16497 w 67814"/>
              <a:gd name="connsiteY4" fmla="*/ 50307 h 58164"/>
              <a:gd name="connsiteX5" fmla="*/ 10009 w 67814"/>
              <a:gd name="connsiteY5" fmla="*/ 33969 h 58164"/>
              <a:gd name="connsiteX6" fmla="*/ 33907 w 67814"/>
              <a:gd name="connsiteY6" fmla="*/ 10041 h 58164"/>
              <a:gd name="connsiteX7" fmla="*/ 57791 w 67814"/>
              <a:gd name="connsiteY7" fmla="*/ 33969 h 58164"/>
              <a:gd name="connsiteX8" fmla="*/ 51392 w 67814"/>
              <a:gd name="connsiteY8" fmla="*/ 50218 h 58164"/>
              <a:gd name="connsiteX9" fmla="*/ 57804 w 67814"/>
              <a:gd name="connsiteY9" fmla="*/ 58063 h 58164"/>
              <a:gd name="connsiteX10" fmla="*/ 67814 w 67814"/>
              <a:gd name="connsiteY10" fmla="*/ 33969 h 5816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67814" h="58164">
                <a:moveTo>
                  <a:pt x="67814" y="33969"/>
                </a:moveTo>
                <a:cubicBezTo>
                  <a:pt x="67814" y="15207"/>
                  <a:pt x="52634" y="0"/>
                  <a:pt x="33907" y="0"/>
                </a:cubicBezTo>
                <a:cubicBezTo>
                  <a:pt x="15179" y="0"/>
                  <a:pt x="0" y="15207"/>
                  <a:pt x="0" y="33969"/>
                </a:cubicBezTo>
                <a:cubicBezTo>
                  <a:pt x="0" y="43439"/>
                  <a:pt x="3877" y="52008"/>
                  <a:pt x="10124" y="58164"/>
                </a:cubicBezTo>
                <a:cubicBezTo>
                  <a:pt x="11733" y="55155"/>
                  <a:pt x="13899" y="52490"/>
                  <a:pt x="16497" y="50307"/>
                </a:cubicBezTo>
                <a:cubicBezTo>
                  <a:pt x="12493" y="46016"/>
                  <a:pt x="10009" y="40291"/>
                  <a:pt x="10009" y="33969"/>
                </a:cubicBezTo>
                <a:cubicBezTo>
                  <a:pt x="10009" y="20780"/>
                  <a:pt x="20729" y="10041"/>
                  <a:pt x="33907" y="10041"/>
                </a:cubicBezTo>
                <a:cubicBezTo>
                  <a:pt x="47071" y="10041"/>
                  <a:pt x="57791" y="20780"/>
                  <a:pt x="57791" y="33969"/>
                </a:cubicBezTo>
                <a:cubicBezTo>
                  <a:pt x="57791" y="40240"/>
                  <a:pt x="55358" y="45953"/>
                  <a:pt x="51392" y="50218"/>
                </a:cubicBezTo>
                <a:cubicBezTo>
                  <a:pt x="53990" y="52401"/>
                  <a:pt x="56182" y="55054"/>
                  <a:pt x="57804" y="58063"/>
                </a:cubicBezTo>
                <a:cubicBezTo>
                  <a:pt x="63987" y="51906"/>
                  <a:pt x="67814" y="43388"/>
                  <a:pt x="67814" y="3396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8180329" y="4525003"/>
            <a:ext cx="107752" cy="101819"/>
          </a:xfrm>
          <a:custGeom>
            <a:avLst/>
            <a:gdLst>
              <a:gd name="connsiteX0" fmla="*/ 107752 w 107752"/>
              <a:gd name="connsiteY0" fmla="*/ 53975 h 101819"/>
              <a:gd name="connsiteX1" fmla="*/ 53876 w 107752"/>
              <a:gd name="connsiteY1" fmla="*/ 0 h 101819"/>
              <a:gd name="connsiteX2" fmla="*/ 0 w 107752"/>
              <a:gd name="connsiteY2" fmla="*/ 53975 h 101819"/>
              <a:gd name="connsiteX3" fmla="*/ 28952 w 107752"/>
              <a:gd name="connsiteY3" fmla="*/ 101819 h 101819"/>
              <a:gd name="connsiteX4" fmla="*/ 27026 w 107752"/>
              <a:gd name="connsiteY4" fmla="*/ 90686 h 101819"/>
              <a:gd name="connsiteX5" fmla="*/ 27102 w 107752"/>
              <a:gd name="connsiteY5" fmla="*/ 89303 h 101819"/>
              <a:gd name="connsiteX6" fmla="*/ 9566 w 107752"/>
              <a:gd name="connsiteY6" fmla="*/ 53975 h 101819"/>
              <a:gd name="connsiteX7" fmla="*/ 53876 w 107752"/>
              <a:gd name="connsiteY7" fmla="*/ 9583 h 101819"/>
              <a:gd name="connsiteX8" fmla="*/ 98185 w 107752"/>
              <a:gd name="connsiteY8" fmla="*/ 53975 h 101819"/>
              <a:gd name="connsiteX9" fmla="*/ 80979 w 107752"/>
              <a:gd name="connsiteY9" fmla="*/ 89049 h 101819"/>
              <a:gd name="connsiteX10" fmla="*/ 81067 w 107752"/>
              <a:gd name="connsiteY10" fmla="*/ 90686 h 101819"/>
              <a:gd name="connsiteX11" fmla="*/ 79179 w 107752"/>
              <a:gd name="connsiteY11" fmla="*/ 101629 h 101819"/>
              <a:gd name="connsiteX12" fmla="*/ 107752 w 107752"/>
              <a:gd name="connsiteY12" fmla="*/ 53975 h 1018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07752" h="101819">
                <a:moveTo>
                  <a:pt x="107752" y="53975"/>
                </a:moveTo>
                <a:cubicBezTo>
                  <a:pt x="107752" y="24169"/>
                  <a:pt x="83627" y="0"/>
                  <a:pt x="53876" y="0"/>
                </a:cubicBezTo>
                <a:cubicBezTo>
                  <a:pt x="24125" y="0"/>
                  <a:pt x="0" y="24169"/>
                  <a:pt x="0" y="53975"/>
                </a:cubicBezTo>
                <a:cubicBezTo>
                  <a:pt x="0" y="74768"/>
                  <a:pt x="11758" y="92806"/>
                  <a:pt x="28952" y="101819"/>
                </a:cubicBezTo>
                <a:cubicBezTo>
                  <a:pt x="27799" y="97237"/>
                  <a:pt x="27026" y="93162"/>
                  <a:pt x="27026" y="90686"/>
                </a:cubicBezTo>
                <a:cubicBezTo>
                  <a:pt x="27026" y="90216"/>
                  <a:pt x="27077" y="89772"/>
                  <a:pt x="27102" y="89303"/>
                </a:cubicBezTo>
                <a:cubicBezTo>
                  <a:pt x="16459" y="81191"/>
                  <a:pt x="9566" y="68383"/>
                  <a:pt x="9566" y="53975"/>
                </a:cubicBezTo>
                <a:cubicBezTo>
                  <a:pt x="9566" y="29501"/>
                  <a:pt x="29447" y="9583"/>
                  <a:pt x="53876" y="9583"/>
                </a:cubicBezTo>
                <a:cubicBezTo>
                  <a:pt x="78305" y="9583"/>
                  <a:pt x="98185" y="29501"/>
                  <a:pt x="98185" y="53975"/>
                </a:cubicBezTo>
                <a:cubicBezTo>
                  <a:pt x="98185" y="68230"/>
                  <a:pt x="91432" y="80924"/>
                  <a:pt x="80979" y="89049"/>
                </a:cubicBezTo>
                <a:cubicBezTo>
                  <a:pt x="81017" y="89594"/>
                  <a:pt x="81067" y="90141"/>
                  <a:pt x="81067" y="90686"/>
                </a:cubicBezTo>
                <a:cubicBezTo>
                  <a:pt x="81067" y="93124"/>
                  <a:pt x="80307" y="97109"/>
                  <a:pt x="79179" y="101629"/>
                </a:cubicBezTo>
                <a:cubicBezTo>
                  <a:pt x="96184" y="92540"/>
                  <a:pt x="107752" y="74615"/>
                  <a:pt x="107752" y="53975"/>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8216911" y="4598508"/>
            <a:ext cx="34933" cy="47019"/>
          </a:xfrm>
          <a:custGeom>
            <a:avLst/>
            <a:gdLst>
              <a:gd name="connsiteX0" fmla="*/ 8451 w 34933"/>
              <a:gd name="connsiteY0" fmla="*/ 47019 h 47019"/>
              <a:gd name="connsiteX1" fmla="*/ 26482 w 34933"/>
              <a:gd name="connsiteY1" fmla="*/ 47019 h 47019"/>
              <a:gd name="connsiteX2" fmla="*/ 34933 w 34933"/>
              <a:gd name="connsiteY2" fmla="*/ 17188 h 47019"/>
              <a:gd name="connsiteX3" fmla="*/ 17789 w 34933"/>
              <a:gd name="connsiteY3" fmla="*/ 0 h 47019"/>
              <a:gd name="connsiteX4" fmla="*/ 17523 w 34933"/>
              <a:gd name="connsiteY4" fmla="*/ 0 h 47019"/>
              <a:gd name="connsiteX5" fmla="*/ 17460 w 34933"/>
              <a:gd name="connsiteY5" fmla="*/ 0 h 47019"/>
              <a:gd name="connsiteX6" fmla="*/ 17422 w 34933"/>
              <a:gd name="connsiteY6" fmla="*/ 0 h 47019"/>
              <a:gd name="connsiteX7" fmla="*/ 17143 w 34933"/>
              <a:gd name="connsiteY7" fmla="*/ 0 h 47019"/>
              <a:gd name="connsiteX8" fmla="*/ 0 w 34933"/>
              <a:gd name="connsiteY8" fmla="*/ 17188 h 47019"/>
              <a:gd name="connsiteX9" fmla="*/ 8451 w 34933"/>
              <a:gd name="connsiteY9" fmla="*/ 47019 h 470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34933" h="47019">
                <a:moveTo>
                  <a:pt x="8451" y="47019"/>
                </a:moveTo>
                <a:lnTo>
                  <a:pt x="26482" y="47019"/>
                </a:lnTo>
                <a:cubicBezTo>
                  <a:pt x="30422" y="37498"/>
                  <a:pt x="34933" y="21453"/>
                  <a:pt x="34933" y="17188"/>
                </a:cubicBezTo>
                <a:cubicBezTo>
                  <a:pt x="34933" y="7819"/>
                  <a:pt x="27254" y="0"/>
                  <a:pt x="17789" y="0"/>
                </a:cubicBezTo>
                <a:cubicBezTo>
                  <a:pt x="17688" y="0"/>
                  <a:pt x="17612" y="0"/>
                  <a:pt x="17523" y="0"/>
                </a:cubicBezTo>
                <a:cubicBezTo>
                  <a:pt x="17510" y="0"/>
                  <a:pt x="17485" y="0"/>
                  <a:pt x="17460" y="0"/>
                </a:cubicBezTo>
                <a:lnTo>
                  <a:pt x="17422" y="0"/>
                </a:lnTo>
                <a:cubicBezTo>
                  <a:pt x="17346" y="0"/>
                  <a:pt x="17232" y="0"/>
                  <a:pt x="17143" y="0"/>
                </a:cubicBezTo>
                <a:cubicBezTo>
                  <a:pt x="7678" y="0"/>
                  <a:pt x="0" y="7794"/>
                  <a:pt x="0" y="17188"/>
                </a:cubicBezTo>
                <a:cubicBezTo>
                  <a:pt x="0" y="21466"/>
                  <a:pt x="4498" y="37498"/>
                  <a:pt x="8451" y="47019"/>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8221604" y="4566334"/>
            <a:ext cx="25278" cy="25337"/>
          </a:xfrm>
          <a:custGeom>
            <a:avLst/>
            <a:gdLst>
              <a:gd name="connsiteX0" fmla="*/ 25278 w 25278"/>
              <a:gd name="connsiteY0" fmla="*/ 12668 h 25337"/>
              <a:gd name="connsiteX1" fmla="*/ 12632 w 25278"/>
              <a:gd name="connsiteY1" fmla="*/ 0 h 25337"/>
              <a:gd name="connsiteX2" fmla="*/ 0 w 25278"/>
              <a:gd name="connsiteY2" fmla="*/ 12668 h 25337"/>
              <a:gd name="connsiteX3" fmla="*/ 6006 w 25278"/>
              <a:gd name="connsiteY3" fmla="*/ 23433 h 25337"/>
              <a:gd name="connsiteX4" fmla="*/ 12632 w 25278"/>
              <a:gd name="connsiteY4" fmla="*/ 25337 h 25337"/>
              <a:gd name="connsiteX5" fmla="*/ 19348 w 25278"/>
              <a:gd name="connsiteY5" fmla="*/ 23382 h 25337"/>
              <a:gd name="connsiteX6" fmla="*/ 25278 w 25278"/>
              <a:gd name="connsiteY6" fmla="*/ 12668 h 253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5278" h="25337">
                <a:moveTo>
                  <a:pt x="25278" y="12668"/>
                </a:moveTo>
                <a:cubicBezTo>
                  <a:pt x="25278" y="5674"/>
                  <a:pt x="19614" y="0"/>
                  <a:pt x="12632" y="0"/>
                </a:cubicBezTo>
                <a:cubicBezTo>
                  <a:pt x="5651" y="0"/>
                  <a:pt x="0" y="5674"/>
                  <a:pt x="0" y="12668"/>
                </a:cubicBezTo>
                <a:cubicBezTo>
                  <a:pt x="0" y="17225"/>
                  <a:pt x="2407" y="21199"/>
                  <a:pt x="6006" y="23433"/>
                </a:cubicBezTo>
                <a:cubicBezTo>
                  <a:pt x="7932" y="24626"/>
                  <a:pt x="10200" y="25337"/>
                  <a:pt x="12632" y="25337"/>
                </a:cubicBezTo>
                <a:cubicBezTo>
                  <a:pt x="15116" y="25337"/>
                  <a:pt x="17409" y="24613"/>
                  <a:pt x="19348" y="23382"/>
                </a:cubicBezTo>
                <a:cubicBezTo>
                  <a:pt x="22908" y="21135"/>
                  <a:pt x="25278" y="17187"/>
                  <a:pt x="25278" y="12668"/>
                </a:cubicBezTo>
              </a:path>
            </a:pathLst>
          </a:custGeom>
          <a:solidFill>
            <a:srgbClr val="EE1D2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Picture 3"/>
          <p:cNvPicPr>
            <a:picLocks noChangeAspect="1" noChangeArrowheads="1"/>
          </p:cNvPicPr>
          <p:nvPr/>
        </p:nvPicPr>
        <p:blipFill>
          <a:blip r:embed="rId2"/>
          <a:srcRect/>
          <a:stretch>
            <a:fillRect/>
          </a:stretch>
        </p:blipFill>
        <p:spPr bwMode="auto">
          <a:xfrm>
            <a:off x="6944519" y="1140460"/>
            <a:ext cx="1803400" cy="1054100"/>
          </a:xfrm>
          <a:prstGeom prst="rect">
            <a:avLst/>
          </a:prstGeom>
          <a:noFill/>
        </p:spPr>
      </p:pic>
      <p:pic>
        <p:nvPicPr>
          <p:cNvPr id="33" name="Picture 3"/>
          <p:cNvPicPr>
            <a:picLocks noChangeAspect="1" noChangeArrowheads="1"/>
          </p:cNvPicPr>
          <p:nvPr/>
        </p:nvPicPr>
        <p:blipFill>
          <a:blip r:embed="rId3"/>
          <a:srcRect/>
          <a:stretch>
            <a:fillRect/>
          </a:stretch>
        </p:blipFill>
        <p:spPr bwMode="auto">
          <a:xfrm>
            <a:off x="6944519" y="2372360"/>
            <a:ext cx="1803400" cy="1028700"/>
          </a:xfrm>
          <a:prstGeom prst="rect">
            <a:avLst/>
          </a:prstGeom>
          <a:noFill/>
        </p:spPr>
      </p:pic>
      <p:pic>
        <p:nvPicPr>
          <p:cNvPr id="34" name="Picture 3"/>
          <p:cNvPicPr>
            <a:picLocks noChangeAspect="1" noChangeArrowheads="1"/>
          </p:cNvPicPr>
          <p:nvPr/>
        </p:nvPicPr>
        <p:blipFill>
          <a:blip r:embed="rId4"/>
          <a:srcRect/>
          <a:stretch>
            <a:fillRect/>
          </a:stretch>
        </p:blipFill>
        <p:spPr bwMode="auto">
          <a:xfrm>
            <a:off x="6944519" y="3566160"/>
            <a:ext cx="1803400" cy="1054100"/>
          </a:xfrm>
          <a:prstGeom prst="rect">
            <a:avLst/>
          </a:prstGeom>
          <a:noFill/>
        </p:spPr>
      </p:pic>
      <p:sp>
        <p:nvSpPr>
          <p:cNvPr id="35" name="TextBox 34"/>
          <p:cNvSpPr txBox="1"/>
          <p:nvPr/>
        </p:nvSpPr>
        <p:spPr>
          <a:xfrm>
            <a:off x="5369719" y="670560"/>
            <a:ext cx="3736600" cy="743665"/>
          </a:xfrm>
          <a:prstGeom prst="rect">
            <a:avLst/>
          </a:prstGeom>
          <a:noFill/>
        </p:spPr>
        <p:txBody>
          <a:bodyPr wrap="none" lIns="0" tIns="0" rIns="0" rtlCol="0">
            <a:spAutoFit/>
          </a:bodyPr>
          <a:lstStyle/>
          <a:p>
            <a:pPr>
              <a:lnSpc>
                <a:spcPts val="900"/>
              </a:lnSpc>
              <a:tabLst/>
            </a:pPr>
            <a:r>
              <a:rPr lang="it-IT" altLang="zh-CN" sz="799" dirty="0">
                <a:solidFill>
                  <a:srgbClr val="F1592F"/>
                </a:solidFill>
                <a:latin typeface="Arial" pitchFamily="18" charset="0"/>
                <a:cs typeface="Arial" pitchFamily="18" charset="0"/>
              </a:rPr>
              <a:t>7.9</a:t>
            </a:r>
            <a:r>
              <a:rPr lang="it-IT"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Azionamento del motore </a:t>
            </a:r>
          </a:p>
          <a:p>
            <a:pPr>
              <a:lnSpc>
                <a:spcPts val="900"/>
              </a:lnSpc>
              <a:tabLst/>
            </a:pPr>
            <a:endParaRPr lang="it-IT" altLang="zh-CN" sz="799" dirty="0">
              <a:solidFill>
                <a:srgbClr val="F1592F"/>
              </a:solidFill>
              <a:latin typeface="Arial" pitchFamily="18" charset="0"/>
              <a:cs typeface="Arial" pitchFamily="18" charset="0"/>
            </a:endParaRPr>
          </a:p>
          <a:p>
            <a:pPr>
              <a:lnSpc>
                <a:spcPts val="900"/>
              </a:lnSpc>
              <a:tabLst/>
            </a:pPr>
            <a:r>
              <a:rPr lang="it-IT" altLang="zh-CN" sz="699" dirty="0">
                <a:solidFill>
                  <a:srgbClr val="231F20"/>
                </a:solidFill>
                <a:latin typeface="Arial" pitchFamily="18" charset="0"/>
                <a:cs typeface="Arial" pitchFamily="18" charset="0"/>
              </a:rPr>
              <a:t>Questa funzione viene utilizzata per testare se i 4</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motori</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della giuntatrice a fusione funzionano</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correttamente.</a:t>
            </a:r>
          </a:p>
          <a:p>
            <a:pPr>
              <a:lnSpc>
                <a:spcPts val="1000"/>
              </a:lnSpc>
            </a:pPr>
            <a:endParaRPr lang="it-IT" altLang="zh-CN" dirty="0"/>
          </a:p>
          <a:p>
            <a:pPr>
              <a:tabLst/>
            </a:pPr>
            <a:r>
              <a:rPr lang="it-IT" altLang="zh-CN" sz="699" dirty="0">
                <a:solidFill>
                  <a:srgbClr val="231F20"/>
                </a:solidFill>
                <a:latin typeface="Arial Unicode MS" pitchFamily="18" charset="0"/>
                <a:cs typeface="Arial Unicode MS" pitchFamily="18" charset="0"/>
              </a:rPr>
              <a:t>①</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“Azionamento motore“.</a:t>
            </a:r>
          </a:p>
        </p:txBody>
      </p:sp>
      <p:sp>
        <p:nvSpPr>
          <p:cNvPr id="36" name="TextBox 1"/>
          <p:cNvSpPr txBox="1"/>
          <p:nvPr/>
        </p:nvSpPr>
        <p:spPr>
          <a:xfrm>
            <a:off x="5369719" y="2372360"/>
            <a:ext cx="1538883" cy="251351"/>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Toccare lo schermo per selezionare</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il motore.</a:t>
            </a:r>
          </a:p>
        </p:txBody>
      </p:sp>
      <p:sp>
        <p:nvSpPr>
          <p:cNvPr id="37" name="TextBox 1"/>
          <p:cNvSpPr txBox="1"/>
          <p:nvPr/>
        </p:nvSpPr>
        <p:spPr>
          <a:xfrm>
            <a:off x="5369719" y="3655060"/>
            <a:ext cx="3760645" cy="2791662"/>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Toccare le icone di “L</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press“</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t>
            </a:r>
            <a:r>
              <a:rPr lang="it-IT" altLang="zh-CN" sz="699" dirty="0" err="1">
                <a:solidFill>
                  <a:srgbClr val="231F20"/>
                </a:solidFill>
                <a:latin typeface="Arial" pitchFamily="18" charset="0"/>
                <a:cs typeface="Arial" pitchFamily="18" charset="0"/>
              </a:rPr>
              <a:t>R</a:t>
            </a:r>
            <a:endParaRPr lang="it-IT" altLang="zh-CN" sz="699" dirty="0">
              <a:solidFill>
                <a:srgbClr val="231F20"/>
              </a:solidFill>
              <a:latin typeface="Arial" pitchFamily="18" charset="0"/>
              <a:cs typeface="Arial" pitchFamily="18" charset="0"/>
            </a:endParaRPr>
          </a:p>
          <a:p>
            <a:pPr>
              <a:lnSpc>
                <a:spcPts val="900"/>
              </a:lnSpc>
              <a:tabLst/>
            </a:pPr>
            <a:r>
              <a:rPr lang="it-IT" altLang="zh-CN" sz="699" dirty="0">
                <a:solidFill>
                  <a:srgbClr val="231F20"/>
                </a:solidFill>
                <a:latin typeface="Arial" pitchFamily="18" charset="0"/>
                <a:cs typeface="Arial" pitchFamily="18" charset="0"/>
              </a:rPr>
              <a:t>press“</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per azionare il motore </a:t>
            </a:r>
            <a:endParaRPr lang="it-IT" altLang="zh-CN" sz="699" dirty="0">
              <a:solidFill>
                <a:srgbClr val="231F20"/>
              </a:solidFill>
              <a:latin typeface="Times New Roman" pitchFamily="18" charset="0"/>
              <a:cs typeface="Times New Roman" pitchFamily="18" charset="0"/>
            </a:endParaRPr>
          </a:p>
          <a:p>
            <a:pPr>
              <a:lnSpc>
                <a:spcPts val="900"/>
              </a:lnSpc>
              <a:tabLst/>
            </a:pPr>
            <a:r>
              <a:rPr lang="it-IT" altLang="zh-CN" sz="699" dirty="0">
                <a:solidFill>
                  <a:srgbClr val="231F20"/>
                </a:solidFill>
                <a:latin typeface="Arial" pitchFamily="18" charset="0"/>
                <a:cs typeface="Arial" pitchFamily="18" charset="0"/>
              </a:rPr>
              <a:t>e verificare se il motore può essere</a:t>
            </a:r>
          </a:p>
          <a:p>
            <a:pPr>
              <a:lnSpc>
                <a:spcPts val="900"/>
              </a:lnSpc>
              <a:tabLst/>
            </a:pPr>
            <a:r>
              <a:rPr lang="it-IT" altLang="zh-CN" sz="699" dirty="0">
                <a:solidFill>
                  <a:srgbClr val="231F20"/>
                </a:solidFill>
                <a:latin typeface="Arial" pitchFamily="18" charset="0"/>
                <a:cs typeface="Arial" pitchFamily="18" charset="0"/>
              </a:rPr>
              <a:t>azionato normalmente.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tabLst/>
            </a:pPr>
            <a:r>
              <a:rPr lang="en-US" altLang="zh-CN" sz="799" dirty="0">
                <a:solidFill>
                  <a:srgbClr val="F1592F"/>
                </a:solidFill>
                <a:latin typeface="Arial" pitchFamily="18" charset="0"/>
                <a:cs typeface="Arial" pitchFamily="18" charset="0"/>
              </a:rPr>
              <a:t>7.10</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Aggiornamento software</a:t>
            </a:r>
          </a:p>
          <a:p>
            <a:pPr lvl="0">
              <a:lnSpc>
                <a:spcPts val="900"/>
              </a:lnSpc>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it-IT" sz="699" dirty="0">
                <a:solidFill>
                  <a:srgbClr val="231F20"/>
                </a:solidFill>
                <a:latin typeface="Arial Unicode MS" pitchFamily="18" charset="0"/>
                <a:cs typeface="Arial Unicode MS" pitchFamily="18" charset="0"/>
              </a:rPr>
              <a:t>Selezionare "Aggiornamento software" nelle "Impostazioni di sistema".</a:t>
            </a:r>
          </a:p>
          <a:p>
            <a:pPr>
              <a:lnSpc>
                <a:spcPts val="900"/>
              </a:lnSpc>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it-IT" sz="699" dirty="0">
                <a:solidFill>
                  <a:srgbClr val="231F20"/>
                </a:solidFill>
                <a:latin typeface="Arial Unicode MS" pitchFamily="18" charset="0"/>
                <a:cs typeface="Arial Unicode MS" pitchFamily="18" charset="0"/>
              </a:rPr>
              <a:t>Inserire la chiavetta USB, contenente la copia dei file di aggiornamento, nella porta USB.</a:t>
            </a:r>
          </a:p>
          <a:p>
            <a:pPr>
              <a:lnSpc>
                <a:spcPts val="900"/>
              </a:lnSpc>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it-IT" sz="699" dirty="0">
                <a:solidFill>
                  <a:srgbClr val="231F20"/>
                </a:solidFill>
                <a:latin typeface="Arial Unicode MS" pitchFamily="18" charset="0"/>
                <a:cs typeface="Arial Unicode MS" pitchFamily="18" charset="0"/>
              </a:rPr>
              <a:t>Premere "OK; la giuntatrice effettuerà automaticamente l'aggiornamento. Al termine,</a:t>
            </a:r>
            <a:br>
              <a:rPr lang="it-IT" sz="699" dirty="0">
                <a:solidFill>
                  <a:srgbClr val="231F20"/>
                </a:solidFill>
                <a:latin typeface="Arial Unicode MS" pitchFamily="18" charset="0"/>
                <a:cs typeface="Arial Unicode MS" pitchFamily="18" charset="0"/>
              </a:rPr>
            </a:br>
            <a:r>
              <a:rPr lang="it-IT" sz="699" dirty="0">
                <a:solidFill>
                  <a:srgbClr val="231F20"/>
                </a:solidFill>
                <a:latin typeface="Arial Unicode MS" pitchFamily="18" charset="0"/>
                <a:cs typeface="Arial Unicode MS" pitchFamily="18" charset="0"/>
              </a:rPr>
              <a:t>la giuntatrice si riavvierà automaticamente.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pPr>
            <a:r>
              <a:rPr lang="en-US" altLang="zh-CN" sz="699" dirty="0">
                <a:solidFill>
                  <a:srgbClr val="030303"/>
                </a:solidFill>
                <a:latin typeface="Arial Black" pitchFamily="18" charset="0"/>
                <a:cs typeface="Arial Black" pitchFamily="18" charset="0"/>
              </a:rPr>
              <a:t>34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04238" y="896830"/>
            <a:ext cx="3388916" cy="16289"/>
          </a:xfrm>
          <a:custGeom>
            <a:avLst/>
            <a:gdLst>
              <a:gd name="connsiteX0" fmla="*/ 3382566 w 3388916"/>
              <a:gd name="connsiteY0" fmla="*/ 6350 h 16289"/>
              <a:gd name="connsiteX1" fmla="*/ 6350 w 3388916"/>
              <a:gd name="connsiteY1" fmla="*/ 6350 h 16289"/>
            </a:gdLst>
            <a:ahLst/>
            <a:cxnLst>
              <a:cxn ang="0">
                <a:pos x="connsiteX0" y="connsiteY0"/>
              </a:cxn>
              <a:cxn ang="1">
                <a:pos x="connsiteX1" y="connsiteY1"/>
              </a:cxn>
            </a:cxnLst>
            <a:rect l="l" t="t" r="r" b="b"/>
            <a:pathLst>
              <a:path w="3388916" h="16289">
                <a:moveTo>
                  <a:pt x="3382566" y="6350"/>
                </a:moveTo>
                <a:lnTo>
                  <a:pt x="6350"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610591" y="883390"/>
            <a:ext cx="39507" cy="39580"/>
          </a:xfrm>
          <a:custGeom>
            <a:avLst/>
            <a:gdLst>
              <a:gd name="connsiteX0" fmla="*/ 19753 w 39507"/>
              <a:gd name="connsiteY0" fmla="*/ 39580 h 39580"/>
              <a:gd name="connsiteX1" fmla="*/ 39507 w 39507"/>
              <a:gd name="connsiteY1" fmla="*/ 19790 h 39580"/>
              <a:gd name="connsiteX2" fmla="*/ 19753 w 39507"/>
              <a:gd name="connsiteY2" fmla="*/ 0 h 39580"/>
              <a:gd name="connsiteX3" fmla="*/ 0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30663" y="39580"/>
                  <a:pt x="39507" y="30719"/>
                  <a:pt x="39507" y="19790"/>
                </a:cubicBezTo>
                <a:cubicBezTo>
                  <a:pt x="39507" y="8860"/>
                  <a:pt x="30663" y="0"/>
                  <a:pt x="19753" y="0"/>
                </a:cubicBezTo>
                <a:cubicBezTo>
                  <a:pt x="8844" y="0"/>
                  <a:pt x="0" y="8860"/>
                  <a:pt x="0" y="19790"/>
                </a:cubicBezTo>
                <a:cubicBezTo>
                  <a:pt x="0" y="30719"/>
                  <a:pt x="8844"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35</a:t>
            </a:r>
          </a:p>
        </p:txBody>
      </p:sp>
      <p:sp>
        <p:nvSpPr>
          <p:cNvPr id="5" name="TextBox 1"/>
          <p:cNvSpPr txBox="1"/>
          <p:nvPr/>
        </p:nvSpPr>
        <p:spPr>
          <a:xfrm>
            <a:off x="609600" y="787400"/>
            <a:ext cx="3365500" cy="3835400"/>
          </a:xfrm>
          <a:prstGeom prst="rect">
            <a:avLst/>
          </a:prstGeom>
          <a:noFill/>
        </p:spPr>
        <p:txBody>
          <a:bodyPr wrap="none" lIns="0" tIns="0" rIns="0" rtlCol="0">
            <a:spAutoFit/>
          </a:bodyPr>
          <a:lstStyle/>
          <a:p>
            <a:pPr>
              <a:lnSpc>
                <a:spcPts val="1600"/>
              </a:lnSpc>
              <a:tabLst>
                <a:tab pos="228600" algn="l"/>
              </a:tabLst>
            </a:pPr>
            <a:r>
              <a:rPr lang="en-US" altLang="zh-CN" dirty="0"/>
              <a:t>	</a:t>
            </a:r>
            <a:r>
              <a:rPr lang="en-US" altLang="zh-CN" sz="1399" dirty="0">
                <a:solidFill>
                  <a:srgbClr val="030303"/>
                </a:solidFill>
                <a:latin typeface="Arial" pitchFamily="18" charset="0"/>
                <a:cs typeface="Arial" pitchFamily="18" charset="0"/>
              </a:rPr>
              <a:t>Chapter</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8</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Other</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Functions</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&amp;</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Utilities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228600" algn="l"/>
              </a:tabLst>
            </a:pPr>
            <a:r>
              <a:rPr lang="en-US" altLang="zh-CN" sz="799" dirty="0">
                <a:solidFill>
                  <a:srgbClr val="F1592F"/>
                </a:solidFill>
                <a:latin typeface="Arial" pitchFamily="18" charset="0"/>
                <a:cs typeface="Arial" pitchFamily="18" charset="0"/>
              </a:rPr>
              <a:t>8.1</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Data</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Storage</a:t>
            </a:r>
          </a:p>
          <a:p>
            <a:pPr>
              <a:lnSpc>
                <a:spcPts val="1400"/>
              </a:lnSpc>
              <a:tabLst>
                <a:tab pos="228600" algn="l"/>
              </a:tabLst>
            </a:pP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5000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Contents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p>
          <a:p>
            <a:pPr>
              <a:lnSpc>
                <a:spcPts val="900"/>
              </a:lnSpc>
              <a:tabLst>
                <a:tab pos="228600" algn="l"/>
              </a:tabLst>
            </a:pPr>
            <a:r>
              <a:rPr lang="en-US" altLang="zh-CN" sz="699" dirty="0">
                <a:solidFill>
                  <a:srgbClr val="231F20"/>
                </a:solidFill>
                <a:latin typeface="Arial" pitchFamily="18" charset="0"/>
                <a:cs typeface="Arial" pitchFamily="18" charset="0"/>
              </a:rPr>
              <a:t>different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depending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1000"/>
              </a:lnSpc>
            </a:pPr>
            <a:endParaRPr lang="en-US" altLang="zh-CN" dirty="0"/>
          </a:p>
          <a:p>
            <a:pPr>
              <a:lnSpc>
                <a:spcPts val="1300"/>
              </a:lnSpc>
              <a:tabLst>
                <a:tab pos="228600" algn="l"/>
              </a:tabLst>
            </a:pPr>
            <a:r>
              <a:rPr lang="en-US" altLang="zh-CN" sz="799" dirty="0">
                <a:solidFill>
                  <a:srgbClr val="F1592F"/>
                </a:solidFill>
                <a:latin typeface="Arial" pitchFamily="18" charset="0"/>
                <a:cs typeface="Arial" pitchFamily="18" charset="0"/>
              </a:rPr>
              <a:t>8.2</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Display</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Record</a:t>
            </a:r>
          </a:p>
          <a:p>
            <a:pPr>
              <a:lnSpc>
                <a:spcPts val="1400"/>
              </a:lnSpc>
              <a:tabLst>
                <a:tab pos="228600" algn="l"/>
              </a:tabLst>
            </a:pP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p>
          <a:p>
            <a:pPr>
              <a:lnSpc>
                <a:spcPts val="900"/>
              </a:lnSpc>
              <a:tabLst>
                <a:tab pos="228600" algn="l"/>
              </a:tabLst>
            </a:pP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view.</a:t>
            </a:r>
          </a:p>
          <a:p>
            <a:pPr>
              <a:lnSpc>
                <a:spcPts val="1000"/>
              </a:lnSpc>
            </a:pPr>
            <a:endParaRPr lang="en-US" altLang="zh-CN" dirty="0"/>
          </a:p>
          <a:p>
            <a:pPr>
              <a:lnSpc>
                <a:spcPts val="1000"/>
              </a:lnSpc>
              <a:tabLst>
                <a:tab pos="228600" algn="l"/>
              </a:tabLst>
            </a:pPr>
            <a:r>
              <a:rPr lang="en-US" altLang="zh-CN" sz="799" dirty="0">
                <a:solidFill>
                  <a:srgbClr val="F1592F"/>
                </a:solidFill>
                <a:latin typeface="Arial" pitchFamily="18" charset="0"/>
                <a:cs typeface="Arial" pitchFamily="18" charset="0"/>
              </a:rPr>
              <a:t>8.3</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Delete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Record</a:t>
            </a:r>
          </a:p>
          <a:p>
            <a:pPr>
              <a:lnSpc>
                <a:spcPts val="1400"/>
              </a:lnSpc>
              <a:tabLst>
                <a:tab pos="228600" algn="l"/>
              </a:tabLst>
            </a:pP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whole.</a:t>
            </a:r>
          </a:p>
          <a:p>
            <a:pPr>
              <a:lnSpc>
                <a:spcPts val="900"/>
              </a:lnSpc>
              <a:tabLst>
                <a:tab pos="228600" algn="l"/>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“Delete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input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specific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number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p>
          <a:p>
            <a:pPr>
              <a:lnSpc>
                <a:spcPts val="900"/>
              </a:lnSpc>
              <a:tabLst>
                <a:tab pos="228600" algn="l"/>
              </a:tabLst>
            </a:pPr>
            <a:r>
              <a:rPr lang="en-US" altLang="zh-CN" sz="699" dirty="0">
                <a:solidFill>
                  <a:srgbClr val="231F20"/>
                </a:solidFill>
                <a:latin typeface="Arial" pitchFamily="18" charset="0"/>
                <a:cs typeface="Arial" pitchFamily="18" charset="0"/>
              </a:rPr>
              <a:t>Record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cleared.</a:t>
            </a:r>
          </a:p>
          <a:p>
            <a:pPr>
              <a:lnSpc>
                <a:spcPts val="900"/>
              </a:lnSpc>
              <a:tabLst>
                <a:tab pos="228600" algn="l"/>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Delete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confirm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conform.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Selected</a:t>
            </a:r>
          </a:p>
          <a:p>
            <a:pPr>
              <a:lnSpc>
                <a:spcPts val="900"/>
              </a:lnSpc>
              <a:tabLst>
                <a:tab pos="228600" algn="l"/>
              </a:tabLst>
            </a:pP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replaced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results.</a:t>
            </a:r>
          </a:p>
          <a:p>
            <a:pPr>
              <a:lnSpc>
                <a:spcPts val="1000"/>
              </a:lnSpc>
            </a:pPr>
            <a:endParaRPr lang="en-US" altLang="zh-CN" dirty="0"/>
          </a:p>
          <a:p>
            <a:pPr>
              <a:lnSpc>
                <a:spcPts val="1300"/>
              </a:lnSpc>
              <a:tabLst>
                <a:tab pos="228600" algn="l"/>
              </a:tabLst>
            </a:pPr>
            <a:r>
              <a:rPr lang="en-US" altLang="zh-CN" sz="799" dirty="0">
                <a:solidFill>
                  <a:srgbClr val="F1592F"/>
                </a:solidFill>
                <a:latin typeface="Arial" pitchFamily="18" charset="0"/>
                <a:cs typeface="Arial" pitchFamily="18" charset="0"/>
              </a:rPr>
              <a:t>8.4</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Cancel</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Data</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Storage</a:t>
            </a:r>
          </a:p>
          <a:p>
            <a:pPr>
              <a:lnSpc>
                <a:spcPts val="1400"/>
              </a:lnSpc>
              <a:tabLst>
                <a:tab pos="228600" algn="l"/>
              </a:tabLst>
            </a:pP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records,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“Cancel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900"/>
              </a:lnSpc>
              <a:tabLst>
                <a:tab pos="228600" algn="l"/>
              </a:tabLst>
            </a:pPr>
            <a:r>
              <a:rPr lang="en-US" altLang="zh-CN" sz="699" dirty="0">
                <a:solidFill>
                  <a:srgbClr val="231F20"/>
                </a:solidFill>
                <a:latin typeface="Arial" pitchFamily="18" charset="0"/>
                <a:cs typeface="Arial" pitchFamily="18" charset="0"/>
              </a:rPr>
              <a:t>data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1000"/>
              </a:lnSpc>
            </a:pPr>
            <a:endParaRPr lang="en-US" altLang="zh-CN" dirty="0"/>
          </a:p>
          <a:p>
            <a:pPr>
              <a:lnSpc>
                <a:spcPts val="1200"/>
              </a:lnSpc>
              <a:tabLst>
                <a:tab pos="228600" algn="l"/>
              </a:tabLst>
            </a:pPr>
            <a:r>
              <a:rPr lang="en-US" altLang="zh-CN" sz="799" dirty="0">
                <a:solidFill>
                  <a:srgbClr val="F1592F"/>
                </a:solidFill>
                <a:latin typeface="Arial" pitchFamily="18" charset="0"/>
                <a:cs typeface="Arial" pitchFamily="18" charset="0"/>
              </a:rPr>
              <a:t>8.5</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System</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Setting</a:t>
            </a:r>
          </a:p>
          <a:p>
            <a:pPr>
              <a:lnSpc>
                <a:spcPts val="1400"/>
              </a:lnSpc>
              <a:tabLst>
                <a:tab pos="228600" algn="l"/>
              </a:tabLst>
            </a:pP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detail,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administrator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limit</a:t>
            </a:r>
          </a:p>
          <a:p>
            <a:pPr>
              <a:lnSpc>
                <a:spcPts val="900"/>
              </a:lnSpc>
              <a:tabLst>
                <a:tab pos="228600" algn="l"/>
              </a:tabLst>
            </a:pPr>
            <a:r>
              <a:rPr lang="en-US" altLang="zh-CN" sz="699" dirty="0">
                <a:solidFill>
                  <a:srgbClr val="231F20"/>
                </a:solidFill>
                <a:latin typeface="Arial" pitchFamily="18" charset="0"/>
                <a:cs typeface="Arial" pitchFamily="18" charset="0"/>
              </a:rPr>
              <a:t>functions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a:t>
            </a:r>
          </a:p>
        </p:txBody>
      </p:sp>
      <p:sp>
        <p:nvSpPr>
          <p:cNvPr id="6" name="Freeform 3"/>
          <p:cNvSpPr/>
          <p:nvPr/>
        </p:nvSpPr>
        <p:spPr>
          <a:xfrm>
            <a:off x="5275616" y="1062037"/>
            <a:ext cx="3388916" cy="16289"/>
          </a:xfrm>
          <a:custGeom>
            <a:avLst/>
            <a:gdLst>
              <a:gd name="connsiteX0" fmla="*/ 3382566 w 3388916"/>
              <a:gd name="connsiteY0" fmla="*/ 6350 h 16289"/>
              <a:gd name="connsiteX1" fmla="*/ 6350 w 3388916"/>
              <a:gd name="connsiteY1" fmla="*/ 6350 h 16289"/>
            </a:gdLst>
            <a:ahLst/>
            <a:cxnLst>
              <a:cxn ang="0">
                <a:pos x="connsiteX0" y="connsiteY0"/>
              </a:cxn>
              <a:cxn ang="1">
                <a:pos x="connsiteX1" y="connsiteY1"/>
              </a:cxn>
            </a:cxnLst>
            <a:rect l="l" t="t" r="r" b="b"/>
            <a:pathLst>
              <a:path w="3388916" h="16289">
                <a:moveTo>
                  <a:pt x="3382566" y="6350"/>
                </a:moveTo>
                <a:lnTo>
                  <a:pt x="6350"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5294510" y="883390"/>
            <a:ext cx="39507" cy="39580"/>
          </a:xfrm>
          <a:custGeom>
            <a:avLst/>
            <a:gdLst>
              <a:gd name="connsiteX0" fmla="*/ 19753 w 39507"/>
              <a:gd name="connsiteY0" fmla="*/ 39580 h 39580"/>
              <a:gd name="connsiteX1" fmla="*/ 39507 w 39507"/>
              <a:gd name="connsiteY1" fmla="*/ 19790 h 39580"/>
              <a:gd name="connsiteX2" fmla="*/ 19753 w 39507"/>
              <a:gd name="connsiteY2" fmla="*/ 0 h 39580"/>
              <a:gd name="connsiteX3" fmla="*/ 0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30663" y="39580"/>
                  <a:pt x="39507" y="30719"/>
                  <a:pt x="39507" y="19790"/>
                </a:cubicBezTo>
                <a:cubicBezTo>
                  <a:pt x="39507" y="8860"/>
                  <a:pt x="30663" y="0"/>
                  <a:pt x="19753" y="0"/>
                </a:cubicBezTo>
                <a:cubicBezTo>
                  <a:pt x="8844" y="0"/>
                  <a:pt x="0" y="8860"/>
                  <a:pt x="0" y="19790"/>
                </a:cubicBezTo>
                <a:cubicBezTo>
                  <a:pt x="0" y="30719"/>
                  <a:pt x="8844"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544719"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35</a:t>
            </a:r>
          </a:p>
        </p:txBody>
      </p:sp>
      <p:sp>
        <p:nvSpPr>
          <p:cNvPr id="9" name="TextBox 1"/>
          <p:cNvSpPr txBox="1"/>
          <p:nvPr/>
        </p:nvSpPr>
        <p:spPr>
          <a:xfrm>
            <a:off x="5141119" y="787400"/>
            <a:ext cx="3959417" cy="3519553"/>
          </a:xfrm>
          <a:prstGeom prst="rect">
            <a:avLst/>
          </a:prstGeom>
          <a:noFill/>
        </p:spPr>
        <p:txBody>
          <a:bodyPr wrap="none" lIns="0" tIns="0" rIns="0" rtlCol="0">
            <a:spAutoFit/>
          </a:bodyPr>
          <a:lstStyle/>
          <a:p>
            <a:pPr>
              <a:lnSpc>
                <a:spcPts val="1600"/>
              </a:lnSpc>
              <a:tabLst>
                <a:tab pos="228600" algn="l"/>
              </a:tabLst>
            </a:pPr>
            <a:r>
              <a:rPr lang="en-US" altLang="zh-CN" dirty="0"/>
              <a:t>	</a:t>
            </a:r>
            <a:r>
              <a:rPr lang="it-IT" altLang="zh-CN" sz="1399" dirty="0">
                <a:solidFill>
                  <a:srgbClr val="030303"/>
                </a:solidFill>
                <a:latin typeface="Arial" pitchFamily="18" charset="0"/>
                <a:cs typeface="Arial" pitchFamily="18" charset="0"/>
              </a:rPr>
              <a:t>Capitolo</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8</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Altre funzioni e</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utility</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228600" algn="l"/>
              </a:tabLst>
            </a:pPr>
            <a:r>
              <a:rPr lang="it-IT" altLang="zh-CN" sz="799" dirty="0">
                <a:solidFill>
                  <a:srgbClr val="F1592F"/>
                </a:solidFill>
                <a:latin typeface="Arial" pitchFamily="18" charset="0"/>
                <a:cs typeface="Arial" pitchFamily="18" charset="0"/>
              </a:rPr>
              <a:t>8.1</a:t>
            </a:r>
            <a:r>
              <a:rPr lang="it-IT"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Memorizzazione dei dati </a:t>
            </a:r>
          </a:p>
          <a:p>
            <a:r>
              <a:rPr lang="it-IT" sz="699" dirty="0">
                <a:solidFill>
                  <a:srgbClr val="231F20"/>
                </a:solidFill>
                <a:latin typeface="Arial" pitchFamily="18" charset="0"/>
                <a:cs typeface="Arial" pitchFamily="18" charset="0"/>
              </a:rPr>
              <a:t>Questa giuntatrice memorizza fino a 5000 risultati di giunzione. I contenuti dei dati memorizzati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sono diversi a seconda della modalità di giunzione.</a:t>
            </a:r>
            <a:endParaRPr lang="it-IT" altLang="zh-CN" sz="699" dirty="0">
              <a:solidFill>
                <a:srgbClr val="231F20"/>
              </a:solidFill>
              <a:latin typeface="Arial" pitchFamily="18" charset="0"/>
              <a:cs typeface="Arial" pitchFamily="18" charset="0"/>
            </a:endParaRPr>
          </a:p>
          <a:p>
            <a:pPr>
              <a:lnSpc>
                <a:spcPts val="1000"/>
              </a:lnSpc>
            </a:pPr>
            <a:endParaRPr lang="it-IT" altLang="zh-CN" dirty="0"/>
          </a:p>
          <a:p>
            <a:pPr>
              <a:lnSpc>
                <a:spcPts val="1300"/>
              </a:lnSpc>
              <a:tabLst>
                <a:tab pos="228600" algn="l"/>
              </a:tabLst>
            </a:pPr>
            <a:r>
              <a:rPr lang="it-IT" altLang="zh-CN" sz="799" dirty="0">
                <a:solidFill>
                  <a:srgbClr val="F1592F"/>
                </a:solidFill>
                <a:latin typeface="Arial" pitchFamily="18" charset="0"/>
                <a:cs typeface="Arial" pitchFamily="18" charset="0"/>
              </a:rPr>
              <a:t>8.2</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Visualizzazione record di giunzione</a:t>
            </a:r>
            <a:endParaRPr lang="it-IT" altLang="zh-CN" sz="799" dirty="0">
              <a:solidFill>
                <a:srgbClr val="F1592F"/>
              </a:solidFill>
              <a:latin typeface="Times New Roman" pitchFamily="18" charset="0"/>
              <a:cs typeface="Times New Roman" pitchFamily="18" charset="0"/>
            </a:endParaRPr>
          </a:p>
          <a:p>
            <a:r>
              <a:rPr lang="it-IT" sz="699" dirty="0">
                <a:solidFill>
                  <a:srgbClr val="231F20"/>
                </a:solidFill>
                <a:latin typeface="Arial" pitchFamily="18" charset="0"/>
                <a:cs typeface="Arial" pitchFamily="18" charset="0"/>
              </a:rPr>
              <a:t>È possibile visualizzare i risultati di giunzione memorizzati nella giuntatrice.</a:t>
            </a:r>
          </a:p>
          <a:p>
            <a:r>
              <a:rPr lang="it-IT" sz="699" dirty="0">
                <a:solidFill>
                  <a:srgbClr val="231F20"/>
                </a:solidFill>
                <a:latin typeface="Arial" pitchFamily="18" charset="0"/>
                <a:cs typeface="Arial" pitchFamily="18" charset="0"/>
              </a:rPr>
              <a:t>Selezionare il Menu di memorizzazione dati e poi Visualizza record di giunzione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per visualizzarli.</a:t>
            </a:r>
          </a:p>
          <a:p>
            <a:pPr>
              <a:lnSpc>
                <a:spcPts val="1000"/>
              </a:lnSpc>
            </a:pPr>
            <a:endParaRPr lang="it-IT" altLang="zh-CN" dirty="0"/>
          </a:p>
          <a:p>
            <a:pPr>
              <a:lnSpc>
                <a:spcPts val="1000"/>
              </a:lnSpc>
              <a:tabLst>
                <a:tab pos="228600" algn="l"/>
              </a:tabLst>
            </a:pPr>
            <a:r>
              <a:rPr lang="it-IT" altLang="zh-CN" sz="799" dirty="0">
                <a:solidFill>
                  <a:srgbClr val="F1592F"/>
                </a:solidFill>
                <a:latin typeface="Arial" pitchFamily="18" charset="0"/>
                <a:cs typeface="Arial" pitchFamily="18" charset="0"/>
              </a:rPr>
              <a:t>8.3</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Eliminazione record di giunzione</a:t>
            </a:r>
          </a:p>
          <a:p>
            <a:r>
              <a:rPr lang="it-IT" sz="699" dirty="0">
                <a:solidFill>
                  <a:srgbClr val="231F20"/>
                </a:solidFill>
                <a:latin typeface="Arial" pitchFamily="18" charset="0"/>
                <a:cs typeface="Arial" pitchFamily="18" charset="0"/>
              </a:rPr>
              <a:t>I risultati di giunzione possono essere cancellati in parte o interamente.</a:t>
            </a:r>
          </a:p>
          <a:p>
            <a:r>
              <a:rPr lang="en-US" altLang="zh-CN" sz="699" dirty="0">
                <a:solidFill>
                  <a:srgbClr val="231F20"/>
                </a:solidFill>
                <a:latin typeface="Arial Unicode MS" pitchFamily="18" charset="0"/>
                <a:cs typeface="Arial Unicode MS" pitchFamily="18" charset="0"/>
              </a:rPr>
              <a:t>① </a:t>
            </a:r>
            <a:r>
              <a:rPr lang="it-IT" sz="699" dirty="0">
                <a:solidFill>
                  <a:srgbClr val="231F20"/>
                </a:solidFill>
                <a:latin typeface="Arial" pitchFamily="18" charset="0"/>
                <a:cs typeface="Arial" pitchFamily="18" charset="0"/>
              </a:rPr>
              <a:t>Selezionare “Elimina record di giunzione”, quindi immettere un numero specifico (Inizio record</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di giunzione e Fine record di giunzione) dei risultati di giunzione da eliminare.</a:t>
            </a:r>
          </a:p>
          <a:p>
            <a:r>
              <a:rPr lang="it-IT" sz="699" dirty="0">
                <a:solidFill>
                  <a:srgbClr val="231F20"/>
                </a:solidFill>
                <a:latin typeface="Arial" pitchFamily="18" charset="0"/>
                <a:cs typeface="Arial" pitchFamily="18" charset="0"/>
              </a:rPr>
              <a:t>② Selezionare “Elimina record di giunzione” e premere il tasto di conferma per confermare.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I risultati di giunzione selezionati vengono cancellati e sostituiti con i successivi risultati di giunzione.</a:t>
            </a:r>
          </a:p>
          <a:p>
            <a:pPr>
              <a:lnSpc>
                <a:spcPts val="1000"/>
              </a:lnSpc>
            </a:pPr>
            <a:endParaRPr lang="it-IT" altLang="zh-CN" sz="699" dirty="0">
              <a:solidFill>
                <a:srgbClr val="231F20"/>
              </a:solidFill>
              <a:latin typeface="Arial" pitchFamily="18" charset="0"/>
              <a:cs typeface="Arial" pitchFamily="18" charset="0"/>
            </a:endParaRPr>
          </a:p>
          <a:p>
            <a:pPr>
              <a:lnSpc>
                <a:spcPts val="1000"/>
              </a:lnSpc>
              <a:tabLst>
                <a:tab pos="228600" algn="l"/>
              </a:tabLst>
            </a:pPr>
            <a:r>
              <a:rPr lang="it-IT" altLang="zh-CN" sz="799" dirty="0">
                <a:solidFill>
                  <a:srgbClr val="F1592F"/>
                </a:solidFill>
                <a:latin typeface="Arial" pitchFamily="18" charset="0"/>
                <a:cs typeface="Arial" pitchFamily="18" charset="0"/>
              </a:rPr>
              <a:t>8.4 Cancellare la memorizzazione dei dati</a:t>
            </a:r>
          </a:p>
          <a:p>
            <a:pPr>
              <a:tabLst>
                <a:tab pos="228600" algn="l"/>
              </a:tabLst>
            </a:pPr>
            <a:r>
              <a:rPr lang="it-IT" altLang="zh-CN" sz="699" dirty="0">
                <a:solidFill>
                  <a:srgbClr val="231F20"/>
                </a:solidFill>
                <a:latin typeface="Arial" pitchFamily="18" charset="0"/>
                <a:cs typeface="Arial" pitchFamily="18" charset="0"/>
              </a:rPr>
              <a:t>Se non si desidera memorizzare i record, premere il pulsante “ON” nel menu </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“Cancella la memorizzazione dei dati”.</a:t>
            </a:r>
          </a:p>
          <a:p>
            <a:pPr>
              <a:lnSpc>
                <a:spcPts val="1000"/>
              </a:lnSpc>
            </a:pPr>
            <a:endParaRPr lang="it-IT" altLang="zh-CN" sz="699" dirty="0">
              <a:solidFill>
                <a:srgbClr val="231F20"/>
              </a:solidFill>
              <a:latin typeface="Arial" pitchFamily="18" charset="0"/>
              <a:cs typeface="Arial" pitchFamily="18" charset="0"/>
            </a:endParaRPr>
          </a:p>
          <a:p>
            <a:pPr>
              <a:lnSpc>
                <a:spcPts val="1200"/>
              </a:lnSpc>
              <a:tabLst>
                <a:tab pos="228600" algn="l"/>
              </a:tabLst>
            </a:pPr>
            <a:r>
              <a:rPr lang="it-IT" altLang="zh-CN" sz="799" dirty="0">
                <a:solidFill>
                  <a:srgbClr val="F1592F"/>
                </a:solidFill>
                <a:latin typeface="Arial" pitchFamily="18" charset="0"/>
                <a:cs typeface="Arial" pitchFamily="18" charset="0"/>
              </a:rPr>
              <a:t>8.5 Impostazioni di sistema</a:t>
            </a:r>
          </a:p>
          <a:p>
            <a:r>
              <a:rPr lang="it-IT" sz="699" dirty="0">
                <a:solidFill>
                  <a:srgbClr val="231F20"/>
                </a:solidFill>
                <a:latin typeface="Arial" pitchFamily="18" charset="0"/>
                <a:cs typeface="Arial" pitchFamily="18" charset="0"/>
              </a:rPr>
              <a:t>Questo menu viene utilizzato per modificare in dettaglio le impostazioni, o da parte di un</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amministratore per limitare le funzioni che l'operatore può selezionare o modificare.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609600" y="673100"/>
            <a:ext cx="3378200" cy="203200"/>
          </a:xfrm>
          <a:prstGeom prst="rect">
            <a:avLst/>
          </a:prstGeom>
          <a:noFill/>
        </p:spPr>
      </p:pic>
      <p:graphicFrame>
        <p:nvGraphicFramePr>
          <p:cNvPr id="4" name="表格 4"/>
          <p:cNvGraphicFramePr>
            <a:graphicFrameLocks noGrp="1"/>
          </p:cNvGraphicFramePr>
          <p:nvPr>
            <p:extLst>
              <p:ext uri="{D42A27DB-BD31-4B8C-83A1-F6EECF244321}">
                <p14:modId xmlns:p14="http://schemas.microsoft.com/office/powerpoint/2010/main" val="3097722260"/>
              </p:ext>
            </p:extLst>
          </p:nvPr>
        </p:nvGraphicFramePr>
        <p:xfrm>
          <a:off x="611225" y="684316"/>
          <a:ext cx="3369877" cy="4283205"/>
        </p:xfrm>
        <a:graphic>
          <a:graphicData uri="http://schemas.openxmlformats.org/drawingml/2006/table">
            <a:tbl>
              <a:tblPr/>
              <a:tblGrid>
                <a:gridCol w="670171">
                  <a:extLst>
                    <a:ext uri="{9D8B030D-6E8A-4147-A177-3AD203B41FA5}">
                      <a16:colId xmlns="" xmlns:a16="http://schemas.microsoft.com/office/drawing/2014/main" val="20000"/>
                    </a:ext>
                  </a:extLst>
                </a:gridCol>
                <a:gridCol w="2699706">
                  <a:extLst>
                    <a:ext uri="{9D8B030D-6E8A-4147-A177-3AD203B41FA5}">
                      <a16:colId xmlns="" xmlns:a16="http://schemas.microsoft.com/office/drawing/2014/main" val="20001"/>
                    </a:ext>
                  </a:extLst>
                </a:gridCol>
              </a:tblGrid>
              <a:tr h="208280">
                <a:tc>
                  <a:txBody>
                    <a:bodyPr/>
                    <a:lstStyle/>
                    <a:p>
                      <a:pPr algn="ctr"/>
                      <a:r>
                        <a:rPr lang="en-US" altLang="zh-CN" sz="699" dirty="0">
                          <a:solidFill>
                            <a:srgbClr val="FFFFFF"/>
                          </a:solidFill>
                          <a:latin typeface="Arial" pitchFamily="18" charset="0"/>
                          <a:cs typeface="Arial" pitchFamily="18" charset="0"/>
                        </a:rPr>
                        <a:t>parameter</a:t>
                      </a:r>
                      <a:endParaRPr lang="zh-CN" altLang="en-US" sz="699" dirty="0">
                        <a:solidFill>
                          <a:srgbClr val="FFFFFF"/>
                        </a:solidFill>
                        <a:latin typeface="Arial" pitchFamily="18" charset="0"/>
                        <a:cs typeface="Arial" pitchFamily="18" charset="0"/>
                      </a:endParaRPr>
                    </a:p>
                  </a:txBody>
                  <a:tcPr>
                    <a:lnL w="0" cmpd="sng">
                      <a:solidFill>
                        <a:srgbClr val="030303"/>
                      </a:solidFill>
                      <a:prstDash val="solid"/>
                    </a:lnL>
                    <a:lnR w="0" cap="flat" cmpd="sng" algn="ctr">
                      <a:solidFill>
                        <a:srgbClr val="231F20"/>
                      </a:solidFill>
                      <a:prstDash val="solid"/>
                      <a:round/>
                      <a:headEnd type="none" w="med" len="med"/>
                      <a:tailEnd type="none" w="med" len="med"/>
                    </a:lnR>
                    <a:lnT w="0" cmpd="sng">
                      <a:solidFill>
                        <a:srgbClr val="030303"/>
                      </a:solidFill>
                      <a:prstDash val="solid"/>
                    </a:lnT>
                    <a:lnB w="0" cap="flat" cmpd="sng" algn="ctr">
                      <a:solidFill>
                        <a:srgbClr val="030303"/>
                      </a:solidFill>
                      <a:prstDash val="solid"/>
                      <a:round/>
                      <a:headEnd type="none" w="med" len="med"/>
                      <a:tailEnd type="none" w="med" len="med"/>
                    </a:lnB>
                    <a:solidFill>
                      <a:srgbClr val="FFFFFF"/>
                    </a:solidFill>
                  </a:tcPr>
                </a:tc>
                <a:tc>
                  <a:txBody>
                    <a:bodyPr/>
                    <a:lstStyle/>
                    <a:p>
                      <a:pPr algn="ctr"/>
                      <a:r>
                        <a:rPr lang="en-US" altLang="zh-CN" sz="699" dirty="0">
                          <a:solidFill>
                            <a:srgbClr val="FFFFFF"/>
                          </a:solidFill>
                          <a:latin typeface="Arial" pitchFamily="18" charset="0"/>
                          <a:cs typeface="Arial" pitchFamily="18" charset="0"/>
                        </a:rPr>
                        <a:t>description</a:t>
                      </a:r>
                      <a:endParaRPr lang="zh-CN" altLang="en-US" sz="699" dirty="0">
                        <a:solidFill>
                          <a:srgbClr val="FFFFFF"/>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208702">
                <a:tc>
                  <a:txBody>
                    <a:bodyPr/>
                    <a:lstStyle/>
                    <a:p>
                      <a:pPr algn="ctr"/>
                      <a:r>
                        <a:rPr lang="en-US" altLang="zh-CN" sz="699" dirty="0">
                          <a:solidFill>
                            <a:srgbClr val="231F20"/>
                          </a:solidFill>
                          <a:latin typeface="Arial" pitchFamily="18" charset="0"/>
                          <a:cs typeface="Arial" pitchFamily="18" charset="0"/>
                        </a:rPr>
                        <a:t>Buzzer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Setsthesoundvolumeofthebuzzer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23850">
                <a:tc>
                  <a:txBody>
                    <a:bodyPr/>
                    <a:lstStyle/>
                    <a:p>
                      <a:pPr algn="ctr"/>
                      <a:r>
                        <a:rPr lang="en-US" altLang="zh-CN" sz="699" dirty="0">
                          <a:solidFill>
                            <a:srgbClr val="231F20"/>
                          </a:solidFill>
                          <a:latin typeface="Arial" pitchFamily="18" charset="0"/>
                          <a:cs typeface="Arial" pitchFamily="18" charset="0"/>
                        </a:rPr>
                        <a:t>Automatic</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heating</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Ifselect“On”,whenthefiberisplacedintoheatoven,which</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willautomaticallyexecuteheating.</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a:txBody>
                    <a:bodyPr/>
                    <a:lstStyle/>
                    <a:p>
                      <a:pPr algn="ctr"/>
                      <a:r>
                        <a:rPr lang="en-US" altLang="zh-CN" sz="699" dirty="0">
                          <a:solidFill>
                            <a:srgbClr val="231F20"/>
                          </a:solidFill>
                          <a:latin typeface="Arial" pitchFamily="18" charset="0"/>
                          <a:cs typeface="Arial" pitchFamily="18" charset="0"/>
                        </a:rPr>
                        <a:t>Language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Setsalanguagetobedisplayedonthescreen.</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403013">
                <a:tc>
                  <a:txBody>
                    <a:bodyPr/>
                    <a:lstStyle/>
                    <a:p>
                      <a:pPr algn="ctr"/>
                      <a:r>
                        <a:rPr lang="en-US" altLang="zh-CN" sz="699" dirty="0">
                          <a:solidFill>
                            <a:srgbClr val="231F20"/>
                          </a:solidFill>
                          <a:latin typeface="Arial" pitchFamily="18" charset="0"/>
                          <a:cs typeface="Arial" pitchFamily="18" charset="0"/>
                        </a:rPr>
                        <a:t>Monitor</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position</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Setstheoperationaldirectionofsplicer.“Front”isforfront</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monitoroperation.“Rear”isforrearmonitoroperation.Refer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tonextpageindetail.</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12629">
                <a:tc>
                  <a:txBody>
                    <a:bodyPr/>
                    <a:lstStyle/>
                    <a:p>
                      <a:pPr algn="l"/>
                      <a:r>
                        <a:rPr lang="en-US" altLang="zh-CN" sz="699" dirty="0">
                          <a:solidFill>
                            <a:srgbClr val="231F20"/>
                          </a:solidFill>
                          <a:latin typeface="Arial" pitchFamily="18" charset="0"/>
                          <a:cs typeface="Arial" pitchFamily="18" charset="0"/>
                        </a:rPr>
                        <a:t>PowerSave</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Option</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SetsthetimeofMonitorShutDown,timeofSplicerShutDown</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andLCDbrightness.</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08280">
                <a:tc>
                  <a:txBody>
                    <a:bodyPr/>
                    <a:lstStyle/>
                    <a:p>
                      <a:pPr algn="l"/>
                      <a:r>
                        <a:rPr lang="en-US" altLang="zh-CN" sz="699" dirty="0">
                          <a:solidFill>
                            <a:srgbClr val="231F20"/>
                          </a:solidFill>
                          <a:latin typeface="Arial" pitchFamily="18" charset="0"/>
                          <a:cs typeface="Arial" pitchFamily="18" charset="0"/>
                        </a:rPr>
                        <a:t>SetCalendar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Setsthesystemtime.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621700">
                <a:tc>
                  <a:txBody>
                    <a:bodyPr/>
                    <a:lstStyle/>
                    <a:p>
                      <a:pPr algn="ctr"/>
                      <a:r>
                        <a:rPr lang="en-US" altLang="zh-CN" sz="699" dirty="0">
                          <a:solidFill>
                            <a:srgbClr val="231F20"/>
                          </a:solidFill>
                          <a:latin typeface="Arial" pitchFamily="18" charset="0"/>
                          <a:cs typeface="Arial" pitchFamily="18" charset="0"/>
                        </a:rPr>
                        <a:t>Password</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Changesthepasswordtoaccesssomemenusas“Poweron</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Option”and“MenuLock”.Atthetimeofshipmentfromthe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factory,thepasswordissetas“0000”.</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Ifyouhaveforgottenyourpasswordafteryouchangedanother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one,contactthenearestsalesagency.</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324661">
                <a:tc>
                  <a:txBody>
                    <a:bodyPr/>
                    <a:lstStyle/>
                    <a:p>
                      <a:pPr algn="l"/>
                      <a:r>
                        <a:rPr lang="en-US" altLang="zh-CN" sz="699" dirty="0">
                          <a:solidFill>
                            <a:srgbClr val="231F20"/>
                          </a:solidFill>
                          <a:latin typeface="Arial" pitchFamily="18" charset="0"/>
                          <a:cs typeface="Arial" pitchFamily="18" charset="0"/>
                        </a:rPr>
                        <a:t>Pulltest</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Ifyouselect“ON”,pulltestwillbeperformedafterfusion</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splicingcompletion.</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428202">
                <a:tc>
                  <a:txBody>
                    <a:bodyPr/>
                    <a:lstStyle/>
                    <a:p>
                      <a:pPr algn="l"/>
                      <a:r>
                        <a:rPr lang="en-US" altLang="zh-CN" sz="699" dirty="0">
                          <a:solidFill>
                            <a:srgbClr val="231F20"/>
                          </a:solidFill>
                          <a:latin typeface="Arial" pitchFamily="18" charset="0"/>
                          <a:cs typeface="Arial" pitchFamily="18" charset="0"/>
                        </a:rPr>
                        <a:t>Dustcheck</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Dustcheck:checkdustandcontaminantsinopticalpathto</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avoidopticalfiberinspectiondisturbance.Ifcontaminantsexist,</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pressconfirmkeytodisplaythecontaminants’position.</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406611">
                <a:tc>
                  <a:txBody>
                    <a:bodyPr/>
                    <a:lstStyle/>
                    <a:p>
                      <a:pPr algn="ctr"/>
                      <a:r>
                        <a:rPr lang="en-US" altLang="zh-CN" sz="699" dirty="0">
                          <a:solidFill>
                            <a:srgbClr val="231F20"/>
                          </a:solidFill>
                          <a:latin typeface="Arial" pitchFamily="18" charset="0"/>
                          <a:cs typeface="Arial" pitchFamily="18" charset="0"/>
                        </a:rPr>
                        <a:t>Password</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lock</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“On”:passwordsareneededtoinputforenteringintothe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fusionsplicingwindowwhenpoweron.“OFF”:Nopasswords</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areneededwhenpoweron.</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513926">
                <a:tc>
                  <a:txBody>
                    <a:bodyPr/>
                    <a:lstStyle/>
                    <a:p>
                      <a:pPr algn="ctr"/>
                      <a:r>
                        <a:rPr lang="en-US" altLang="zh-CN" sz="699" dirty="0">
                          <a:solidFill>
                            <a:srgbClr val="231F20"/>
                          </a:solidFill>
                          <a:latin typeface="Arial" pitchFamily="18" charset="0"/>
                          <a:cs typeface="Arial" pitchFamily="18" charset="0"/>
                        </a:rPr>
                        <a:t>System</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information</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699" dirty="0">
                          <a:solidFill>
                            <a:srgbClr val="231F20"/>
                          </a:solidFill>
                          <a:latin typeface="Arial" pitchFamily="18" charset="0"/>
                          <a:cs typeface="Arial" pitchFamily="18" charset="0"/>
                        </a:rPr>
                        <a:t>Displayfusionsplicer’sbasicinformation:MachineserialNO.,</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Softwareversion,FPGAversion,totalArccount,currentArc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count,Lastmaintenance,Productiondate,SalesRegion,</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ProductOEM.</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bl>
          </a:graphicData>
        </a:graphic>
      </p:graphicFrame>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36</a:t>
            </a:r>
          </a:p>
        </p:txBody>
      </p:sp>
      <p:sp>
        <p:nvSpPr>
          <p:cNvPr id="3" name="TextBox 1"/>
          <p:cNvSpPr txBox="1"/>
          <p:nvPr/>
        </p:nvSpPr>
        <p:spPr>
          <a:xfrm>
            <a:off x="609600" y="4940300"/>
            <a:ext cx="9779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8.6</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Monitor</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Position</a:t>
            </a:r>
          </a:p>
        </p:txBody>
      </p:sp>
      <p:sp>
        <p:nvSpPr>
          <p:cNvPr id="5" name="TextBox 1"/>
          <p:cNvSpPr txBox="1"/>
          <p:nvPr/>
        </p:nvSpPr>
        <p:spPr>
          <a:xfrm>
            <a:off x="635000" y="5130800"/>
            <a:ext cx="3327400" cy="5334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direction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before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shipping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factory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p>
          <a:p>
            <a:pPr>
              <a:lnSpc>
                <a:spcPts val="800"/>
              </a:lnSpc>
              <a:tabLst/>
            </a:pPr>
            <a:r>
              <a:rPr lang="en-US" altLang="zh-CN" sz="699" dirty="0">
                <a:solidFill>
                  <a:srgbClr val="231F20"/>
                </a:solidFill>
                <a:latin typeface="Arial" pitchFamily="18" charset="0"/>
                <a:cs typeface="Arial" pitchFamily="18" charset="0"/>
              </a:rPr>
              <a:t>“Front”,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“Rear”.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800"/>
              </a:lnSpc>
              <a:tabLst/>
            </a:pPr>
            <a:r>
              <a:rPr lang="en-US" altLang="zh-CN" sz="699" dirty="0">
                <a:solidFill>
                  <a:srgbClr val="231F20"/>
                </a:solidFill>
                <a:latin typeface="Arial" pitchFamily="18" charset="0"/>
                <a:cs typeface="Arial" pitchFamily="18" charset="0"/>
              </a:rPr>
              <a:t>direction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arrow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reversed.</a:t>
            </a:r>
          </a:p>
          <a:p>
            <a:pPr>
              <a:lnSpc>
                <a:spcPts val="1600"/>
              </a:lnSpc>
              <a:tabLst/>
            </a:pPr>
            <a:r>
              <a:rPr lang="en-US" altLang="zh-CN" sz="699" dirty="0">
                <a:solidFill>
                  <a:srgbClr val="231F20"/>
                </a:solidFill>
                <a:latin typeface="Arial" pitchFamily="18" charset="0"/>
                <a:cs typeface="Arial" pitchFamily="18" charset="0"/>
              </a:rPr>
              <a:t>Changing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p>
        </p:txBody>
      </p:sp>
      <p:sp>
        <p:nvSpPr>
          <p:cNvPr id="6" name="TextBox 1"/>
          <p:cNvSpPr txBox="1"/>
          <p:nvPr/>
        </p:nvSpPr>
        <p:spPr>
          <a:xfrm>
            <a:off x="635000" y="5651500"/>
            <a:ext cx="2184400" cy="2032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“System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desired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rear).</a:t>
            </a:r>
          </a:p>
        </p:txBody>
      </p:sp>
      <p:sp>
        <p:nvSpPr>
          <p:cNvPr id="10" name="TextBox 9"/>
          <p:cNvSpPr txBox="1"/>
          <p:nvPr/>
        </p:nvSpPr>
        <p:spPr>
          <a:xfrm>
            <a:off x="4379119" y="6396037"/>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36</a:t>
            </a:r>
          </a:p>
        </p:txBody>
      </p:sp>
      <p:grpSp>
        <p:nvGrpSpPr>
          <p:cNvPr id="7" name="그룹 6"/>
          <p:cNvGrpSpPr/>
          <p:nvPr/>
        </p:nvGrpSpPr>
        <p:grpSpPr>
          <a:xfrm>
            <a:off x="4594953" y="5329237"/>
            <a:ext cx="4356166" cy="990600"/>
            <a:chOff x="4594953" y="5405437"/>
            <a:chExt cx="4356166" cy="990600"/>
          </a:xfrm>
        </p:grpSpPr>
        <p:sp>
          <p:nvSpPr>
            <p:cNvPr id="11" name="TextBox 1"/>
            <p:cNvSpPr txBox="1"/>
            <p:nvPr/>
          </p:nvSpPr>
          <p:spPr>
            <a:xfrm>
              <a:off x="4594953" y="5405437"/>
              <a:ext cx="1155766" cy="161583"/>
            </a:xfrm>
            <a:prstGeom prst="rect">
              <a:avLst/>
            </a:prstGeom>
            <a:noFill/>
          </p:spPr>
          <p:txBody>
            <a:bodyPr wrap="none" lIns="0" tIns="0" rIns="0" rtlCol="0">
              <a:spAutoFit/>
            </a:bodyPr>
            <a:lstStyle/>
            <a:p>
              <a:pPr>
                <a:lnSpc>
                  <a:spcPts val="900"/>
                </a:lnSpc>
                <a:tabLst/>
              </a:pPr>
              <a:r>
                <a:rPr lang="it-IT" altLang="zh-CN" sz="799" dirty="0">
                  <a:solidFill>
                    <a:srgbClr val="F1592F"/>
                  </a:solidFill>
                  <a:latin typeface="Arial" pitchFamily="18" charset="0"/>
                  <a:cs typeface="Arial" pitchFamily="18" charset="0"/>
                </a:rPr>
                <a:t>8.6</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Posizione del monitor</a:t>
              </a:r>
            </a:p>
          </p:txBody>
        </p:sp>
        <p:sp>
          <p:nvSpPr>
            <p:cNvPr id="12" name="TextBox 1"/>
            <p:cNvSpPr txBox="1"/>
            <p:nvPr/>
          </p:nvSpPr>
          <p:spPr>
            <a:xfrm>
              <a:off x="4607719" y="5557837"/>
              <a:ext cx="4343400" cy="661720"/>
            </a:xfrm>
            <a:prstGeom prst="rect">
              <a:avLst/>
            </a:prstGeom>
            <a:noFill/>
          </p:spPr>
          <p:txBody>
            <a:bodyPr wrap="square" lIns="0" tIns="0" rIns="0" rtlCol="0">
              <a:spAutoFit/>
            </a:bodyPr>
            <a:lstStyle/>
            <a:p>
              <a:pPr>
                <a:lnSpc>
                  <a:spcPts val="800"/>
                </a:lnSpc>
                <a:tabLst/>
              </a:pPr>
              <a:r>
                <a:rPr lang="it-IT" sz="699" dirty="0">
                  <a:solidFill>
                    <a:srgbClr val="231F20"/>
                  </a:solidFill>
                  <a:latin typeface="Arial" pitchFamily="18" charset="0"/>
                  <a:cs typeface="Arial" pitchFamily="18" charset="0"/>
                </a:rPr>
                <a:t>La direzione del display della giuntatrice prima della spedizione dalla fabbrica è impostata su</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"Frontale", ma gli utenti possono cambiarla in "Posteriore". Quando si modifica la [Posizione del monitor], la direzione dei tasti freccia viene invertita.</a:t>
              </a:r>
            </a:p>
            <a:p>
              <a:pPr>
                <a:lnSpc>
                  <a:spcPts val="800"/>
                </a:lnSpc>
                <a:tabLst/>
              </a:pPr>
              <a:endParaRPr lang="it-IT" sz="699" dirty="0">
                <a:solidFill>
                  <a:srgbClr val="231F20"/>
                </a:solidFill>
                <a:latin typeface="Arial" pitchFamily="18" charset="0"/>
                <a:cs typeface="Arial" pitchFamily="18" charset="0"/>
              </a:endParaRPr>
            </a:p>
            <a:p>
              <a:pPr>
                <a:lnSpc>
                  <a:spcPts val="800"/>
                </a:lnSpc>
                <a:tabLst/>
              </a:pPr>
              <a:r>
                <a:rPr lang="it-IT" altLang="zh-CN" sz="699" b="1" dirty="0">
                  <a:solidFill>
                    <a:srgbClr val="231F20"/>
                  </a:solidFill>
                  <a:latin typeface="Arial" pitchFamily="18" charset="0"/>
                  <a:cs typeface="Arial" pitchFamily="18" charset="0"/>
                </a:rPr>
                <a:t>Modificare la posizione del monitor</a:t>
              </a:r>
            </a:p>
            <a:p>
              <a:pPr>
                <a:lnSpc>
                  <a:spcPts val="800"/>
                </a:lnSpc>
                <a:tabLst/>
              </a:pPr>
              <a:endParaRPr lang="en-US" altLang="zh-CN" sz="699" b="1" dirty="0">
                <a:solidFill>
                  <a:srgbClr val="231F20"/>
                </a:solidFill>
                <a:latin typeface="Arial" pitchFamily="18" charset="0"/>
                <a:cs typeface="Arial" pitchFamily="18" charset="0"/>
              </a:endParaRPr>
            </a:p>
          </p:txBody>
        </p:sp>
        <p:sp>
          <p:nvSpPr>
            <p:cNvPr id="13" name="TextBox 1"/>
            <p:cNvSpPr txBox="1"/>
            <p:nvPr/>
          </p:nvSpPr>
          <p:spPr>
            <a:xfrm>
              <a:off x="4621120" y="6144686"/>
              <a:ext cx="2882199" cy="251351"/>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t>
              </a:r>
              <a:r>
                <a:rPr lang="it-IT" sz="699" dirty="0">
                  <a:solidFill>
                    <a:srgbClr val="231F20"/>
                  </a:solidFill>
                  <a:latin typeface="Arial" pitchFamily="18" charset="0"/>
                  <a:cs typeface="Arial" pitchFamily="18" charset="0"/>
                </a:rPr>
                <a:t>Posizione monitor</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nel menu “Impostazioni di sistema”.</a:t>
              </a:r>
            </a:p>
            <a:p>
              <a:pPr>
                <a:lnSpc>
                  <a:spcPts val="800"/>
                </a:lnSpc>
                <a:tabLst/>
              </a:pPr>
              <a:r>
                <a:rPr lang="it-IT" altLang="zh-CN" sz="699" dirty="0">
                  <a:solidFill>
                    <a:srgbClr val="231F20"/>
                  </a:solidFill>
                  <a:latin typeface="Arial Unicode MS" pitchFamily="18" charset="0"/>
                  <a:cs typeface="Arial Unicode MS" pitchFamily="18" charset="0"/>
                </a:rPr>
                <a:t>②</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Selezionare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la posizione del monitor desiderata (frontale/posteriore).</a:t>
              </a:r>
            </a:p>
          </p:txBody>
        </p:sp>
      </p:grpSp>
      <p:graphicFrame>
        <p:nvGraphicFramePr>
          <p:cNvPr id="14" name="表格 4"/>
          <p:cNvGraphicFramePr>
            <a:graphicFrameLocks noGrp="1"/>
          </p:cNvGraphicFramePr>
          <p:nvPr>
            <p:extLst>
              <p:ext uri="{D42A27DB-BD31-4B8C-83A1-F6EECF244321}">
                <p14:modId xmlns:p14="http://schemas.microsoft.com/office/powerpoint/2010/main" val="1274045981"/>
              </p:ext>
            </p:extLst>
          </p:nvPr>
        </p:nvGraphicFramePr>
        <p:xfrm>
          <a:off x="4637346" y="278738"/>
          <a:ext cx="3369877" cy="4974299"/>
        </p:xfrm>
        <a:graphic>
          <a:graphicData uri="http://schemas.openxmlformats.org/drawingml/2006/table">
            <a:tbl>
              <a:tblPr/>
              <a:tblGrid>
                <a:gridCol w="900999">
                  <a:extLst>
                    <a:ext uri="{9D8B030D-6E8A-4147-A177-3AD203B41FA5}">
                      <a16:colId xmlns="" xmlns:a16="http://schemas.microsoft.com/office/drawing/2014/main" val="20000"/>
                    </a:ext>
                  </a:extLst>
                </a:gridCol>
                <a:gridCol w="2468878">
                  <a:extLst>
                    <a:ext uri="{9D8B030D-6E8A-4147-A177-3AD203B41FA5}">
                      <a16:colId xmlns="" xmlns:a16="http://schemas.microsoft.com/office/drawing/2014/main" val="20001"/>
                    </a:ext>
                  </a:extLst>
                </a:gridCol>
              </a:tblGrid>
              <a:tr h="1407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zh-CN" sz="699" b="1" noProof="0" dirty="0">
                          <a:solidFill>
                            <a:schemeClr val="bg1"/>
                          </a:solidFill>
                          <a:latin typeface="Arial" pitchFamily="18" charset="0"/>
                          <a:cs typeface="Arial" pitchFamily="18" charset="0"/>
                        </a:rPr>
                        <a:t>parametro</a:t>
                      </a:r>
                      <a:endParaRPr lang="zh-CN" altLang="en-US" sz="699" b="1" dirty="0">
                        <a:solidFill>
                          <a:schemeClr val="bg1"/>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zh-CN" sz="699" b="1" noProof="0" dirty="0">
                          <a:solidFill>
                            <a:schemeClr val="bg1"/>
                          </a:solidFill>
                          <a:latin typeface="Arial" pitchFamily="18" charset="0"/>
                          <a:cs typeface="Arial" pitchFamily="18" charset="0"/>
                        </a:rPr>
                        <a:t>descrizione</a:t>
                      </a:r>
                      <a:endParaRPr lang="zh-CN" altLang="en-US" sz="699" b="1" dirty="0">
                        <a:solidFill>
                          <a:schemeClr val="bg1"/>
                        </a:solidFill>
                        <a:latin typeface="Arial" pitchFamily="18" charset="0"/>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10000"/>
                  </a:ext>
                </a:extLst>
              </a:tr>
              <a:tr h="208702">
                <a:tc>
                  <a:txBody>
                    <a:bodyPr/>
                    <a:lstStyle/>
                    <a:p>
                      <a:pPr algn="ctr"/>
                      <a:r>
                        <a:rPr lang="it-IT" altLang="zh-CN" sz="699" kern="1200" noProof="0" dirty="0">
                          <a:solidFill>
                            <a:srgbClr val="231F20"/>
                          </a:solidFill>
                          <a:latin typeface="Arial" pitchFamily="18" charset="0"/>
                          <a:ea typeface="+mn-ea"/>
                          <a:cs typeface="Arial" pitchFamily="18" charset="0"/>
                        </a:rPr>
                        <a:t>Cicalino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ko-KR" sz="699" kern="1200" noProof="0" dirty="0">
                          <a:solidFill>
                            <a:schemeClr val="tx1"/>
                          </a:solidFill>
                          <a:latin typeface="Arial" pitchFamily="18" charset="0"/>
                          <a:ea typeface="+mn-ea"/>
                          <a:cs typeface="Arial" pitchFamily="18" charset="0"/>
                        </a:rPr>
                        <a:t>Imposta il volume del suono del cicalino.</a:t>
                      </a:r>
                      <a:endParaRPr lang="it-IT" altLang="zh-CN" sz="699" kern="1200" noProof="0" dirty="0">
                        <a:solidFill>
                          <a:schemeClr val="tx1"/>
                        </a:solidFill>
                        <a:latin typeface="Arial" pitchFamily="18" charset="0"/>
                        <a:ea typeface="+mn-ea"/>
                        <a:cs typeface="Arial"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23850">
                <a:tc>
                  <a:txBody>
                    <a:bodyPr/>
                    <a:lstStyle/>
                    <a:p>
                      <a:pPr marL="0" indent="0" algn="ctr"/>
                      <a:r>
                        <a:rPr lang="it-IT" altLang="zh-CN" sz="699" noProof="0" dirty="0">
                          <a:solidFill>
                            <a:srgbClr val="231F20"/>
                          </a:solidFill>
                          <a:latin typeface="Arial" pitchFamily="18" charset="0"/>
                          <a:cs typeface="Arial" pitchFamily="18" charset="0"/>
                        </a:rPr>
                        <a:t>Riscaldamento</a:t>
                      </a:r>
                    </a:p>
                    <a:p>
                      <a:pPr algn="ctr"/>
                      <a:r>
                        <a:rPr lang="it-IT" altLang="zh-CN" sz="699" noProof="0" dirty="0">
                          <a:solidFill>
                            <a:srgbClr val="231F20"/>
                          </a:solidFill>
                          <a:latin typeface="Arial" pitchFamily="18" charset="0"/>
                          <a:cs typeface="Arial" pitchFamily="18" charset="0"/>
                        </a:rPr>
                        <a:t>automatico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chemeClr val="tx1"/>
                          </a:solidFill>
                          <a:latin typeface="Arial" pitchFamily="18" charset="0"/>
                          <a:cs typeface="Arial" pitchFamily="18" charset="0"/>
                        </a:rPr>
                        <a:t>Se si seleziona “On“, quando la fibra viene posizionata nel forno di riscaldamento, il riscaldamento verrà effettuato automaticamente.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a:txBody>
                    <a:bodyPr/>
                    <a:lstStyle/>
                    <a:p>
                      <a:pPr algn="ctr"/>
                      <a:r>
                        <a:rPr lang="it-IT" altLang="zh-CN" sz="699" noProof="0" dirty="0">
                          <a:solidFill>
                            <a:srgbClr val="231F20"/>
                          </a:solidFill>
                          <a:latin typeface="Arial" pitchFamily="18" charset="0"/>
                          <a:cs typeface="Arial" pitchFamily="18" charset="0"/>
                        </a:rPr>
                        <a:t>Lingua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sz="699" kern="1200" noProof="0" dirty="0">
                          <a:solidFill>
                            <a:schemeClr val="tx1"/>
                          </a:solidFill>
                          <a:latin typeface="Arial" pitchFamily="18" charset="0"/>
                          <a:ea typeface="+mn-ea"/>
                          <a:cs typeface="Arial" pitchFamily="18" charset="0"/>
                        </a:rPr>
                        <a:t>Imposta la lingua da visualizzare sullo schermo</a:t>
                      </a:r>
                      <a:r>
                        <a:rPr lang="it-IT" altLang="zh-CN" sz="699" noProof="0" dirty="0">
                          <a:solidFill>
                            <a:schemeClr val="tx1"/>
                          </a:solidFill>
                          <a:latin typeface="Arial" pitchFamily="18" charset="0"/>
                          <a:cs typeface="Arial" pitchFamily="18" charset="0"/>
                        </a:rPr>
                        <a:t>.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403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Posizione del monitor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sz="699" kern="1200" noProof="0" dirty="0">
                          <a:solidFill>
                            <a:schemeClr val="tx1"/>
                          </a:solidFill>
                          <a:latin typeface="Arial" pitchFamily="18" charset="0"/>
                          <a:ea typeface="+mn-ea"/>
                          <a:cs typeface="Arial" pitchFamily="18" charset="0"/>
                        </a:rPr>
                        <a:t>Imposta la direzione operativa della giuntatrice. "Frontale" permette l’operatività frontale del monitor, mentre "Posteriore" permette quella posteriore. Fare riferimento al seguente paragrafo per i dettagli.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12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Opzione di risparmio energetico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sz="699" kern="1200" noProof="0" dirty="0">
                          <a:solidFill>
                            <a:schemeClr val="tx1"/>
                          </a:solidFill>
                          <a:latin typeface="Arial" pitchFamily="18" charset="0"/>
                          <a:ea typeface="+mn-ea"/>
                          <a:cs typeface="Arial" pitchFamily="18" charset="0"/>
                        </a:rPr>
                        <a:t>Imposta il tempo di spegnimento del monitor, il tempo di spegnimento della giuntatrice e la luminosità del monitor LCD.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08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Imposta Calendario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sz="699" kern="1200" noProof="0" dirty="0">
                          <a:solidFill>
                            <a:schemeClr val="tx1"/>
                          </a:solidFill>
                          <a:latin typeface="Arial" pitchFamily="18" charset="0"/>
                          <a:ea typeface="+mn-ea"/>
                          <a:cs typeface="Arial" pitchFamily="18" charset="0"/>
                        </a:rPr>
                        <a:t>Imposta l’ora del sistema.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621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Password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sz="699" kern="1200" noProof="0" dirty="0">
                          <a:solidFill>
                            <a:schemeClr val="tx1"/>
                          </a:solidFill>
                          <a:latin typeface="Arial" pitchFamily="18" charset="0"/>
                          <a:ea typeface="+mn-ea"/>
                          <a:cs typeface="Arial" pitchFamily="18" charset="0"/>
                        </a:rPr>
                        <a:t>Modifica la password per accedere ad alcuni menu come "Opzione accensione" e "Blocco menu". Al momento della spedizione dalla fabbrica, è impostata su "0000". Se si dimentica la password dopo averla cambiata, contattare il rivenditore di zona.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3246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Test di trazione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Se si seleziona “ON”, verrà eseguito il test di trazione dopo il completamento della giunzione a fusione.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4282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Controllo polvere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Controllo polvere: controllo della polvere e di altri contaminanti sul percorso della fibra ottica per evitare disturbi durante l’ispezione della fibra ottica. Se sono presenti contaminanti, premere il tasto </a:t>
                      </a:r>
                      <a:r>
                        <a:rPr lang="it-IT" altLang="ko-KR" sz="699" kern="1200" noProof="0" dirty="0">
                          <a:solidFill>
                            <a:schemeClr val="tx1"/>
                          </a:solidFill>
                          <a:latin typeface="Arial" pitchFamily="18" charset="0"/>
                          <a:ea typeface="+mn-ea"/>
                          <a:cs typeface="Arial" pitchFamily="18" charset="0"/>
                        </a:rPr>
                        <a:t>"</a:t>
                      </a:r>
                      <a:r>
                        <a:rPr lang="it-IT" altLang="zh-CN" sz="699" noProof="0" dirty="0">
                          <a:solidFill>
                            <a:srgbClr val="231F20"/>
                          </a:solidFill>
                          <a:latin typeface="Arial" pitchFamily="18" charset="0"/>
                          <a:cs typeface="Arial" pitchFamily="18" charset="0"/>
                        </a:rPr>
                        <a:t>Conferma</a:t>
                      </a:r>
                      <a:r>
                        <a:rPr lang="it-IT" altLang="ko-KR" sz="699" kern="1200" noProof="0" dirty="0">
                          <a:solidFill>
                            <a:schemeClr val="tx1"/>
                          </a:solidFill>
                          <a:latin typeface="Arial" pitchFamily="18" charset="0"/>
                          <a:ea typeface="+mn-ea"/>
                          <a:cs typeface="Arial" pitchFamily="18" charset="0"/>
                        </a:rPr>
                        <a:t>"</a:t>
                      </a:r>
                      <a:r>
                        <a:rPr lang="it-IT" altLang="zh-CN" sz="699" noProof="0" dirty="0">
                          <a:solidFill>
                            <a:srgbClr val="231F20"/>
                          </a:solidFill>
                          <a:latin typeface="Arial" pitchFamily="18" charset="0"/>
                          <a:cs typeface="Arial" pitchFamily="18" charset="0"/>
                        </a:rPr>
                        <a:t> per visualizzare la posizione dei contaminanti.</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406611">
                <a:tc>
                  <a:txBody>
                    <a:bodyPr/>
                    <a:lstStyle/>
                    <a:p>
                      <a:pPr algn="ctr"/>
                      <a:r>
                        <a:rPr lang="it-IT" altLang="zh-CN" sz="699" noProof="0" dirty="0">
                          <a:solidFill>
                            <a:srgbClr val="231F20"/>
                          </a:solidFill>
                          <a:latin typeface="Arial" pitchFamily="18" charset="0"/>
                          <a:cs typeface="Arial" pitchFamily="18" charset="0"/>
                        </a:rPr>
                        <a:t>Blocco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password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“On”: è necessario digitare le password per accedere alla finestra della giunzione a fusione al momento dell’accensione. “OFF”: non è richiesta alcuna password al momento dell’accensione.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5139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Informazioni di sistema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Visualizza informazioni di base della giuntatrice a fusione: numero di serie della macchina, versione del software, </a:t>
                      </a:r>
                      <a:r>
                        <a:rPr lang="it-IT" altLang="ko-KR" sz="699" kern="1200" noProof="0" dirty="0">
                          <a:solidFill>
                            <a:schemeClr val="tx1"/>
                          </a:solidFill>
                          <a:latin typeface="Arial" pitchFamily="18" charset="0"/>
                          <a:ea typeface="+mn-ea"/>
                          <a:cs typeface="Arial" pitchFamily="18" charset="0"/>
                        </a:rPr>
                        <a:t>versione FPGA</a:t>
                      </a:r>
                      <a:r>
                        <a:rPr lang="it-IT" altLang="ko-KR" sz="699" kern="1200" noProof="0" dirty="0">
                          <a:solidFill>
                            <a:srgbClr val="231F20"/>
                          </a:solidFill>
                          <a:latin typeface="Arial" pitchFamily="18" charset="0"/>
                          <a:ea typeface="+mn-ea"/>
                          <a:cs typeface="Arial" pitchFamily="18" charset="0"/>
                        </a:rPr>
                        <a:t>, numero totale scariche ad arco, </a:t>
                      </a:r>
                      <a:r>
                        <a:rPr lang="it-IT" altLang="ko-KR" sz="699" kern="1200" noProof="0" dirty="0">
                          <a:solidFill>
                            <a:schemeClr val="tx1"/>
                          </a:solidFill>
                          <a:latin typeface="Arial" pitchFamily="18" charset="0"/>
                          <a:ea typeface="+mn-ea"/>
                          <a:cs typeface="Arial" pitchFamily="18" charset="0"/>
                        </a:rPr>
                        <a:t>numero  di scariche ad arco corrente</a:t>
                      </a:r>
                      <a:r>
                        <a:rPr lang="it-IT" altLang="ko-KR" sz="699" kern="1200" noProof="0" dirty="0">
                          <a:solidFill>
                            <a:srgbClr val="231F20"/>
                          </a:solidFill>
                          <a:latin typeface="Arial" pitchFamily="18" charset="0"/>
                          <a:ea typeface="+mn-ea"/>
                          <a:cs typeface="Arial" pitchFamily="18" charset="0"/>
                        </a:rPr>
                        <a:t>, ultima manutenzione, data di produzione, area di vendita, </a:t>
                      </a:r>
                      <a:r>
                        <a:rPr lang="it-IT" altLang="zh-CN" sz="699" kern="1200" noProof="0" dirty="0">
                          <a:solidFill>
                            <a:srgbClr val="231F20"/>
                          </a:solidFill>
                          <a:latin typeface="Arial" pitchFamily="18" charset="0"/>
                          <a:ea typeface="+mn-ea"/>
                          <a:cs typeface="Arial" pitchFamily="18" charset="0"/>
                        </a:rPr>
                        <a:t>prodotto OEM.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257300" y="812800"/>
            <a:ext cx="2006600" cy="1905000"/>
          </a:xfrm>
          <a:prstGeom prst="rect">
            <a:avLst/>
          </a:prstGeom>
          <a:noFill/>
        </p:spPr>
      </p:pic>
      <p:graphicFrame>
        <p:nvGraphicFramePr>
          <p:cNvPr id="4" name="表格 4"/>
          <p:cNvGraphicFramePr>
            <a:graphicFrameLocks noGrp="1"/>
          </p:cNvGraphicFramePr>
          <p:nvPr>
            <p:extLst>
              <p:ext uri="{D42A27DB-BD31-4B8C-83A1-F6EECF244321}">
                <p14:modId xmlns:p14="http://schemas.microsoft.com/office/powerpoint/2010/main" val="3519240042"/>
              </p:ext>
            </p:extLst>
          </p:nvPr>
        </p:nvGraphicFramePr>
        <p:xfrm>
          <a:off x="610244" y="4138417"/>
          <a:ext cx="3370858" cy="1531407"/>
        </p:xfrm>
        <a:graphic>
          <a:graphicData uri="http://schemas.openxmlformats.org/drawingml/2006/table">
            <a:tbl>
              <a:tblPr/>
              <a:tblGrid>
                <a:gridCol w="718343">
                  <a:extLst>
                    <a:ext uri="{9D8B030D-6E8A-4147-A177-3AD203B41FA5}">
                      <a16:colId xmlns="" xmlns:a16="http://schemas.microsoft.com/office/drawing/2014/main" val="20000"/>
                    </a:ext>
                  </a:extLst>
                </a:gridCol>
                <a:gridCol w="2652515">
                  <a:extLst>
                    <a:ext uri="{9D8B030D-6E8A-4147-A177-3AD203B41FA5}">
                      <a16:colId xmlns="" xmlns:a16="http://schemas.microsoft.com/office/drawing/2014/main" val="20001"/>
                    </a:ext>
                  </a:extLst>
                </a:gridCol>
              </a:tblGrid>
              <a:tr h="208280">
                <a:tc>
                  <a:txBody>
                    <a:bodyPr/>
                    <a:lstStyle/>
                    <a:p>
                      <a:pPr algn="ctr"/>
                      <a:r>
                        <a:rPr lang="en-US" altLang="zh-CN" sz="699" dirty="0">
                          <a:solidFill>
                            <a:srgbClr val="FFFFFF"/>
                          </a:solidFill>
                          <a:latin typeface="Arial" pitchFamily="18" charset="0"/>
                          <a:cs typeface="Arial" pitchFamily="18" charset="0"/>
                        </a:rPr>
                        <a:t>parameter</a:t>
                      </a:r>
                      <a:endParaRPr lang="zh-CN" altLang="en-US" sz="699" dirty="0">
                        <a:solidFill>
                          <a:srgbClr val="FFFFFF"/>
                        </a:solidFill>
                        <a:latin typeface="Arial" pitchFamily="18" charset="0"/>
                        <a:cs typeface="Arial" pitchFamily="18" charset="0"/>
                      </a:endParaRPr>
                    </a:p>
                  </a:txBody>
                  <a:tcPr>
                    <a:lnL w="0" cmpd="sng">
                      <a:solidFill>
                        <a:srgbClr val="030303"/>
                      </a:solidFill>
                      <a:prstDash val="solid"/>
                    </a:lnL>
                    <a:lnR w="0" cap="flat" cmpd="sng" algn="ctr">
                      <a:solidFill>
                        <a:srgbClr val="231F20"/>
                      </a:solidFill>
                      <a:prstDash val="solid"/>
                      <a:round/>
                      <a:headEnd type="none" w="med" len="med"/>
                      <a:tailEnd type="none" w="med" len="med"/>
                    </a:lnR>
                    <a:lnT w="0" cmpd="sng">
                      <a:solidFill>
                        <a:srgbClr val="030303"/>
                      </a:solidFill>
                      <a:prstDash val="solid"/>
                    </a:lnT>
                    <a:lnB w="0" cap="flat" cmpd="sng" algn="ctr">
                      <a:solidFill>
                        <a:srgbClr val="030303"/>
                      </a:solidFill>
                      <a:prstDash val="solid"/>
                      <a:round/>
                      <a:headEnd type="none" w="med" len="med"/>
                      <a:tailEnd type="none" w="med" len="med"/>
                    </a:lnB>
                    <a:solidFill>
                      <a:srgbClr val="F58355"/>
                    </a:solidFill>
                  </a:tcPr>
                </a:tc>
                <a:tc>
                  <a:txBody>
                    <a:bodyPr/>
                    <a:lstStyle/>
                    <a:p>
                      <a:pPr algn="ctr"/>
                      <a:r>
                        <a:rPr lang="en-US" altLang="zh-CN" sz="699" dirty="0">
                          <a:solidFill>
                            <a:srgbClr val="FFFFFF"/>
                          </a:solidFill>
                          <a:latin typeface="Arial" pitchFamily="18" charset="0"/>
                          <a:cs typeface="Arial" pitchFamily="18" charset="0"/>
                        </a:rPr>
                        <a:t>description</a:t>
                      </a:r>
                      <a:endParaRPr lang="zh-CN" altLang="en-US" sz="699" dirty="0">
                        <a:solidFill>
                          <a:srgbClr val="FFFFFF"/>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575732">
                <a:tc>
                  <a:txBody>
                    <a:bodyPr/>
                    <a:lstStyle/>
                    <a:p>
                      <a:pPr algn="l"/>
                      <a:r>
                        <a:rPr lang="en-US" altLang="zh-CN" sz="599" dirty="0">
                          <a:solidFill>
                            <a:srgbClr val="231F20"/>
                          </a:solidFill>
                          <a:latin typeface="Arial" pitchFamily="18" charset="0"/>
                          <a:cs typeface="Arial" pitchFamily="18" charset="0"/>
                        </a:rPr>
                        <a:t>MonitorShut</a:t>
                      </a:r>
                      <a:endParaRPr lang="zh-CN" altLang="en-US" sz="599" dirty="0">
                        <a:solidFill>
                          <a:srgbClr val="231F20"/>
                        </a:solidFill>
                        <a:latin typeface="Arial" pitchFamily="18" charset="0"/>
                        <a:cs typeface="Arial" pitchFamily="18" charset="0"/>
                      </a:endParaRPr>
                    </a:p>
                    <a:p>
                      <a:pPr algn="ctr"/>
                      <a:r>
                        <a:rPr lang="en-US" altLang="zh-CN" sz="599" dirty="0">
                          <a:solidFill>
                            <a:srgbClr val="231F20"/>
                          </a:solidFill>
                          <a:latin typeface="Arial" pitchFamily="18" charset="0"/>
                          <a:cs typeface="Arial" pitchFamily="18" charset="0"/>
                        </a:rPr>
                        <a:t>Down</a:t>
                      </a:r>
                      <a:endParaRPr lang="zh-CN" altLang="en-US" sz="5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Toavoidpowerlosswhenbatteryisused,settingthisfunctionturns</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offthepowersupplytotheLCDmonitorifthesplicerdoesnotoperate</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afteracertainperiodoftime.Whenthepowersupplyformonitorturns</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off,theLEDnearthepowerkeyblinks.PressanykeytoturnontheLCD</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monitor.</a:t>
                      </a:r>
                      <a:endParaRPr lang="zh-CN" altLang="en-US" sz="5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539115">
                <a:tc>
                  <a:txBody>
                    <a:bodyPr/>
                    <a:lstStyle/>
                    <a:p>
                      <a:pPr algn="l"/>
                      <a:r>
                        <a:rPr lang="en-US" altLang="zh-CN" sz="599" dirty="0">
                          <a:solidFill>
                            <a:srgbClr val="231F20"/>
                          </a:solidFill>
                          <a:latin typeface="Arial" pitchFamily="18" charset="0"/>
                          <a:cs typeface="Arial" pitchFamily="18" charset="0"/>
                        </a:rPr>
                        <a:t>SplicerShut</a:t>
                      </a:r>
                      <a:endParaRPr lang="zh-CN" altLang="en-US" sz="599" dirty="0">
                        <a:solidFill>
                          <a:srgbClr val="231F20"/>
                        </a:solidFill>
                        <a:latin typeface="Arial" pitchFamily="18" charset="0"/>
                        <a:cs typeface="Arial" pitchFamily="18" charset="0"/>
                      </a:endParaRPr>
                    </a:p>
                    <a:p>
                      <a:pPr algn="ctr"/>
                      <a:r>
                        <a:rPr lang="en-US" altLang="zh-CN" sz="599" dirty="0">
                          <a:solidFill>
                            <a:srgbClr val="231F20"/>
                          </a:solidFill>
                          <a:latin typeface="Arial" pitchFamily="18" charset="0"/>
                          <a:cs typeface="Arial" pitchFamily="18" charset="0"/>
                        </a:rPr>
                        <a:t>Down</a:t>
                      </a:r>
                      <a:endParaRPr lang="zh-CN" altLang="en-US" sz="5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Automaticallyturnsoffthepowersupplyofthesplicerifitperformsno</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operationforacertainperiodoftime.Thefunctionservestopreventthe</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batterycapacityfromrunninglowifthesplicerisleftonforanextended</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periodoftime.</a:t>
                      </a:r>
                      <a:endParaRPr lang="zh-CN" altLang="en-US" sz="5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a:txBody>
                    <a:bodyPr/>
                    <a:lstStyle/>
                    <a:p>
                      <a:pPr algn="l"/>
                      <a:r>
                        <a:rPr lang="en-US" altLang="zh-CN" sz="599" dirty="0">
                          <a:solidFill>
                            <a:srgbClr val="231F20"/>
                          </a:solidFill>
                          <a:latin typeface="Arial" pitchFamily="18" charset="0"/>
                          <a:cs typeface="Arial" pitchFamily="18" charset="0"/>
                        </a:rPr>
                        <a:t>LCDBrightness</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599" dirty="0">
                          <a:solidFill>
                            <a:srgbClr val="231F20"/>
                          </a:solidFill>
                          <a:latin typeface="Arial" pitchFamily="18" charset="0"/>
                          <a:cs typeface="Arial" pitchFamily="18" charset="0"/>
                        </a:rPr>
                        <a:t>AdjustLEDbacklightbrightness.</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bl>
          </a:graphicData>
        </a:graphic>
      </p:graphicFrame>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37</a:t>
            </a:r>
          </a:p>
        </p:txBody>
      </p:sp>
      <p:sp>
        <p:nvSpPr>
          <p:cNvPr id="3" name="TextBox 1"/>
          <p:cNvSpPr txBox="1"/>
          <p:nvPr/>
        </p:nvSpPr>
        <p:spPr>
          <a:xfrm>
            <a:off x="609600" y="3175000"/>
            <a:ext cx="3225800" cy="8001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8.7</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Power</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Save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Option</a:t>
            </a:r>
          </a:p>
          <a:p>
            <a:pPr>
              <a:lnSpc>
                <a:spcPts val="1400"/>
              </a:lnSpc>
              <a:tabLst/>
            </a:pP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important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conservation.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saving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p>
          <a:p>
            <a:pPr>
              <a:lnSpc>
                <a:spcPts val="900"/>
              </a:lnSpc>
              <a:tabLst/>
            </a:pP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number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cycles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reduced.</a:t>
            </a:r>
          </a:p>
          <a:p>
            <a:pPr>
              <a:lnSpc>
                <a:spcPts val="900"/>
              </a:lnSpc>
              <a:tabLst/>
            </a:pPr>
            <a:r>
              <a:rPr lang="en-US" altLang="zh-CN" sz="699" dirty="0">
                <a:solidFill>
                  <a:srgbClr val="231F20"/>
                </a:solidFill>
                <a:latin typeface="Arial" pitchFamily="18" charset="0"/>
                <a:cs typeface="Arial" pitchFamily="18" charset="0"/>
              </a:rPr>
              <a:t>(1)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Insert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unit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turn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p>
          <a:p>
            <a:pPr>
              <a:lnSpc>
                <a:spcPts val="900"/>
              </a:lnSpc>
              <a:tabLst/>
            </a:pPr>
            <a:r>
              <a:rPr lang="en-US" altLang="zh-CN" sz="699" dirty="0">
                <a:solidFill>
                  <a:srgbClr val="231F20"/>
                </a:solidFill>
                <a:latin typeface="Arial" pitchFamily="18" charset="0"/>
                <a:cs typeface="Arial" pitchFamily="18" charset="0"/>
              </a:rPr>
              <a:t>(2)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“System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menu.</a:t>
            </a:r>
          </a:p>
          <a:p>
            <a:pPr>
              <a:lnSpc>
                <a:spcPts val="900"/>
              </a:lnSpc>
              <a:tabLst/>
            </a:pPr>
            <a:r>
              <a:rPr lang="en-US" altLang="zh-CN" sz="699" dirty="0">
                <a:solidFill>
                  <a:srgbClr val="231F20"/>
                </a:solidFill>
                <a:latin typeface="Arial" pitchFamily="18" charset="0"/>
                <a:cs typeface="Arial" pitchFamily="18" charset="0"/>
              </a:rPr>
              <a:t>(3)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values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Down”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Down”.</a:t>
            </a:r>
          </a:p>
        </p:txBody>
      </p:sp>
      <p:pic>
        <p:nvPicPr>
          <p:cNvPr id="6" name="Picture 3"/>
          <p:cNvPicPr>
            <a:picLocks noChangeAspect="1" noChangeArrowheads="1"/>
          </p:cNvPicPr>
          <p:nvPr/>
        </p:nvPicPr>
        <p:blipFill>
          <a:blip r:embed="rId2"/>
          <a:srcRect/>
          <a:stretch>
            <a:fillRect/>
          </a:stretch>
        </p:blipFill>
        <p:spPr bwMode="auto">
          <a:xfrm>
            <a:off x="5979319" y="896620"/>
            <a:ext cx="2006600" cy="1905000"/>
          </a:xfrm>
          <a:prstGeom prst="rect">
            <a:avLst/>
          </a:prstGeom>
          <a:noFill/>
        </p:spPr>
      </p:pic>
      <p:graphicFrame>
        <p:nvGraphicFramePr>
          <p:cNvPr id="7" name="表格 4"/>
          <p:cNvGraphicFramePr>
            <a:graphicFrameLocks noGrp="1"/>
          </p:cNvGraphicFramePr>
          <p:nvPr>
            <p:extLst>
              <p:ext uri="{D42A27DB-BD31-4B8C-83A1-F6EECF244321}">
                <p14:modId xmlns:p14="http://schemas.microsoft.com/office/powerpoint/2010/main" val="1024929189"/>
              </p:ext>
            </p:extLst>
          </p:nvPr>
        </p:nvGraphicFramePr>
        <p:xfrm>
          <a:off x="5332263" y="4222237"/>
          <a:ext cx="3370858" cy="1660779"/>
        </p:xfrm>
        <a:graphic>
          <a:graphicData uri="http://schemas.openxmlformats.org/drawingml/2006/table">
            <a:tbl>
              <a:tblPr/>
              <a:tblGrid>
                <a:gridCol w="718343">
                  <a:extLst>
                    <a:ext uri="{9D8B030D-6E8A-4147-A177-3AD203B41FA5}">
                      <a16:colId xmlns="" xmlns:a16="http://schemas.microsoft.com/office/drawing/2014/main" val="20000"/>
                    </a:ext>
                  </a:extLst>
                </a:gridCol>
                <a:gridCol w="2652515">
                  <a:extLst>
                    <a:ext uri="{9D8B030D-6E8A-4147-A177-3AD203B41FA5}">
                      <a16:colId xmlns="" xmlns:a16="http://schemas.microsoft.com/office/drawing/2014/main" val="20001"/>
                    </a:ext>
                  </a:extLst>
                </a:gridCol>
              </a:tblGrid>
              <a:tr h="208280">
                <a:tc>
                  <a:txBody>
                    <a:bodyPr/>
                    <a:lstStyle/>
                    <a:p>
                      <a:pPr algn="ctr"/>
                      <a:r>
                        <a:rPr lang="it-IT" altLang="zh-CN" sz="699" noProof="0">
                          <a:solidFill>
                            <a:srgbClr val="FFFFFF"/>
                          </a:solidFill>
                          <a:latin typeface="Arial" pitchFamily="18" charset="0"/>
                          <a:cs typeface="Arial" pitchFamily="18" charset="0"/>
                        </a:rPr>
                        <a:t>parametro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58355"/>
                    </a:solidFill>
                  </a:tcPr>
                </a:tc>
                <a:tc>
                  <a:txBody>
                    <a:bodyPr/>
                    <a:lstStyle/>
                    <a:p>
                      <a:pPr algn="ctr"/>
                      <a:r>
                        <a:rPr lang="it-IT" altLang="zh-CN" sz="699" noProof="0" dirty="0">
                          <a:solidFill>
                            <a:srgbClr val="FFFFFF"/>
                          </a:solidFill>
                          <a:latin typeface="Arial" pitchFamily="18" charset="0"/>
                          <a:cs typeface="Arial" pitchFamily="18" charset="0"/>
                        </a:rPr>
                        <a:t>descrizione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575732">
                <a:tc>
                  <a:txBody>
                    <a:bodyPr/>
                    <a:lstStyle/>
                    <a:p>
                      <a:pPr algn="l"/>
                      <a:r>
                        <a:rPr lang="it-IT" altLang="zh-CN" sz="599" dirty="0">
                          <a:solidFill>
                            <a:srgbClr val="231F20"/>
                          </a:solidFill>
                          <a:latin typeface="Arial" pitchFamily="18" charset="0"/>
                          <a:cs typeface="Arial" pitchFamily="18" charset="0"/>
                        </a:rPr>
                        <a:t>Spegnimento monitor</a:t>
                      </a:r>
                      <a:endParaRPr lang="zh-CN" altLang="en-US" sz="599" dirty="0">
                        <a:solidFill>
                          <a:srgbClr val="231F20"/>
                        </a:solidFill>
                        <a:latin typeface="Arial" pitchFamily="18" charset="0"/>
                        <a:cs typeface="Arial"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noProof="0" dirty="0">
                          <a:solidFill>
                            <a:srgbClr val="231F20"/>
                          </a:solidFill>
                          <a:latin typeface="Arial" pitchFamily="18" charset="0"/>
                          <a:cs typeface="Arial" pitchFamily="18" charset="0"/>
                        </a:rPr>
                        <a:t>Per evitare la perdita di energia quando si utilizza la batteria, l’impostazione di questa funzione interrompe l’alimentazione al monitor LCD se la giuntatrice è inattiva dopo un certo periodo di tempo. Quando si spegne l’alimentazione del monitor, il LED vicino al tasto di accensione lampeggia. Premere un tasto qualsiasi per accendere il monitor LCD.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539115">
                <a:tc>
                  <a:txBody>
                    <a:bodyPr/>
                    <a:lstStyle/>
                    <a:p>
                      <a:pPr algn="l"/>
                      <a:r>
                        <a:rPr lang="it-IT" altLang="zh-CN" sz="599" dirty="0">
                          <a:solidFill>
                            <a:srgbClr val="231F20"/>
                          </a:solidFill>
                          <a:latin typeface="Arial" pitchFamily="18" charset="0"/>
                          <a:cs typeface="Arial" pitchFamily="18" charset="0"/>
                        </a:rPr>
                        <a:t>Spegnimento giuntatrice</a:t>
                      </a:r>
                      <a:endParaRPr lang="zh-CN" altLang="en-US" sz="599" dirty="0">
                        <a:solidFill>
                          <a:srgbClr val="231F20"/>
                        </a:solidFill>
                        <a:latin typeface="Arial" pitchFamily="18" charset="0"/>
                        <a:cs typeface="Arial"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noProof="0" dirty="0">
                          <a:solidFill>
                            <a:srgbClr val="231F20"/>
                          </a:solidFill>
                          <a:latin typeface="Arial" pitchFamily="18" charset="0"/>
                          <a:cs typeface="Arial" pitchFamily="18" charset="0"/>
                        </a:rPr>
                        <a:t>Interrompe automaticamente l’alimentazione della giuntatrice se non esegue alcuna operazione dopo un certo periodo di tempo. Questa funzione serve a evitare che la capacità della batteria si esaurisca se la giuntatrice viene lasciata accesa per un periodo di tempo prolungato.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a:txBody>
                    <a:bodyPr/>
                    <a:lstStyle/>
                    <a:p>
                      <a:pPr algn="l"/>
                      <a:r>
                        <a:rPr lang="it-IT" altLang="zh-CN" sz="599" noProof="0">
                          <a:solidFill>
                            <a:srgbClr val="231F20"/>
                          </a:solidFill>
                          <a:latin typeface="Arial" pitchFamily="18" charset="0"/>
                          <a:cs typeface="Arial" pitchFamily="18" charset="0"/>
                        </a:rPr>
                        <a:t>Luminosità LCD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noProof="0" dirty="0">
                          <a:solidFill>
                            <a:srgbClr val="231F20"/>
                          </a:solidFill>
                          <a:latin typeface="Arial" pitchFamily="18" charset="0"/>
                          <a:cs typeface="Arial" pitchFamily="18" charset="0"/>
                        </a:rPr>
                        <a:t>Regola la luminosità della retroilluminazione a LED.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bl>
          </a:graphicData>
        </a:graphic>
      </p:graphicFrame>
      <p:sp>
        <p:nvSpPr>
          <p:cNvPr id="8" name="TextBox 7"/>
          <p:cNvSpPr txBox="1"/>
          <p:nvPr/>
        </p:nvSpPr>
        <p:spPr>
          <a:xfrm>
            <a:off x="8582819" y="631952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37</a:t>
            </a:r>
          </a:p>
        </p:txBody>
      </p:sp>
      <p:sp>
        <p:nvSpPr>
          <p:cNvPr id="9" name="TextBox 1"/>
          <p:cNvSpPr txBox="1"/>
          <p:nvPr/>
        </p:nvSpPr>
        <p:spPr>
          <a:xfrm>
            <a:off x="5331619" y="3258820"/>
            <a:ext cx="3787896" cy="699550"/>
          </a:xfrm>
          <a:prstGeom prst="rect">
            <a:avLst/>
          </a:prstGeom>
          <a:noFill/>
        </p:spPr>
        <p:txBody>
          <a:bodyPr wrap="none" lIns="0" tIns="0" rIns="0" rtlCol="0">
            <a:spAutoFit/>
          </a:bodyPr>
          <a:lstStyle/>
          <a:p>
            <a:pPr>
              <a:lnSpc>
                <a:spcPts val="900"/>
              </a:lnSpc>
              <a:tabLst/>
            </a:pPr>
            <a:r>
              <a:rPr lang="it-IT" altLang="zh-CN" sz="799" dirty="0">
                <a:solidFill>
                  <a:srgbClr val="F1592F"/>
                </a:solidFill>
                <a:latin typeface="Arial" pitchFamily="18" charset="0"/>
                <a:cs typeface="Arial" pitchFamily="18" charset="0"/>
              </a:rPr>
              <a:t>8.7</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Opzione di risparmio energetico</a:t>
            </a:r>
          </a:p>
          <a:p>
            <a:r>
              <a:rPr lang="it-IT" sz="699" dirty="0">
                <a:solidFill>
                  <a:srgbClr val="231F20"/>
                </a:solidFill>
                <a:latin typeface="Arial" pitchFamily="18" charset="0"/>
                <a:cs typeface="Arial" pitchFamily="18" charset="0"/>
              </a:rPr>
              <a:t>Questa funzione è importante per il risparmio energetico. Se la funzione di risparmio energetico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non è impostata durante l'uso della batteria, il numero di cicli di giunzione sarà ridotto.</a:t>
            </a:r>
          </a:p>
          <a:p>
            <a:pPr lvl="0"/>
            <a:r>
              <a:rPr lang="en-US" altLang="zh-CN" sz="699" dirty="0">
                <a:solidFill>
                  <a:srgbClr val="231F20"/>
                </a:solidFill>
                <a:latin typeface="Arial" pitchFamily="18" charset="0"/>
                <a:cs typeface="Arial" pitchFamily="18" charset="0"/>
              </a:rPr>
              <a:t>(1)</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Inserire un'unità di alimentazione e accendere la giuntatrice.</a:t>
            </a:r>
            <a:br>
              <a:rPr lang="it-IT" sz="699" dirty="0">
                <a:solidFill>
                  <a:srgbClr val="231F20"/>
                </a:solidFill>
                <a:latin typeface="Arial" pitchFamily="18" charset="0"/>
                <a:cs typeface="Arial" pitchFamily="18" charset="0"/>
              </a:rPr>
            </a:br>
            <a:r>
              <a:rPr lang="en-US" altLang="zh-CN" sz="699" dirty="0">
                <a:solidFill>
                  <a:srgbClr val="231F20"/>
                </a:solidFill>
                <a:latin typeface="Arial" pitchFamily="18" charset="0"/>
                <a:cs typeface="Arial" pitchFamily="18" charset="0"/>
              </a:rPr>
              <a:t>(2)</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Selezionare "Opzione risparmio energetico" nel menu "Impostazioni di sistema". </a:t>
            </a:r>
            <a:br>
              <a:rPr lang="it-IT" sz="699" dirty="0">
                <a:solidFill>
                  <a:srgbClr val="231F20"/>
                </a:solidFill>
                <a:latin typeface="Arial" pitchFamily="18" charset="0"/>
                <a:cs typeface="Arial" pitchFamily="18" charset="0"/>
              </a:rPr>
            </a:br>
            <a:r>
              <a:rPr lang="en-US" altLang="zh-CN" sz="699" dirty="0">
                <a:solidFill>
                  <a:srgbClr val="231F20"/>
                </a:solidFill>
                <a:latin typeface="Arial" pitchFamily="18" charset="0"/>
                <a:cs typeface="Arial" pitchFamily="18" charset="0"/>
              </a:rPr>
              <a:t>(3)</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Modificare i valori di "Spegnimento monitor" e " Spegnimento giuntatrice".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extLst>
              <p:ext uri="{D42A27DB-BD31-4B8C-83A1-F6EECF244321}">
                <p14:modId xmlns:p14="http://schemas.microsoft.com/office/powerpoint/2010/main" val="1222362408"/>
              </p:ext>
            </p:extLst>
          </p:nvPr>
        </p:nvGraphicFramePr>
        <p:xfrm>
          <a:off x="610244" y="1039852"/>
          <a:ext cx="3370858" cy="2642084"/>
        </p:xfrm>
        <a:graphic>
          <a:graphicData uri="http://schemas.openxmlformats.org/drawingml/2006/table">
            <a:tbl>
              <a:tblPr/>
              <a:tblGrid>
                <a:gridCol w="718343">
                  <a:extLst>
                    <a:ext uri="{9D8B030D-6E8A-4147-A177-3AD203B41FA5}">
                      <a16:colId xmlns="" xmlns:a16="http://schemas.microsoft.com/office/drawing/2014/main" val="20000"/>
                    </a:ext>
                  </a:extLst>
                </a:gridCol>
                <a:gridCol w="2652515">
                  <a:extLst>
                    <a:ext uri="{9D8B030D-6E8A-4147-A177-3AD203B41FA5}">
                      <a16:colId xmlns="" xmlns:a16="http://schemas.microsoft.com/office/drawing/2014/main" val="20001"/>
                    </a:ext>
                  </a:extLst>
                </a:gridCol>
              </a:tblGrid>
              <a:tr h="208280">
                <a:tc>
                  <a:txBody>
                    <a:bodyPr/>
                    <a:lstStyle/>
                    <a:p>
                      <a:pPr algn="ctr"/>
                      <a:r>
                        <a:rPr lang="en-US" altLang="zh-CN" sz="699" dirty="0">
                          <a:solidFill>
                            <a:srgbClr val="FFFFFF"/>
                          </a:solidFill>
                          <a:latin typeface="Arial" pitchFamily="18" charset="0"/>
                          <a:cs typeface="Arial" pitchFamily="18" charset="0"/>
                        </a:rPr>
                        <a:t>parameter</a:t>
                      </a:r>
                      <a:endParaRPr lang="zh-CN" altLang="en-US" sz="699" dirty="0">
                        <a:solidFill>
                          <a:srgbClr val="FFFFFF"/>
                        </a:solidFill>
                        <a:latin typeface="Arial" pitchFamily="18" charset="0"/>
                        <a:cs typeface="Arial" pitchFamily="18" charset="0"/>
                      </a:endParaRPr>
                    </a:p>
                  </a:txBody>
                  <a:tcPr>
                    <a:lnL w="0" cmpd="sng">
                      <a:solidFill>
                        <a:srgbClr val="030303"/>
                      </a:solidFill>
                      <a:prstDash val="solid"/>
                    </a:lnL>
                    <a:lnR w="0" cap="flat" cmpd="sng" algn="ctr">
                      <a:solidFill>
                        <a:srgbClr val="231F20"/>
                      </a:solidFill>
                      <a:prstDash val="solid"/>
                      <a:round/>
                      <a:headEnd type="none" w="med" len="med"/>
                      <a:tailEnd type="none" w="med" len="med"/>
                    </a:lnR>
                    <a:lnT w="0" cmpd="sng">
                      <a:solidFill>
                        <a:srgbClr val="030303"/>
                      </a:solidFill>
                      <a:prstDash val="solid"/>
                    </a:lnT>
                    <a:lnB w="0" cap="flat" cmpd="sng" algn="ctr">
                      <a:solidFill>
                        <a:srgbClr val="030303"/>
                      </a:solidFill>
                      <a:prstDash val="solid"/>
                      <a:round/>
                      <a:headEnd type="none" w="med" len="med"/>
                      <a:tailEnd type="none" w="med" len="med"/>
                    </a:lnB>
                    <a:solidFill>
                      <a:srgbClr val="F58355"/>
                    </a:solidFill>
                  </a:tcPr>
                </a:tc>
                <a:tc>
                  <a:txBody>
                    <a:bodyPr/>
                    <a:lstStyle/>
                    <a:p>
                      <a:pPr algn="ctr"/>
                      <a:r>
                        <a:rPr lang="en-US" altLang="zh-CN" sz="699" dirty="0">
                          <a:solidFill>
                            <a:srgbClr val="FFFFFF"/>
                          </a:solidFill>
                          <a:latin typeface="Arial" pitchFamily="18" charset="0"/>
                          <a:cs typeface="Arial" pitchFamily="18" charset="0"/>
                        </a:rPr>
                        <a:t>description</a:t>
                      </a:r>
                      <a:endParaRPr lang="zh-CN" altLang="en-US" sz="699" dirty="0">
                        <a:solidFill>
                          <a:srgbClr val="FFFFFF"/>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323850">
                <a:tc>
                  <a:txBody>
                    <a:bodyPr/>
                    <a:lstStyle/>
                    <a:p>
                      <a:pPr algn="l"/>
                      <a:r>
                        <a:rPr lang="en-US" altLang="zh-CN" sz="699" dirty="0">
                          <a:solidFill>
                            <a:srgbClr val="231F20"/>
                          </a:solidFill>
                          <a:latin typeface="Arial" pitchFamily="18" charset="0"/>
                          <a:cs typeface="Arial" pitchFamily="18" charset="0"/>
                        </a:rPr>
                        <a:t>MachineSerial</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Number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Displaythefusionsplicer’sserialnumber.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09456">
                <a:tc>
                  <a:txBody>
                    <a:bodyPr/>
                    <a:lstStyle/>
                    <a:p>
                      <a:pPr algn="l"/>
                      <a:r>
                        <a:rPr lang="en-US" altLang="zh-CN" sz="699" dirty="0">
                          <a:solidFill>
                            <a:srgbClr val="231F20"/>
                          </a:solidFill>
                          <a:latin typeface="Arial" pitchFamily="18" charset="0"/>
                          <a:cs typeface="Arial" pitchFamily="18" charset="0"/>
                        </a:rPr>
                        <a:t>Software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Version</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Displaythefusionsplicer’ssoftwareversion.</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a:txBody>
                    <a:bodyPr/>
                    <a:lstStyle/>
                    <a:p>
                      <a:pPr algn="l"/>
                      <a:r>
                        <a:rPr lang="en-US" altLang="zh-CN" sz="699" dirty="0">
                          <a:solidFill>
                            <a:srgbClr val="231F20"/>
                          </a:solidFill>
                          <a:latin typeface="Arial" pitchFamily="18" charset="0"/>
                          <a:cs typeface="Arial" pitchFamily="18" charset="0"/>
                        </a:rPr>
                        <a:t>FPGA</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DisplayFPGA’sversion.</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92249">
                <a:tc>
                  <a:txBody>
                    <a:bodyPr/>
                    <a:lstStyle/>
                    <a:p>
                      <a:pPr algn="l"/>
                      <a:r>
                        <a:rPr lang="en-US" altLang="zh-CN" sz="699" dirty="0">
                          <a:solidFill>
                            <a:srgbClr val="231F20"/>
                          </a:solidFill>
                          <a:latin typeface="Arial" pitchFamily="18" charset="0"/>
                          <a:cs typeface="Arial" pitchFamily="18" charset="0"/>
                        </a:rPr>
                        <a:t>TotalArc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Count</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Displaytotalnumberofarcdischarges.</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16622">
                <a:tc>
                  <a:txBody>
                    <a:bodyPr/>
                    <a:lstStyle/>
                    <a:p>
                      <a:pPr algn="l"/>
                      <a:r>
                        <a:rPr lang="en-US" altLang="zh-CN" sz="699" dirty="0">
                          <a:solidFill>
                            <a:srgbClr val="231F20"/>
                          </a:solidFill>
                          <a:latin typeface="Arial" pitchFamily="18" charset="0"/>
                          <a:cs typeface="Arial" pitchFamily="18" charset="0"/>
                        </a:rPr>
                        <a:t>CurrentArc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Count</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Displaythenumberofarcdischargesafterelectrode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replacement.Performing[ReplaceElectrode]resetsthis</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parameterto</a:t>
                      </a:r>
                      <a:r>
                        <a:rPr lang="en-US" altLang="zh-CN" sz="599" dirty="0">
                          <a:solidFill>
                            <a:srgbClr val="231F20"/>
                          </a:solidFill>
                          <a:latin typeface="Arial" pitchFamily="18" charset="0"/>
                          <a:cs typeface="Arial" pitchFamily="18" charset="0"/>
                        </a:rPr>
                        <a:t>zero.</a:t>
                      </a:r>
                      <a:endParaRPr lang="zh-CN" altLang="en-US" sz="5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90565">
                <a:tc>
                  <a:txBody>
                    <a:bodyPr/>
                    <a:lstStyle/>
                    <a:p>
                      <a:pPr algn="l"/>
                      <a:r>
                        <a:rPr lang="en-US" altLang="zh-CN" sz="599" dirty="0">
                          <a:solidFill>
                            <a:srgbClr val="231F20"/>
                          </a:solidFill>
                          <a:latin typeface="Arial" pitchFamily="18" charset="0"/>
                          <a:cs typeface="Arial" pitchFamily="18" charset="0"/>
                        </a:rPr>
                        <a:t>Last</a:t>
                      </a:r>
                      <a:endParaRPr lang="zh-CN" altLang="en-US" sz="5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Maintenance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Displaythedateoflastmaintenance.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227594">
                <a:tc>
                  <a:txBody>
                    <a:bodyPr/>
                    <a:lstStyle/>
                    <a:p>
                      <a:pPr algn="l"/>
                      <a:r>
                        <a:rPr lang="en-US" altLang="zh-CN" sz="599" dirty="0">
                          <a:solidFill>
                            <a:srgbClr val="231F20"/>
                          </a:solidFill>
                          <a:latin typeface="Arial" pitchFamily="18" charset="0"/>
                          <a:cs typeface="Arial" pitchFamily="18" charset="0"/>
                        </a:rPr>
                        <a:t>SalesRegion</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Displaysalesregionofthemachine.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265642">
                <a:tc>
                  <a:txBody>
                    <a:bodyPr/>
                    <a:lstStyle/>
                    <a:p>
                      <a:pPr algn="l"/>
                      <a:r>
                        <a:rPr lang="en-US" altLang="zh-CN" sz="599" dirty="0">
                          <a:solidFill>
                            <a:srgbClr val="231F20"/>
                          </a:solidFill>
                          <a:latin typeface="Arial" pitchFamily="18" charset="0"/>
                          <a:cs typeface="Arial" pitchFamily="18" charset="0"/>
                        </a:rPr>
                        <a:t>ProductOEM</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699" dirty="0">
                          <a:solidFill>
                            <a:srgbClr val="231F20"/>
                          </a:solidFill>
                          <a:latin typeface="Arial" pitchFamily="18" charset="0"/>
                          <a:cs typeface="Arial" pitchFamily="18" charset="0"/>
                        </a:rPr>
                        <a:t>Displaythemanufacturerofthemachine.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bl>
          </a:graphicData>
        </a:graphic>
      </p:graphicFrame>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38</a:t>
            </a:r>
          </a:p>
        </p:txBody>
      </p:sp>
      <p:sp>
        <p:nvSpPr>
          <p:cNvPr id="3" name="TextBox 1"/>
          <p:cNvSpPr txBox="1"/>
          <p:nvPr/>
        </p:nvSpPr>
        <p:spPr>
          <a:xfrm>
            <a:off x="609600" y="673100"/>
            <a:ext cx="2743200" cy="279400"/>
          </a:xfrm>
          <a:prstGeom prst="rect">
            <a:avLst/>
          </a:prstGeom>
          <a:noFill/>
        </p:spPr>
        <p:txBody>
          <a:bodyPr wrap="none" lIns="0" tIns="0" rIns="0" rtlCol="0">
            <a:spAutoFit/>
          </a:bodyPr>
          <a:lstStyle/>
          <a:p>
            <a:pPr>
              <a:lnSpc>
                <a:spcPts val="900"/>
              </a:lnSpc>
              <a:tabLst>
                <a:tab pos="25400" algn="l"/>
              </a:tabLst>
            </a:pPr>
            <a:r>
              <a:rPr lang="en-US" altLang="zh-CN" sz="799" dirty="0">
                <a:solidFill>
                  <a:srgbClr val="F1592F"/>
                </a:solidFill>
                <a:latin typeface="Arial" pitchFamily="18" charset="0"/>
                <a:cs typeface="Arial" pitchFamily="18" charset="0"/>
              </a:rPr>
              <a:t>8.8</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System</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Information</a:t>
            </a:r>
          </a:p>
          <a:p>
            <a:pPr>
              <a:lnSpc>
                <a:spcPts val="1200"/>
              </a:lnSpc>
              <a:tabLst>
                <a:tab pos="25400" algn="l"/>
              </a:tabLst>
            </a:pPr>
            <a:r>
              <a:rPr lang="en-US" altLang="zh-CN" dirty="0"/>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“System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information”.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information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p>
        </p:txBody>
      </p:sp>
      <p:graphicFrame>
        <p:nvGraphicFramePr>
          <p:cNvPr id="5" name="表格 4"/>
          <p:cNvGraphicFramePr>
            <a:graphicFrameLocks noGrp="1"/>
          </p:cNvGraphicFramePr>
          <p:nvPr>
            <p:extLst>
              <p:ext uri="{D42A27DB-BD31-4B8C-83A1-F6EECF244321}">
                <p14:modId xmlns:p14="http://schemas.microsoft.com/office/powerpoint/2010/main" val="2884573637"/>
              </p:ext>
            </p:extLst>
          </p:nvPr>
        </p:nvGraphicFramePr>
        <p:xfrm>
          <a:off x="5141119" y="1057949"/>
          <a:ext cx="3599458" cy="2839570"/>
        </p:xfrm>
        <a:graphic>
          <a:graphicData uri="http://schemas.openxmlformats.org/drawingml/2006/table">
            <a:tbl>
              <a:tblPr/>
              <a:tblGrid>
                <a:gridCol w="767059">
                  <a:extLst>
                    <a:ext uri="{9D8B030D-6E8A-4147-A177-3AD203B41FA5}">
                      <a16:colId xmlns="" xmlns:a16="http://schemas.microsoft.com/office/drawing/2014/main" val="20000"/>
                    </a:ext>
                  </a:extLst>
                </a:gridCol>
                <a:gridCol w="2832399">
                  <a:extLst>
                    <a:ext uri="{9D8B030D-6E8A-4147-A177-3AD203B41FA5}">
                      <a16:colId xmlns="" xmlns:a16="http://schemas.microsoft.com/office/drawing/2014/main" val="20001"/>
                    </a:ext>
                  </a:extLst>
                </a:gridCol>
              </a:tblGrid>
              <a:tr h="208280">
                <a:tc>
                  <a:txBody>
                    <a:bodyPr/>
                    <a:lstStyle/>
                    <a:p>
                      <a:pPr algn="ctr"/>
                      <a:r>
                        <a:rPr lang="it-IT" altLang="zh-CN" sz="699" noProof="0" dirty="0">
                          <a:solidFill>
                            <a:srgbClr val="FFFFFF"/>
                          </a:solidFill>
                          <a:latin typeface="Arial" pitchFamily="18" charset="0"/>
                          <a:cs typeface="Arial" pitchFamily="18" charset="0"/>
                        </a:rPr>
                        <a:t>parametro</a:t>
                      </a:r>
                    </a:p>
                  </a:txBody>
                  <a:tcPr>
                    <a:lnL w="0" cmpd="sng">
                      <a:solidFill>
                        <a:srgbClr val="030303"/>
                      </a:solidFill>
                      <a:prstDash val="solid"/>
                    </a:lnL>
                    <a:lnR w="0" cap="flat" cmpd="sng" algn="ctr">
                      <a:solidFill>
                        <a:srgbClr val="231F20"/>
                      </a:solidFill>
                      <a:prstDash val="solid"/>
                      <a:round/>
                      <a:headEnd type="none" w="med" len="med"/>
                      <a:tailEnd type="none" w="med" len="med"/>
                    </a:lnR>
                    <a:lnT w="0" cmpd="sng">
                      <a:solidFill>
                        <a:srgbClr val="030303"/>
                      </a:solidFill>
                      <a:prstDash val="solid"/>
                    </a:lnT>
                    <a:lnB w="3175" cap="flat" cmpd="sng" algn="ctr">
                      <a:solidFill>
                        <a:schemeClr val="tx1"/>
                      </a:solidFill>
                      <a:prstDash val="solid"/>
                      <a:round/>
                      <a:headEnd type="none" w="med" len="med"/>
                      <a:tailEnd type="none" w="med" len="med"/>
                    </a:lnB>
                    <a:solidFill>
                      <a:srgbClr val="F58355"/>
                    </a:solidFill>
                  </a:tcPr>
                </a:tc>
                <a:tc>
                  <a:txBody>
                    <a:bodyPr/>
                    <a:lstStyle/>
                    <a:p>
                      <a:pPr algn="ctr"/>
                      <a:r>
                        <a:rPr lang="it-IT" altLang="zh-CN" sz="699" noProof="0">
                          <a:solidFill>
                            <a:srgbClr val="FFFFFF"/>
                          </a:solidFill>
                          <a:latin typeface="Arial" pitchFamily="18" charset="0"/>
                          <a:cs typeface="Arial" pitchFamily="18" charset="0"/>
                        </a:rPr>
                        <a:t>descrizione</a:t>
                      </a:r>
                    </a:p>
                  </a:txBody>
                  <a:tcPr>
                    <a:lnL w="0" cap="flat" cmpd="sng" algn="ctr">
                      <a:solidFill>
                        <a:srgbClr val="231F20"/>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323850">
                <a:tc>
                  <a:txBody>
                    <a:bodyPr/>
                    <a:lstStyle/>
                    <a:p>
                      <a:pPr algn="l"/>
                      <a:r>
                        <a:rPr lang="it-IT" altLang="zh-CN" sz="699" noProof="0">
                          <a:solidFill>
                            <a:srgbClr val="231F20"/>
                          </a:solidFill>
                          <a:latin typeface="Arial" pitchFamily="18" charset="0"/>
                          <a:cs typeface="Arial" pitchFamily="18" charset="0"/>
                        </a:rPr>
                        <a:t>Numero di serie della macchina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Visualizza il numero di serie della giuntatrice a fusione.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09456">
                <a:tc>
                  <a:txBody>
                    <a:bodyPr/>
                    <a:lstStyle/>
                    <a:p>
                      <a:pPr algn="l"/>
                      <a:r>
                        <a:rPr lang="it-IT" altLang="zh-CN" sz="699" noProof="0">
                          <a:solidFill>
                            <a:srgbClr val="231F20"/>
                          </a:solidFill>
                          <a:latin typeface="Arial" pitchFamily="18" charset="0"/>
                          <a:cs typeface="Arial" pitchFamily="18" charset="0"/>
                        </a:rPr>
                        <a:t>Versione del software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a:solidFill>
                            <a:srgbClr val="231F20"/>
                          </a:solidFill>
                          <a:latin typeface="Arial" pitchFamily="18" charset="0"/>
                          <a:cs typeface="Arial" pitchFamily="18" charset="0"/>
                        </a:rPr>
                        <a:t>Visualizza la versione del software della giuntatrice a fusione.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a:txBody>
                    <a:bodyPr/>
                    <a:lstStyle/>
                    <a:p>
                      <a:pPr algn="l"/>
                      <a:r>
                        <a:rPr lang="it-IT" altLang="zh-CN" sz="699" noProof="0">
                          <a:solidFill>
                            <a:srgbClr val="231F20"/>
                          </a:solidFill>
                          <a:latin typeface="Arial" pitchFamily="18" charset="0"/>
                          <a:cs typeface="Arial" pitchFamily="18" charset="0"/>
                        </a:rPr>
                        <a:t>FPGA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a:solidFill>
                            <a:srgbClr val="231F20"/>
                          </a:solidFill>
                          <a:latin typeface="Arial" pitchFamily="18" charset="0"/>
                          <a:cs typeface="Arial" pitchFamily="18" charset="0"/>
                        </a:rPr>
                        <a:t>Visualizza la versione FPGA.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92249">
                <a:tc>
                  <a:txBody>
                    <a:bodyPr/>
                    <a:lstStyle/>
                    <a:p>
                      <a:pPr algn="l"/>
                      <a:r>
                        <a:rPr lang="it-IT" altLang="zh-CN" sz="699" noProof="0" dirty="0">
                          <a:solidFill>
                            <a:srgbClr val="231F20"/>
                          </a:solidFill>
                          <a:latin typeface="Arial" pitchFamily="18" charset="0"/>
                          <a:cs typeface="Arial" pitchFamily="18" charset="0"/>
                        </a:rPr>
                        <a:t>Numero totale scariche ad arco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Visualizza il numero totale delle scariche ad arco.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16622">
                <a:tc>
                  <a:txBody>
                    <a:bodyPr/>
                    <a:lstStyle/>
                    <a:p>
                      <a:pPr algn="l"/>
                      <a:r>
                        <a:rPr lang="it-IT" altLang="zh-CN" sz="699" kern="1200" noProof="0" dirty="0">
                          <a:solidFill>
                            <a:srgbClr val="231F20"/>
                          </a:solidFill>
                          <a:latin typeface="Arial" pitchFamily="18" charset="0"/>
                          <a:ea typeface="+mn-ea"/>
                          <a:cs typeface="Arial" pitchFamily="18" charset="0"/>
                        </a:rPr>
                        <a:t>Numero di scariche ad arco</a:t>
                      </a:r>
                      <a:r>
                        <a:rPr lang="it-IT" altLang="zh-CN" sz="699" noProof="0" dirty="0">
                          <a:solidFill>
                            <a:srgbClr val="231F20"/>
                          </a:solidFill>
                          <a:latin typeface="Arial" pitchFamily="18" charset="0"/>
                          <a:cs typeface="Arial" pitchFamily="18" charset="0"/>
                        </a:rPr>
                        <a:t> corrente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Visualizza il numero di scariche ad arco dopo la sostituzione degli elettrodi. Se si esegue [</a:t>
                      </a:r>
                      <a:r>
                        <a:rPr lang="it-IT" altLang="zh-CN" sz="699" dirty="0">
                          <a:solidFill>
                            <a:srgbClr val="231F20"/>
                          </a:solidFill>
                          <a:latin typeface="Arial" pitchFamily="18" charset="0"/>
                          <a:cs typeface="Arial" pitchFamily="18" charset="0"/>
                        </a:rPr>
                        <a:t>Sostituire elettrodi</a:t>
                      </a:r>
                      <a:r>
                        <a:rPr lang="it-IT" altLang="zh-CN" sz="699" noProof="0" dirty="0">
                          <a:solidFill>
                            <a:srgbClr val="231F20"/>
                          </a:solidFill>
                          <a:latin typeface="Arial" pitchFamily="18" charset="0"/>
                          <a:cs typeface="Arial" pitchFamily="18" charset="0"/>
                        </a:rPr>
                        <a:t>], questo parametro viene reimpostato a zero.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90565">
                <a:tc>
                  <a:txBody>
                    <a:bodyPr/>
                    <a:lstStyle/>
                    <a:p>
                      <a:pPr algn="l"/>
                      <a:r>
                        <a:rPr lang="it-IT" altLang="zh-CN" sz="699" kern="1200" noProof="0">
                          <a:solidFill>
                            <a:srgbClr val="231F20"/>
                          </a:solidFill>
                          <a:latin typeface="Arial" pitchFamily="18" charset="0"/>
                          <a:ea typeface="+mn-ea"/>
                          <a:cs typeface="Arial" pitchFamily="18" charset="0"/>
                        </a:rPr>
                        <a:t>Ultima manutenzione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a:solidFill>
                            <a:srgbClr val="231F20"/>
                          </a:solidFill>
                          <a:latin typeface="Arial" pitchFamily="18" charset="0"/>
                          <a:cs typeface="Arial" pitchFamily="18" charset="0"/>
                        </a:rPr>
                        <a:t>Visualizza la data dell’ultima manutenzione.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227594">
                <a:tc>
                  <a:txBody>
                    <a:bodyPr/>
                    <a:lstStyle/>
                    <a:p>
                      <a:pPr algn="l"/>
                      <a:r>
                        <a:rPr lang="it-IT" altLang="zh-CN" sz="699" kern="1200" noProof="0">
                          <a:solidFill>
                            <a:srgbClr val="231F20"/>
                          </a:solidFill>
                          <a:latin typeface="Arial" pitchFamily="18" charset="0"/>
                          <a:ea typeface="+mn-ea"/>
                          <a:cs typeface="Arial" pitchFamily="18" charset="0"/>
                        </a:rPr>
                        <a:t>Area di vendita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Visualizza l’area di vendita della macchina.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265642">
                <a:tc>
                  <a:txBody>
                    <a:bodyPr/>
                    <a:lstStyle/>
                    <a:p>
                      <a:pPr marL="0" algn="l" defTabSz="914400" rtl="0" eaLnBrk="1" latinLnBrk="0" hangingPunct="1"/>
                      <a:r>
                        <a:rPr lang="it-IT" altLang="zh-CN" sz="699" kern="1200" noProof="0" dirty="0">
                          <a:solidFill>
                            <a:srgbClr val="231F20"/>
                          </a:solidFill>
                          <a:latin typeface="Arial" pitchFamily="18" charset="0"/>
                          <a:ea typeface="+mn-ea"/>
                          <a:cs typeface="Arial" pitchFamily="18" charset="0"/>
                        </a:rPr>
                        <a:t>Prodotto OEM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Visualizza il produttore della macchina.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bl>
          </a:graphicData>
        </a:graphic>
      </p:graphicFrame>
      <p:sp>
        <p:nvSpPr>
          <p:cNvPr id="6" name="TextBox 5"/>
          <p:cNvSpPr txBox="1"/>
          <p:nvPr/>
        </p:nvSpPr>
        <p:spPr>
          <a:xfrm>
            <a:off x="5369075" y="6253797"/>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38</a:t>
            </a:r>
          </a:p>
        </p:txBody>
      </p:sp>
      <p:sp>
        <p:nvSpPr>
          <p:cNvPr id="7" name="TextBox 1"/>
          <p:cNvSpPr txBox="1"/>
          <p:nvPr/>
        </p:nvSpPr>
        <p:spPr>
          <a:xfrm>
            <a:off x="5369075" y="691197"/>
            <a:ext cx="3723776" cy="337913"/>
          </a:xfrm>
          <a:prstGeom prst="rect">
            <a:avLst/>
          </a:prstGeom>
          <a:noFill/>
        </p:spPr>
        <p:txBody>
          <a:bodyPr wrap="none" lIns="0" tIns="0" rIns="0" rtlCol="0">
            <a:spAutoFit/>
          </a:bodyPr>
          <a:lstStyle/>
          <a:p>
            <a:pPr>
              <a:lnSpc>
                <a:spcPts val="900"/>
              </a:lnSpc>
              <a:tabLst>
                <a:tab pos="25400" algn="l"/>
              </a:tabLst>
            </a:pPr>
            <a:r>
              <a:rPr lang="it-IT" altLang="zh-CN" sz="799" dirty="0">
                <a:solidFill>
                  <a:srgbClr val="F1592F"/>
                </a:solidFill>
                <a:latin typeface="Arial" pitchFamily="18" charset="0"/>
                <a:cs typeface="Arial" pitchFamily="18" charset="0"/>
              </a:rPr>
              <a:t>8.8</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Informazioni di sistema</a:t>
            </a:r>
          </a:p>
          <a:p>
            <a:pPr>
              <a:lnSpc>
                <a:spcPts val="1200"/>
              </a:lnSpc>
              <a:tabLst>
                <a:tab pos="25400" algn="l"/>
              </a:tabLst>
            </a:pPr>
            <a:r>
              <a:rPr lang="en-US" altLang="zh-CN" dirty="0"/>
              <a:t>	</a:t>
            </a:r>
            <a:r>
              <a:rPr lang="en-US" altLang="zh-CN" sz="700" dirty="0" err="1">
                <a:latin typeface="Arial" panose="020B0604020202020204" pitchFamily="34" charset="0"/>
                <a:cs typeface="Arial" panose="020B0604020202020204" pitchFamily="34" charset="0"/>
              </a:rPr>
              <a:t>Quando</a:t>
            </a:r>
            <a:r>
              <a:rPr lang="en-US" altLang="zh-CN" sz="700" dirty="0">
                <a:latin typeface="Arial" panose="020B0604020202020204" pitchFamily="34" charset="0"/>
                <a:cs typeface="Arial" panose="020B0604020202020204" pitchFamily="34" charset="0"/>
              </a:rPr>
              <a:t> </a:t>
            </a:r>
            <a:r>
              <a:rPr lang="en-US" altLang="zh-CN" sz="700" dirty="0" err="1">
                <a:latin typeface="Arial" panose="020B0604020202020204" pitchFamily="34" charset="0"/>
                <a:cs typeface="Arial" panose="020B0604020202020204" pitchFamily="34" charset="0"/>
              </a:rPr>
              <a:t>si</a:t>
            </a:r>
            <a:r>
              <a:rPr lang="en-US" altLang="zh-CN" sz="700" dirty="0">
                <a:latin typeface="Arial" panose="020B0604020202020204" pitchFamily="34" charset="0"/>
                <a:cs typeface="Arial" panose="020B0604020202020204" pitchFamily="34" charset="0"/>
              </a:rPr>
              <a:t> </a:t>
            </a:r>
            <a:r>
              <a:rPr lang="it-IT" altLang="zh-CN" sz="699" dirty="0">
                <a:solidFill>
                  <a:srgbClr val="231F20"/>
                </a:solidFill>
                <a:latin typeface="Arial" pitchFamily="18" charset="0"/>
                <a:cs typeface="Arial" pitchFamily="18" charset="0"/>
              </a:rPr>
              <a:t>seleziona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“Informazioni di sistema” vengono visualizzate le seguenti informazioni</a:t>
            </a:r>
            <a:r>
              <a:rPr lang="en-US" altLang="zh-CN" sz="699" dirty="0">
                <a:solidFill>
                  <a:srgbClr val="231F20"/>
                </a:solidFill>
                <a:latin typeface="Arial" pitchFamily="18" charset="0"/>
                <a:cs typeface="Arial"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9900" y="1346200"/>
            <a:ext cx="1219200" cy="1016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3.6</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Preparing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p>
          <a:p>
            <a:pPr>
              <a:lnSpc>
                <a:spcPts val="1100"/>
              </a:lnSpc>
              <a:tabLst/>
            </a:pPr>
            <a:r>
              <a:rPr lang="en-US" altLang="zh-CN" sz="699" dirty="0">
                <a:solidFill>
                  <a:srgbClr val="231F20"/>
                </a:solidFill>
                <a:latin typeface="Arial" pitchFamily="18" charset="0"/>
                <a:cs typeface="Arial" pitchFamily="18" charset="0"/>
              </a:rPr>
              <a:t>3.7</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Make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p>
          <a:p>
            <a:pPr>
              <a:lnSpc>
                <a:spcPts val="1100"/>
              </a:lnSpc>
              <a:tabLst/>
            </a:pPr>
            <a:r>
              <a:rPr lang="en-US" altLang="zh-CN" sz="699" dirty="0">
                <a:solidFill>
                  <a:srgbClr val="231F20"/>
                </a:solidFill>
                <a:latin typeface="Arial" pitchFamily="18" charset="0"/>
                <a:cs typeface="Arial" pitchFamily="18" charset="0"/>
              </a:rPr>
              <a:t>3.8</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Inspecting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p>
          <a:p>
            <a:pPr>
              <a:lnSpc>
                <a:spcPts val="1100"/>
              </a:lnSpc>
              <a:tabLst/>
            </a:pPr>
            <a:r>
              <a:rPr lang="en-US" altLang="zh-CN" sz="699" dirty="0">
                <a:solidFill>
                  <a:srgbClr val="231F20"/>
                </a:solidFill>
                <a:latin typeface="Arial" pitchFamily="18" charset="0"/>
                <a:cs typeface="Arial" pitchFamily="18" charset="0"/>
              </a:rPr>
              <a:t>3.9</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p>
          <a:p>
            <a:pPr>
              <a:lnSpc>
                <a:spcPts val="1100"/>
              </a:lnSpc>
              <a:tabLst/>
            </a:pPr>
            <a:r>
              <a:rPr lang="en-US" altLang="zh-CN" sz="699" dirty="0">
                <a:solidFill>
                  <a:srgbClr val="231F20"/>
                </a:solidFill>
                <a:latin typeface="Arial" pitchFamily="18" charset="0"/>
                <a:cs typeface="Arial" pitchFamily="18" charset="0"/>
              </a:rPr>
              <a:t>3.10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Protect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p>
          <a:p>
            <a:pPr>
              <a:lnSpc>
                <a:spcPts val="1000"/>
              </a:lnSpc>
            </a:pPr>
            <a:endParaRPr lang="en-US" altLang="zh-CN" dirty="0"/>
          </a:p>
          <a:p>
            <a:pPr>
              <a:lnSpc>
                <a:spcPts val="1400"/>
              </a:lnSpc>
              <a:tabLst/>
            </a:pPr>
            <a:r>
              <a:rPr lang="en-US" altLang="zh-CN" sz="749" dirty="0">
                <a:solidFill>
                  <a:srgbClr val="231F20"/>
                </a:solidFill>
                <a:latin typeface="Arial" pitchFamily="18" charset="0"/>
                <a:cs typeface="Arial" pitchFamily="18" charset="0"/>
              </a:rPr>
              <a:t>Chapter</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4</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Splice</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Mode</a:t>
            </a:r>
          </a:p>
        </p:txBody>
      </p:sp>
      <p:sp>
        <p:nvSpPr>
          <p:cNvPr id="3" name="TextBox 1"/>
          <p:cNvSpPr txBox="1"/>
          <p:nvPr/>
        </p:nvSpPr>
        <p:spPr>
          <a:xfrm>
            <a:off x="1739900" y="2501900"/>
            <a:ext cx="1752600" cy="34544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4.1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Active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Program</a:t>
            </a:r>
          </a:p>
          <a:p>
            <a:pPr>
              <a:lnSpc>
                <a:spcPts val="1100"/>
              </a:lnSpc>
              <a:tabLst/>
            </a:pPr>
            <a:r>
              <a:rPr lang="en-US" altLang="zh-CN" sz="699" dirty="0">
                <a:solidFill>
                  <a:srgbClr val="231F20"/>
                </a:solidFill>
                <a:latin typeface="Arial" pitchFamily="18" charset="0"/>
                <a:cs typeface="Arial" pitchFamily="18" charset="0"/>
              </a:rPr>
              <a:t>4.2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Program</a:t>
            </a:r>
          </a:p>
          <a:p>
            <a:pPr>
              <a:lnSpc>
                <a:spcPts val="1100"/>
              </a:lnSpc>
              <a:tabLst/>
            </a:pPr>
            <a:r>
              <a:rPr lang="en-US" altLang="zh-CN" sz="699" dirty="0">
                <a:solidFill>
                  <a:srgbClr val="231F20"/>
                </a:solidFill>
                <a:latin typeface="Arial" pitchFamily="18" charset="0"/>
                <a:cs typeface="Arial" pitchFamily="18" charset="0"/>
              </a:rPr>
              <a:t>4.3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General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Steps</a:t>
            </a:r>
          </a:p>
          <a:p>
            <a:pPr>
              <a:lnSpc>
                <a:spcPts val="1100"/>
              </a:lnSpc>
              <a:tabLst/>
            </a:pPr>
            <a:r>
              <a:rPr lang="en-US" altLang="zh-CN" sz="699" dirty="0">
                <a:solidFill>
                  <a:srgbClr val="231F20"/>
                </a:solidFill>
                <a:latin typeface="Arial" pitchFamily="18" charset="0"/>
                <a:cs typeface="Arial" pitchFamily="18" charset="0"/>
              </a:rPr>
              <a:t>4.4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Normal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p>
          <a:p>
            <a:pPr>
              <a:lnSpc>
                <a:spcPts val="1000"/>
              </a:lnSpc>
            </a:pPr>
            <a:endParaRPr lang="en-US" altLang="zh-CN" dirty="0"/>
          </a:p>
          <a:p>
            <a:pPr>
              <a:lnSpc>
                <a:spcPts val="1400"/>
              </a:lnSpc>
              <a:tabLst/>
            </a:pPr>
            <a:r>
              <a:rPr lang="en-US" altLang="zh-CN" sz="749" dirty="0">
                <a:solidFill>
                  <a:srgbClr val="231F20"/>
                </a:solidFill>
                <a:latin typeface="Arial" pitchFamily="18" charset="0"/>
                <a:cs typeface="Arial" pitchFamily="18" charset="0"/>
              </a:rPr>
              <a:t>Chapter</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5</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Splice</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Option</a:t>
            </a:r>
          </a:p>
          <a:p>
            <a:pPr>
              <a:lnSpc>
                <a:spcPts val="1100"/>
              </a:lnSpc>
              <a:tabLst/>
            </a:pPr>
            <a:r>
              <a:rPr lang="en-US" altLang="zh-CN" sz="749" dirty="0">
                <a:solidFill>
                  <a:srgbClr val="231F20"/>
                </a:solidFill>
                <a:latin typeface="Arial" pitchFamily="18" charset="0"/>
                <a:cs typeface="Arial" pitchFamily="18" charset="0"/>
              </a:rPr>
              <a:t>Chapter6</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Heater</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Mode</a:t>
            </a:r>
          </a:p>
          <a:p>
            <a:pPr>
              <a:lnSpc>
                <a:spcPts val="1100"/>
              </a:lnSpc>
              <a:tabLst/>
            </a:pPr>
            <a:r>
              <a:rPr lang="en-US" altLang="zh-CN" sz="699" dirty="0">
                <a:solidFill>
                  <a:srgbClr val="231F20"/>
                </a:solidFill>
                <a:latin typeface="Arial" pitchFamily="18" charset="0"/>
                <a:cs typeface="Arial" pitchFamily="18" charset="0"/>
              </a:rPr>
              <a:t>6.1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Template</a:t>
            </a:r>
          </a:p>
          <a:p>
            <a:pPr>
              <a:lnSpc>
                <a:spcPts val="1100"/>
              </a:lnSpc>
              <a:tabLst/>
            </a:pPr>
            <a:r>
              <a:rPr lang="en-US" altLang="zh-CN" sz="699" dirty="0">
                <a:solidFill>
                  <a:srgbClr val="231F20"/>
                </a:solidFill>
                <a:latin typeface="Arial" pitchFamily="18" charset="0"/>
                <a:cs typeface="Arial" pitchFamily="18" charset="0"/>
              </a:rPr>
              <a:t>6.2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1100"/>
              </a:lnSpc>
              <a:tabLst/>
            </a:pPr>
            <a:r>
              <a:rPr lang="en-US" altLang="zh-CN" sz="699" dirty="0">
                <a:solidFill>
                  <a:srgbClr val="231F20"/>
                </a:solidFill>
                <a:latin typeface="Arial" pitchFamily="18" charset="0"/>
                <a:cs typeface="Arial" pitchFamily="18" charset="0"/>
              </a:rPr>
              <a:t>6.3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Edit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1100"/>
              </a:lnSpc>
              <a:tabLst/>
            </a:pPr>
            <a:r>
              <a:rPr lang="en-US" altLang="zh-CN" sz="699" dirty="0">
                <a:solidFill>
                  <a:srgbClr val="231F20"/>
                </a:solidFill>
                <a:latin typeface="Arial" pitchFamily="18" charset="0"/>
                <a:cs typeface="Arial" pitchFamily="18" charset="0"/>
              </a:rPr>
              <a:t>6.4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Deleting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1100"/>
              </a:lnSpc>
              <a:tabLst/>
            </a:pPr>
            <a:r>
              <a:rPr lang="en-US" altLang="zh-CN" sz="699" dirty="0">
                <a:solidFill>
                  <a:srgbClr val="231F20"/>
                </a:solidFill>
                <a:latin typeface="Arial" pitchFamily="18" charset="0"/>
                <a:cs typeface="Arial" pitchFamily="18" charset="0"/>
              </a:rPr>
              <a:t>6.5</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Parameters</a:t>
            </a:r>
          </a:p>
          <a:p>
            <a:pPr>
              <a:lnSpc>
                <a:spcPts val="1000"/>
              </a:lnSpc>
            </a:pPr>
            <a:endParaRPr lang="en-US" altLang="zh-CN" dirty="0"/>
          </a:p>
          <a:p>
            <a:pPr>
              <a:lnSpc>
                <a:spcPts val="1400"/>
              </a:lnSpc>
              <a:tabLst/>
            </a:pPr>
            <a:r>
              <a:rPr lang="en-US" altLang="zh-CN" sz="749" dirty="0">
                <a:solidFill>
                  <a:srgbClr val="231F20"/>
                </a:solidFill>
                <a:latin typeface="Arial" pitchFamily="18" charset="0"/>
                <a:cs typeface="Arial" pitchFamily="18" charset="0"/>
              </a:rPr>
              <a:t>Chapter</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7</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Maintenance</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Menu</a:t>
            </a:r>
          </a:p>
          <a:p>
            <a:pPr>
              <a:lnSpc>
                <a:spcPts val="1100"/>
              </a:lnSpc>
              <a:tabLst/>
            </a:pPr>
            <a:r>
              <a:rPr lang="en-US" altLang="zh-CN" sz="699" dirty="0">
                <a:solidFill>
                  <a:srgbClr val="231F20"/>
                </a:solidFill>
                <a:latin typeface="Arial" pitchFamily="18" charset="0"/>
                <a:cs typeface="Arial" pitchFamily="18" charset="0"/>
              </a:rPr>
              <a:t>7.1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Replace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p>
          <a:p>
            <a:pPr>
              <a:lnSpc>
                <a:spcPts val="1100"/>
              </a:lnSpc>
              <a:tabLst/>
            </a:pPr>
            <a:r>
              <a:rPr lang="en-US" altLang="zh-CN" sz="699" dirty="0">
                <a:solidFill>
                  <a:srgbClr val="231F20"/>
                </a:solidFill>
                <a:latin typeface="Arial" pitchFamily="18" charset="0"/>
                <a:cs typeface="Arial" pitchFamily="18" charset="0"/>
              </a:rPr>
              <a:t>7.2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Stabilize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p>
          <a:p>
            <a:pPr>
              <a:lnSpc>
                <a:spcPts val="1100"/>
              </a:lnSpc>
              <a:tabLst/>
            </a:pPr>
            <a:r>
              <a:rPr lang="en-US" altLang="zh-CN" sz="699" dirty="0">
                <a:solidFill>
                  <a:srgbClr val="231F20"/>
                </a:solidFill>
                <a:latin typeface="Arial" pitchFamily="18" charset="0"/>
                <a:cs typeface="Arial" pitchFamily="18" charset="0"/>
              </a:rPr>
              <a:t>7.3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Diagnostic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Test</a:t>
            </a:r>
          </a:p>
          <a:p>
            <a:pPr>
              <a:lnSpc>
                <a:spcPts val="1100"/>
              </a:lnSpc>
              <a:tabLst/>
            </a:pPr>
            <a:r>
              <a:rPr lang="en-US" altLang="zh-CN" sz="699" dirty="0">
                <a:solidFill>
                  <a:srgbClr val="231F20"/>
                </a:solidFill>
                <a:latin typeface="Arial" pitchFamily="18" charset="0"/>
                <a:cs typeface="Arial" pitchFamily="18" charset="0"/>
              </a:rPr>
              <a:t>7.4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Check</a:t>
            </a:r>
          </a:p>
          <a:p>
            <a:pPr>
              <a:lnSpc>
                <a:spcPts val="1100"/>
              </a:lnSpc>
              <a:tabLst/>
            </a:pPr>
            <a:r>
              <a:rPr lang="en-US" altLang="zh-CN" sz="699" dirty="0">
                <a:solidFill>
                  <a:srgbClr val="231F20"/>
                </a:solidFill>
                <a:latin typeface="Arial" pitchFamily="18" charset="0"/>
                <a:cs typeface="Arial" pitchFamily="18" charset="0"/>
              </a:rPr>
              <a:t>7.5</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p>
          <a:p>
            <a:pPr>
              <a:lnSpc>
                <a:spcPts val="1100"/>
              </a:lnSpc>
              <a:tabLst/>
            </a:pPr>
            <a:r>
              <a:rPr lang="en-US" altLang="zh-CN" sz="699" dirty="0">
                <a:solidFill>
                  <a:srgbClr val="231F20"/>
                </a:solidFill>
                <a:latin typeface="Arial" pitchFamily="18" charset="0"/>
                <a:cs typeface="Arial" pitchFamily="18" charset="0"/>
              </a:rPr>
              <a:t>7.6</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p>
          <a:p>
            <a:pPr>
              <a:lnSpc>
                <a:spcPts val="1100"/>
              </a:lnSpc>
              <a:tabLst/>
            </a:pPr>
            <a:r>
              <a:rPr lang="en-US" altLang="zh-CN" sz="699" dirty="0">
                <a:solidFill>
                  <a:srgbClr val="231F20"/>
                </a:solidFill>
                <a:latin typeface="Arial" pitchFamily="18" charset="0"/>
                <a:cs typeface="Arial" pitchFamily="18" charset="0"/>
              </a:rPr>
              <a:t>7.7</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a:t>
            </a:r>
          </a:p>
          <a:p>
            <a:pPr>
              <a:lnSpc>
                <a:spcPts val="1100"/>
              </a:lnSpc>
              <a:tabLst/>
            </a:pPr>
            <a:r>
              <a:rPr lang="en-US" altLang="zh-CN" sz="699" dirty="0">
                <a:solidFill>
                  <a:srgbClr val="231F20"/>
                </a:solidFill>
                <a:latin typeface="Arial" pitchFamily="18" charset="0"/>
                <a:cs typeface="Arial" pitchFamily="18" charset="0"/>
              </a:rPr>
              <a:t>7.8</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Quick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Optimize</a:t>
            </a:r>
          </a:p>
          <a:p>
            <a:pPr>
              <a:lnSpc>
                <a:spcPts val="1100"/>
              </a:lnSpc>
              <a:tabLst/>
            </a:pPr>
            <a:r>
              <a:rPr lang="en-US" altLang="zh-CN" sz="699" dirty="0">
                <a:solidFill>
                  <a:srgbClr val="231F20"/>
                </a:solidFill>
                <a:latin typeface="Arial" pitchFamily="18" charset="0"/>
                <a:cs typeface="Arial" pitchFamily="18" charset="0"/>
              </a:rPr>
              <a:t>7.9</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Drive</a:t>
            </a:r>
          </a:p>
        </p:txBody>
      </p:sp>
      <p:sp>
        <p:nvSpPr>
          <p:cNvPr id="4" name="TextBox 1"/>
          <p:cNvSpPr txBox="1"/>
          <p:nvPr/>
        </p:nvSpPr>
        <p:spPr>
          <a:xfrm>
            <a:off x="3860800" y="2514600"/>
            <a:ext cx="114300" cy="3937000"/>
          </a:xfrm>
          <a:prstGeom prst="rect">
            <a:avLst/>
          </a:prstGeom>
          <a:noFill/>
        </p:spPr>
        <p:txBody>
          <a:bodyPr wrap="none" lIns="0" tIns="0" rIns="0" rtlCol="0">
            <a:spAutoFit/>
          </a:bodyPr>
          <a:lstStyle/>
          <a:p>
            <a:pPr>
              <a:lnSpc>
                <a:spcPts val="800"/>
              </a:lnSpc>
              <a:tabLst>
                <a:tab pos="25400" algn="l"/>
                <a:tab pos="38100" algn="l"/>
              </a:tabLst>
            </a:pPr>
            <a:r>
              <a:rPr lang="en-US" altLang="zh-CN" sz="699" dirty="0">
                <a:solidFill>
                  <a:srgbClr val="231F20"/>
                </a:solidFill>
                <a:latin typeface="Arial" pitchFamily="18" charset="0"/>
                <a:cs typeface="Arial" pitchFamily="18" charset="0"/>
              </a:rPr>
              <a:t>20</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20</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21</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23</a:t>
            </a:r>
          </a:p>
          <a:p>
            <a:pPr>
              <a:lnSpc>
                <a:spcPts val="1000"/>
              </a:lnSpc>
            </a:pPr>
            <a:endParaRPr lang="en-US" altLang="zh-CN" dirty="0"/>
          </a:p>
          <a:p>
            <a:pPr>
              <a:lnSpc>
                <a:spcPts val="1400"/>
              </a:lnSpc>
              <a:tabLst>
                <a:tab pos="25400" algn="l"/>
                <a:tab pos="38100" algn="l"/>
              </a:tabLst>
            </a:pPr>
            <a:r>
              <a:rPr lang="en-US" altLang="zh-CN" sz="699" dirty="0">
                <a:solidFill>
                  <a:srgbClr val="231F20"/>
                </a:solidFill>
                <a:latin typeface="Arial" pitchFamily="18" charset="0"/>
                <a:cs typeface="Arial" pitchFamily="18" charset="0"/>
              </a:rPr>
              <a:t>25</a:t>
            </a:r>
          </a:p>
          <a:p>
            <a:pPr>
              <a:lnSpc>
                <a:spcPts val="1000"/>
              </a:lnSpc>
            </a:pPr>
            <a:endParaRPr lang="en-US" altLang="zh-CN" dirty="0"/>
          </a:p>
          <a:p>
            <a:pPr>
              <a:lnSpc>
                <a:spcPts val="1300"/>
              </a:lnSpc>
              <a:tabLst>
                <a:tab pos="25400" algn="l"/>
                <a:tab pos="38100" algn="l"/>
              </a:tabLst>
            </a:pPr>
            <a:r>
              <a:rPr lang="en-US" altLang="zh-CN" sz="699" dirty="0">
                <a:solidFill>
                  <a:srgbClr val="231F20"/>
                </a:solidFill>
                <a:latin typeface="Arial" pitchFamily="18" charset="0"/>
                <a:cs typeface="Arial" pitchFamily="18" charset="0"/>
              </a:rPr>
              <a:t>26</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26</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27</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27</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28</a:t>
            </a:r>
          </a:p>
          <a:p>
            <a:pPr>
              <a:lnSpc>
                <a:spcPts val="1000"/>
              </a:lnSpc>
            </a:pPr>
            <a:endParaRPr lang="en-US" altLang="zh-CN" dirty="0"/>
          </a:p>
          <a:p>
            <a:pPr>
              <a:lnSpc>
                <a:spcPts val="1000"/>
              </a:lnSpc>
            </a:pPr>
            <a:endParaRPr lang="en-US" altLang="zh-CN" dirty="0"/>
          </a:p>
          <a:p>
            <a:pPr>
              <a:lnSpc>
                <a:spcPts val="1500"/>
              </a:lnSpc>
              <a:tabLst>
                <a:tab pos="25400" algn="l"/>
                <a:tab pos="38100" algn="l"/>
              </a:tabLst>
            </a:pPr>
            <a:r>
              <a:rPr lang="en-US" altLang="zh-CN" sz="699" dirty="0">
                <a:solidFill>
                  <a:srgbClr val="231F20"/>
                </a:solidFill>
                <a:latin typeface="Arial" pitchFamily="18" charset="0"/>
                <a:cs typeface="Arial" pitchFamily="18" charset="0"/>
              </a:rPr>
              <a:t>29</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30</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30</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31</a:t>
            </a:r>
          </a:p>
          <a:p>
            <a:pPr>
              <a:lnSpc>
                <a:spcPts val="1100"/>
              </a:lnSpc>
              <a:tabLst>
                <a:tab pos="25400" algn="l"/>
                <a:tab pos="38100" algn="l"/>
              </a:tabLst>
            </a:pPr>
            <a:r>
              <a:rPr lang="en-US" altLang="zh-CN" dirty="0"/>
              <a:t>		</a:t>
            </a:r>
            <a:r>
              <a:rPr lang="en-US" altLang="zh-CN" sz="699" dirty="0">
                <a:solidFill>
                  <a:srgbClr val="231F20"/>
                </a:solidFill>
                <a:latin typeface="Arial" pitchFamily="18" charset="0"/>
                <a:cs typeface="Arial" pitchFamily="18" charset="0"/>
              </a:rPr>
              <a:t>31</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32</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32</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33</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34</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800"/>
              </a:lnSpc>
              <a:tabLst>
                <a:tab pos="25400" algn="l"/>
                <a:tab pos="38100" algn="l"/>
              </a:tabLst>
            </a:pPr>
            <a:r>
              <a:rPr lang="en-US" altLang="zh-CN" sz="699" dirty="0">
                <a:solidFill>
                  <a:srgbClr val="030303"/>
                </a:solidFill>
                <a:latin typeface="Arial Black" pitchFamily="18" charset="0"/>
                <a:cs typeface="Arial Black" pitchFamily="18" charset="0"/>
              </a:rPr>
              <a:t>03</a:t>
            </a:r>
          </a:p>
        </p:txBody>
      </p:sp>
      <p:sp>
        <p:nvSpPr>
          <p:cNvPr id="5" name="TextBox 1"/>
          <p:cNvSpPr txBox="1"/>
          <p:nvPr/>
        </p:nvSpPr>
        <p:spPr>
          <a:xfrm>
            <a:off x="3213100" y="711200"/>
            <a:ext cx="762000" cy="1371600"/>
          </a:xfrm>
          <a:prstGeom prst="rect">
            <a:avLst/>
          </a:prstGeom>
          <a:noFill/>
        </p:spPr>
        <p:txBody>
          <a:bodyPr wrap="none" lIns="0" tIns="0" rIns="0" rtlCol="0">
            <a:spAutoFit/>
          </a:bodyPr>
          <a:lstStyle/>
          <a:p>
            <a:pPr>
              <a:lnSpc>
                <a:spcPts val="1600"/>
              </a:lnSpc>
              <a:tabLst>
                <a:tab pos="673100" algn="l"/>
                <a:tab pos="685800" algn="l"/>
              </a:tabLst>
            </a:pPr>
            <a:r>
              <a:rPr lang="en-US" altLang="zh-CN" sz="1399" dirty="0">
                <a:solidFill>
                  <a:srgbClr val="030303"/>
                </a:solidFill>
                <a:latin typeface="Arial" pitchFamily="18" charset="0"/>
                <a:cs typeface="Arial" pitchFamily="18" charset="0"/>
              </a:rPr>
              <a:t>Contents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tab pos="673100" algn="l"/>
                <a:tab pos="685800" algn="l"/>
              </a:tabLst>
            </a:pPr>
            <a:r>
              <a:rPr lang="en-US" altLang="zh-CN" dirty="0"/>
              <a:t>	</a:t>
            </a:r>
            <a:r>
              <a:rPr lang="en-US" altLang="zh-CN" sz="699" dirty="0">
                <a:solidFill>
                  <a:srgbClr val="231F20"/>
                </a:solidFill>
                <a:latin typeface="Arial" pitchFamily="18" charset="0"/>
                <a:cs typeface="Arial" pitchFamily="18" charset="0"/>
              </a:rPr>
              <a:t>15</a:t>
            </a:r>
          </a:p>
          <a:p>
            <a:pPr>
              <a:lnSpc>
                <a:spcPts val="1100"/>
              </a:lnSpc>
              <a:tabLst>
                <a:tab pos="673100" algn="l"/>
                <a:tab pos="685800" algn="l"/>
              </a:tabLst>
            </a:pPr>
            <a:r>
              <a:rPr lang="en-US" altLang="zh-CN" dirty="0"/>
              <a:t>	</a:t>
            </a:r>
            <a:r>
              <a:rPr lang="en-US" altLang="zh-CN" sz="699" dirty="0">
                <a:solidFill>
                  <a:srgbClr val="231F20"/>
                </a:solidFill>
                <a:latin typeface="Arial" pitchFamily="18" charset="0"/>
                <a:cs typeface="Arial" pitchFamily="18" charset="0"/>
              </a:rPr>
              <a:t>16</a:t>
            </a:r>
          </a:p>
          <a:p>
            <a:pPr>
              <a:lnSpc>
                <a:spcPts val="1100"/>
              </a:lnSpc>
              <a:tabLst>
                <a:tab pos="673100" algn="l"/>
                <a:tab pos="685800" algn="l"/>
              </a:tabLst>
            </a:pPr>
            <a:r>
              <a:rPr lang="en-US" altLang="zh-CN" dirty="0"/>
              <a:t>		</a:t>
            </a:r>
            <a:r>
              <a:rPr lang="en-US" altLang="zh-CN" sz="699" dirty="0">
                <a:solidFill>
                  <a:srgbClr val="231F20"/>
                </a:solidFill>
                <a:latin typeface="Arial" pitchFamily="18" charset="0"/>
                <a:cs typeface="Arial" pitchFamily="18" charset="0"/>
              </a:rPr>
              <a:t>17</a:t>
            </a:r>
          </a:p>
          <a:p>
            <a:pPr>
              <a:lnSpc>
                <a:spcPts val="1100"/>
              </a:lnSpc>
              <a:tabLst>
                <a:tab pos="673100" algn="l"/>
                <a:tab pos="685800" algn="l"/>
              </a:tabLst>
            </a:pPr>
            <a:r>
              <a:rPr lang="en-US" altLang="zh-CN" dirty="0"/>
              <a:t>		</a:t>
            </a:r>
            <a:r>
              <a:rPr lang="en-US" altLang="zh-CN" sz="699" dirty="0">
                <a:solidFill>
                  <a:srgbClr val="231F20"/>
                </a:solidFill>
                <a:latin typeface="Arial" pitchFamily="18" charset="0"/>
                <a:cs typeface="Arial" pitchFamily="18" charset="0"/>
              </a:rPr>
              <a:t>18</a:t>
            </a:r>
          </a:p>
          <a:p>
            <a:pPr>
              <a:lnSpc>
                <a:spcPts val="1100"/>
              </a:lnSpc>
              <a:tabLst>
                <a:tab pos="673100" algn="l"/>
                <a:tab pos="685800" algn="l"/>
              </a:tabLst>
            </a:pPr>
            <a:r>
              <a:rPr lang="en-US" altLang="zh-CN" dirty="0"/>
              <a:t>		</a:t>
            </a:r>
            <a:r>
              <a:rPr lang="en-US" altLang="zh-CN" sz="699" dirty="0">
                <a:solidFill>
                  <a:srgbClr val="231F20"/>
                </a:solidFill>
                <a:latin typeface="Arial" pitchFamily="18" charset="0"/>
                <a:cs typeface="Arial" pitchFamily="18" charset="0"/>
              </a:rPr>
              <a:t>19</a:t>
            </a:r>
          </a:p>
        </p:txBody>
      </p:sp>
      <p:sp>
        <p:nvSpPr>
          <p:cNvPr id="6" name="TextBox 1"/>
          <p:cNvSpPr txBox="1"/>
          <p:nvPr/>
        </p:nvSpPr>
        <p:spPr>
          <a:xfrm>
            <a:off x="7475538" y="757237"/>
            <a:ext cx="868083" cy="1392689"/>
          </a:xfrm>
          <a:prstGeom prst="rect">
            <a:avLst/>
          </a:prstGeom>
          <a:noFill/>
        </p:spPr>
        <p:txBody>
          <a:bodyPr wrap="square" lIns="0" tIns="0" rIns="0" rtlCol="0">
            <a:spAutoFit/>
          </a:bodyPr>
          <a:lstStyle/>
          <a:p>
            <a:pPr>
              <a:lnSpc>
                <a:spcPts val="1600"/>
              </a:lnSpc>
              <a:tabLst>
                <a:tab pos="673100" algn="l"/>
                <a:tab pos="685800" algn="l"/>
              </a:tabLst>
            </a:pPr>
            <a:r>
              <a:rPr lang="it-IT" altLang="zh-CN" sz="1399" dirty="0">
                <a:solidFill>
                  <a:srgbClr val="030303"/>
                </a:solidFill>
                <a:latin typeface="Arial" pitchFamily="18" charset="0"/>
                <a:cs typeface="Arial" pitchFamily="18" charset="0"/>
              </a:rPr>
              <a:t>Indice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tab pos="673100" algn="l"/>
                <a:tab pos="685800" algn="l"/>
              </a:tabLst>
            </a:pPr>
            <a:r>
              <a:rPr lang="en-US" altLang="zh-CN" dirty="0"/>
              <a:t>	</a:t>
            </a:r>
            <a:r>
              <a:rPr lang="en-US" altLang="zh-CN" sz="699" dirty="0">
                <a:solidFill>
                  <a:srgbClr val="231F20"/>
                </a:solidFill>
                <a:latin typeface="Arial" pitchFamily="18" charset="0"/>
                <a:cs typeface="Arial" pitchFamily="18" charset="0"/>
              </a:rPr>
              <a:t>15</a:t>
            </a:r>
          </a:p>
          <a:p>
            <a:pPr>
              <a:lnSpc>
                <a:spcPts val="1100"/>
              </a:lnSpc>
              <a:tabLst>
                <a:tab pos="673100" algn="l"/>
                <a:tab pos="685800" algn="l"/>
              </a:tabLst>
            </a:pPr>
            <a:r>
              <a:rPr lang="en-US" altLang="zh-CN" dirty="0"/>
              <a:t>	</a:t>
            </a:r>
            <a:r>
              <a:rPr lang="en-US" altLang="zh-CN" sz="699" dirty="0">
                <a:solidFill>
                  <a:srgbClr val="231F20"/>
                </a:solidFill>
                <a:latin typeface="Arial" pitchFamily="18" charset="0"/>
                <a:cs typeface="Arial" pitchFamily="18" charset="0"/>
              </a:rPr>
              <a:t>16</a:t>
            </a:r>
          </a:p>
          <a:p>
            <a:pPr>
              <a:lnSpc>
                <a:spcPts val="1100"/>
              </a:lnSpc>
              <a:tabLst>
                <a:tab pos="673100" algn="l"/>
                <a:tab pos="685800" algn="l"/>
              </a:tabLst>
            </a:pPr>
            <a:r>
              <a:rPr lang="en-US" altLang="zh-CN" dirty="0"/>
              <a:t>		</a:t>
            </a:r>
            <a:r>
              <a:rPr lang="en-US" altLang="zh-CN" sz="699" dirty="0">
                <a:solidFill>
                  <a:srgbClr val="231F20"/>
                </a:solidFill>
                <a:latin typeface="Arial" pitchFamily="18" charset="0"/>
                <a:cs typeface="Arial" pitchFamily="18" charset="0"/>
              </a:rPr>
              <a:t>17</a:t>
            </a:r>
          </a:p>
          <a:p>
            <a:pPr>
              <a:lnSpc>
                <a:spcPts val="1100"/>
              </a:lnSpc>
              <a:tabLst>
                <a:tab pos="673100" algn="l"/>
                <a:tab pos="685800" algn="l"/>
              </a:tabLst>
            </a:pPr>
            <a:r>
              <a:rPr lang="en-US" altLang="zh-CN" dirty="0"/>
              <a:t>		</a:t>
            </a:r>
            <a:r>
              <a:rPr lang="en-US" altLang="zh-CN" sz="699" dirty="0">
                <a:solidFill>
                  <a:srgbClr val="231F20"/>
                </a:solidFill>
                <a:latin typeface="Arial" pitchFamily="18" charset="0"/>
                <a:cs typeface="Arial" pitchFamily="18" charset="0"/>
              </a:rPr>
              <a:t>18</a:t>
            </a:r>
          </a:p>
          <a:p>
            <a:pPr>
              <a:lnSpc>
                <a:spcPts val="1100"/>
              </a:lnSpc>
              <a:tabLst>
                <a:tab pos="673100" algn="l"/>
                <a:tab pos="685800" algn="l"/>
              </a:tabLst>
            </a:pPr>
            <a:r>
              <a:rPr lang="en-US" altLang="zh-CN" dirty="0"/>
              <a:t>		</a:t>
            </a:r>
            <a:r>
              <a:rPr lang="en-US" altLang="zh-CN" sz="699" dirty="0">
                <a:solidFill>
                  <a:srgbClr val="231F20"/>
                </a:solidFill>
                <a:latin typeface="Arial" pitchFamily="18" charset="0"/>
                <a:cs typeface="Arial" pitchFamily="18" charset="0"/>
              </a:rPr>
              <a:t>19</a:t>
            </a:r>
          </a:p>
        </p:txBody>
      </p:sp>
      <p:sp>
        <p:nvSpPr>
          <p:cNvPr id="7" name="TextBox 6"/>
          <p:cNvSpPr txBox="1"/>
          <p:nvPr/>
        </p:nvSpPr>
        <p:spPr>
          <a:xfrm>
            <a:off x="5826919" y="1412240"/>
            <a:ext cx="1397819" cy="97263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3.6</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Preparazione delle fibre</a:t>
            </a:r>
          </a:p>
          <a:p>
            <a:pPr>
              <a:lnSpc>
                <a:spcPts val="1100"/>
              </a:lnSpc>
              <a:tabLst/>
            </a:pPr>
            <a:r>
              <a:rPr lang="it-IT" altLang="zh-CN" sz="699" dirty="0">
                <a:solidFill>
                  <a:srgbClr val="231F20"/>
                </a:solidFill>
                <a:latin typeface="Arial" pitchFamily="18" charset="0"/>
                <a:cs typeface="Arial" pitchFamily="18" charset="0"/>
              </a:rPr>
              <a:t>3.7</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Come effettuare una giunzione</a:t>
            </a:r>
          </a:p>
          <a:p>
            <a:pPr>
              <a:lnSpc>
                <a:spcPts val="1100"/>
              </a:lnSpc>
            </a:pPr>
            <a:r>
              <a:rPr lang="it-IT" altLang="zh-CN" sz="699" dirty="0">
                <a:solidFill>
                  <a:srgbClr val="231F20"/>
                </a:solidFill>
                <a:latin typeface="Arial" pitchFamily="18" charset="0"/>
                <a:cs typeface="Arial" pitchFamily="18" charset="0"/>
              </a:rPr>
              <a:t>3.8 </a:t>
            </a:r>
            <a:r>
              <a:rPr lang="it-IT" sz="699" dirty="0">
                <a:solidFill>
                  <a:srgbClr val="231F20"/>
                </a:solidFill>
                <a:latin typeface="Arial" pitchFamily="18" charset="0"/>
                <a:cs typeface="Arial" pitchFamily="18" charset="0"/>
              </a:rPr>
              <a:t>Ispezione delle fibre</a:t>
            </a:r>
            <a:endParaRPr lang="it-IT" altLang="zh-CN" sz="699" dirty="0">
              <a:solidFill>
                <a:srgbClr val="231F20"/>
              </a:solidFill>
              <a:latin typeface="Arial" pitchFamily="18" charset="0"/>
              <a:cs typeface="Arial" pitchFamily="18" charset="0"/>
            </a:endParaRPr>
          </a:p>
          <a:p>
            <a:pPr>
              <a:lnSpc>
                <a:spcPts val="1100"/>
              </a:lnSpc>
              <a:tabLst/>
            </a:pPr>
            <a:r>
              <a:rPr lang="it-IT" altLang="zh-CN" sz="699" dirty="0">
                <a:solidFill>
                  <a:srgbClr val="231F20"/>
                </a:solidFill>
                <a:latin typeface="Arial" pitchFamily="18" charset="0"/>
                <a:cs typeface="Arial" pitchFamily="18" charset="0"/>
              </a:rPr>
              <a:t>3.9</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Giunzione</a:t>
            </a:r>
          </a:p>
          <a:p>
            <a:pPr>
              <a:lnSpc>
                <a:spcPts val="900"/>
              </a:lnSpc>
              <a:tabLst>
                <a:tab pos="1739900" algn="l"/>
                <a:tab pos="2209800" algn="l"/>
                <a:tab pos="2273300" algn="l"/>
              </a:tabLst>
            </a:pPr>
            <a:r>
              <a:rPr lang="it-IT" altLang="zh-CN" sz="699" dirty="0">
                <a:solidFill>
                  <a:srgbClr val="231F20"/>
                </a:solidFill>
                <a:latin typeface="Arial" pitchFamily="18" charset="0"/>
                <a:cs typeface="Arial" pitchFamily="18" charset="0"/>
              </a:rPr>
              <a:t>3.10</a:t>
            </a:r>
            <a:r>
              <a:rPr lang="it-IT" altLang="zh-CN" sz="699" dirty="0">
                <a:latin typeface="Times New Roman" pitchFamily="18" charset="0"/>
                <a:cs typeface="Times New Roman" pitchFamily="18" charset="0"/>
              </a:rPr>
              <a:t> </a:t>
            </a:r>
            <a:r>
              <a:rPr lang="it-IT" sz="700" dirty="0">
                <a:latin typeface="Arial" pitchFamily="18" charset="0"/>
                <a:cs typeface="Arial" pitchFamily="18" charset="0"/>
              </a:rPr>
              <a:t>Co</a:t>
            </a:r>
            <a:r>
              <a:rPr lang="it-IT" sz="699" dirty="0">
                <a:solidFill>
                  <a:srgbClr val="231F20"/>
                </a:solidFill>
                <a:latin typeface="Arial" pitchFamily="18" charset="0"/>
                <a:cs typeface="Arial" pitchFamily="18" charset="0"/>
              </a:rPr>
              <a:t>me proteggere la giunzione</a:t>
            </a:r>
          </a:p>
          <a:p>
            <a:pPr>
              <a:lnSpc>
                <a:spcPts val="1000"/>
              </a:lnSpc>
            </a:pPr>
            <a:endParaRPr lang="en-US" altLang="zh-CN" dirty="0"/>
          </a:p>
          <a:p>
            <a:pPr>
              <a:lnSpc>
                <a:spcPts val="1400"/>
              </a:lnSpc>
              <a:tabLst/>
            </a:pPr>
            <a:r>
              <a:rPr lang="it-IT" altLang="zh-CN" sz="749" dirty="0">
                <a:solidFill>
                  <a:srgbClr val="231F20"/>
                </a:solidFill>
                <a:latin typeface="Arial" pitchFamily="18" charset="0"/>
                <a:cs typeface="Arial" pitchFamily="18" charset="0"/>
              </a:rPr>
              <a:t>Capitolo</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4</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Modalità di giunzione</a:t>
            </a:r>
          </a:p>
        </p:txBody>
      </p:sp>
      <p:sp>
        <p:nvSpPr>
          <p:cNvPr id="8" name="TextBox 1"/>
          <p:cNvSpPr txBox="1"/>
          <p:nvPr/>
        </p:nvSpPr>
        <p:spPr>
          <a:xfrm>
            <a:off x="5826919" y="2357437"/>
            <a:ext cx="2133597" cy="3473643"/>
          </a:xfrm>
          <a:prstGeom prst="rect">
            <a:avLst/>
          </a:prstGeom>
          <a:noFill/>
        </p:spPr>
        <p:txBody>
          <a:bodyPr wrap="none" lIns="0" tIns="0" rIns="0" rtlCol="0">
            <a:spAutoFit/>
          </a:bodyPr>
          <a:lstStyle/>
          <a:p>
            <a:pPr>
              <a:lnSpc>
                <a:spcPts val="1000"/>
              </a:lnSpc>
            </a:pPr>
            <a:r>
              <a:rPr lang="it-IT" altLang="zh-CN" sz="699" dirty="0">
                <a:solidFill>
                  <a:srgbClr val="231F20"/>
                </a:solidFill>
                <a:latin typeface="Arial" pitchFamily="18" charset="0"/>
                <a:cs typeface="Arial" pitchFamily="18" charset="0"/>
              </a:rPr>
              <a:t>4.1</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Visualizzazione del programma di giunzione attivo</a:t>
            </a:r>
            <a:endParaRPr lang="it-IT" altLang="zh-CN" sz="699" dirty="0">
              <a:solidFill>
                <a:srgbClr val="231F20"/>
              </a:solidFill>
              <a:latin typeface="Arial" pitchFamily="18" charset="0"/>
              <a:cs typeface="Arial" pitchFamily="18" charset="0"/>
            </a:endParaRPr>
          </a:p>
          <a:p>
            <a:pPr>
              <a:lnSpc>
                <a:spcPts val="1000"/>
              </a:lnSpc>
              <a:tabLst/>
            </a:pPr>
            <a:r>
              <a:rPr lang="it-IT" altLang="zh-CN" sz="699" dirty="0">
                <a:solidFill>
                  <a:srgbClr val="231F20"/>
                </a:solidFill>
                <a:latin typeface="Arial" pitchFamily="18" charset="0"/>
                <a:cs typeface="Arial" pitchFamily="18" charset="0"/>
              </a:rPr>
              <a:t>4.2 Selezione di un programma di giunzione</a:t>
            </a:r>
          </a:p>
          <a:p>
            <a:r>
              <a:rPr lang="it-IT" altLang="zh-CN" sz="699" dirty="0">
                <a:solidFill>
                  <a:srgbClr val="231F20"/>
                </a:solidFill>
                <a:latin typeface="Arial" pitchFamily="18" charset="0"/>
                <a:cs typeface="Arial" pitchFamily="18" charset="0"/>
              </a:rPr>
              <a:t>4.3</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Passaggi di giunzione generali</a:t>
            </a:r>
          </a:p>
          <a:p>
            <a:pPr>
              <a:lnSpc>
                <a:spcPts val="1100"/>
              </a:lnSpc>
              <a:tabLst/>
            </a:pPr>
            <a:r>
              <a:rPr lang="it-IT" altLang="zh-CN" sz="699" dirty="0">
                <a:solidFill>
                  <a:srgbClr val="231F20"/>
                </a:solidFill>
                <a:latin typeface="Arial" pitchFamily="18" charset="0"/>
                <a:cs typeface="Arial" pitchFamily="18" charset="0"/>
              </a:rPr>
              <a:t>4.4</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Parametri per il normale processo di giunzione</a:t>
            </a:r>
            <a:endParaRPr lang="it-IT" altLang="zh-CN" sz="699" dirty="0">
              <a:solidFill>
                <a:srgbClr val="231F20"/>
              </a:solidFill>
              <a:latin typeface="Arial" pitchFamily="18" charset="0"/>
              <a:cs typeface="Arial" pitchFamily="18" charset="0"/>
            </a:endParaRPr>
          </a:p>
          <a:p>
            <a:pPr>
              <a:lnSpc>
                <a:spcPts val="1400"/>
              </a:lnSpc>
              <a:tabLst/>
            </a:pPr>
            <a:r>
              <a:rPr lang="it-IT" altLang="zh-CN" sz="749" dirty="0">
                <a:solidFill>
                  <a:srgbClr val="231F20"/>
                </a:solidFill>
                <a:latin typeface="Arial" pitchFamily="18" charset="0"/>
                <a:cs typeface="Arial" pitchFamily="18" charset="0"/>
              </a:rPr>
              <a:t>Capitolo</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5</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Opzione Giunzione</a:t>
            </a:r>
          </a:p>
          <a:p>
            <a:pPr>
              <a:lnSpc>
                <a:spcPts val="1100"/>
              </a:lnSpc>
            </a:pPr>
            <a:r>
              <a:rPr lang="it-IT" altLang="zh-CN" sz="749" dirty="0">
                <a:solidFill>
                  <a:srgbClr val="231F20"/>
                </a:solidFill>
                <a:latin typeface="Arial" pitchFamily="18" charset="0"/>
                <a:cs typeface="Arial" pitchFamily="18" charset="0"/>
              </a:rPr>
              <a:t>Capitolo 6 Modalità </a:t>
            </a:r>
            <a:r>
              <a:rPr lang="it-IT" altLang="zh-CN" sz="749" dirty="0">
                <a:latin typeface="Arial" pitchFamily="18" charset="0"/>
                <a:cs typeface="Arial" pitchFamily="18" charset="0"/>
              </a:rPr>
              <a:t>di riscaldamento</a:t>
            </a:r>
          </a:p>
          <a:p>
            <a:pPr>
              <a:lnSpc>
                <a:spcPts val="1100"/>
              </a:lnSpc>
            </a:pPr>
            <a:r>
              <a:rPr lang="it-IT" altLang="zh-CN" sz="749" dirty="0">
                <a:solidFill>
                  <a:srgbClr val="231F20"/>
                </a:solidFill>
                <a:latin typeface="Arial" pitchFamily="18" charset="0"/>
                <a:cs typeface="Arial" pitchFamily="18" charset="0"/>
              </a:rPr>
              <a:t>6.1 </a:t>
            </a:r>
            <a:r>
              <a:rPr lang="it-IT" altLang="zh-CN" sz="700" dirty="0">
                <a:latin typeface="Arial" pitchFamily="18" charset="0"/>
                <a:cs typeface="Arial" pitchFamily="18" charset="0"/>
              </a:rPr>
              <a:t>Tipo di riscaldatore </a:t>
            </a:r>
          </a:p>
          <a:p>
            <a:pPr>
              <a:lnSpc>
                <a:spcPts val="1100"/>
              </a:lnSpc>
            </a:pPr>
            <a:r>
              <a:rPr lang="it-IT" altLang="zh-CN" sz="699" dirty="0">
                <a:solidFill>
                  <a:srgbClr val="231F20"/>
                </a:solidFill>
                <a:latin typeface="Arial" pitchFamily="18" charset="0"/>
                <a:cs typeface="Arial" pitchFamily="18" charset="0"/>
              </a:rPr>
              <a:t>6.2</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Selezione della modalità di riscaldamento</a:t>
            </a:r>
          </a:p>
          <a:p>
            <a:pPr>
              <a:lnSpc>
                <a:spcPts val="900"/>
              </a:lnSpc>
              <a:tabLst/>
            </a:pPr>
            <a:r>
              <a:rPr lang="it-IT" altLang="zh-CN" sz="699" dirty="0">
                <a:solidFill>
                  <a:srgbClr val="231F20"/>
                </a:solidFill>
                <a:latin typeface="Arial" pitchFamily="18" charset="0"/>
                <a:cs typeface="Arial" pitchFamily="18" charset="0"/>
              </a:rPr>
              <a:t>6.3 Modifica della modalità</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di riscaldamento</a:t>
            </a:r>
          </a:p>
          <a:p>
            <a:pPr>
              <a:lnSpc>
                <a:spcPts val="1100"/>
              </a:lnSpc>
              <a:tabLst/>
            </a:pPr>
            <a:r>
              <a:rPr lang="it-IT" altLang="zh-CN" sz="699" dirty="0">
                <a:solidFill>
                  <a:srgbClr val="231F20"/>
                </a:solidFill>
                <a:latin typeface="Arial" pitchFamily="18" charset="0"/>
                <a:cs typeface="Arial" pitchFamily="18" charset="0"/>
              </a:rPr>
              <a:t>6.4 Eliminazione della modalità</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di riscaldamento  </a:t>
            </a:r>
          </a:p>
          <a:p>
            <a:pPr>
              <a:lnSpc>
                <a:spcPts val="1100"/>
              </a:lnSpc>
              <a:tabLst/>
            </a:pPr>
            <a:r>
              <a:rPr lang="it-IT" altLang="zh-CN" sz="699" dirty="0">
                <a:solidFill>
                  <a:srgbClr val="231F20"/>
                </a:solidFill>
                <a:latin typeface="Arial" pitchFamily="18" charset="0"/>
                <a:cs typeface="Arial" pitchFamily="18" charset="0"/>
              </a:rPr>
              <a:t>6.5</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Parametri della modalità di riscaldamento</a:t>
            </a:r>
          </a:p>
          <a:p>
            <a:pPr>
              <a:lnSpc>
                <a:spcPts val="1000"/>
              </a:lnSpc>
            </a:pPr>
            <a:endParaRPr lang="en-US" altLang="zh-CN" dirty="0"/>
          </a:p>
          <a:p>
            <a:pPr>
              <a:lnSpc>
                <a:spcPts val="1400"/>
              </a:lnSpc>
              <a:tabLst/>
            </a:pPr>
            <a:r>
              <a:rPr lang="it-IT" altLang="zh-CN" sz="749" dirty="0">
                <a:solidFill>
                  <a:srgbClr val="231F20"/>
                </a:solidFill>
                <a:latin typeface="Arial" pitchFamily="18" charset="0"/>
                <a:cs typeface="Arial" pitchFamily="18" charset="0"/>
              </a:rPr>
              <a:t>Capitolo</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7</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Menu di manutenzione</a:t>
            </a:r>
          </a:p>
          <a:p>
            <a:pPr>
              <a:lnSpc>
                <a:spcPts val="1800"/>
              </a:lnSpc>
              <a:tabLst>
                <a:tab pos="25400" algn="l"/>
                <a:tab pos="876300" algn="l"/>
              </a:tabLst>
            </a:pPr>
            <a:r>
              <a:rPr lang="en-US" altLang="zh-CN" sz="699" dirty="0">
                <a:solidFill>
                  <a:srgbClr val="231F20"/>
                </a:solidFill>
                <a:latin typeface="Arial" pitchFamily="18" charset="0"/>
                <a:cs typeface="Arial" pitchFamily="18" charset="0"/>
              </a:rPr>
              <a:t>7.1</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Sostituzione degli elettrodi</a:t>
            </a:r>
          </a:p>
          <a:p>
            <a:pPr>
              <a:lnSpc>
                <a:spcPts val="1200"/>
              </a:lnSpc>
              <a:tabLst/>
            </a:pPr>
            <a:r>
              <a:rPr lang="it-IT" altLang="zh-CN" sz="699" dirty="0">
                <a:solidFill>
                  <a:srgbClr val="231F20"/>
                </a:solidFill>
                <a:latin typeface="Arial" pitchFamily="18" charset="0"/>
                <a:cs typeface="Arial" pitchFamily="18" charset="0"/>
              </a:rPr>
              <a:t>7.2</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Stabilizzazione gli elettrodi</a:t>
            </a:r>
          </a:p>
          <a:p>
            <a:pPr>
              <a:lnSpc>
                <a:spcPts val="1100"/>
              </a:lnSpc>
              <a:tabLst/>
            </a:pPr>
            <a:r>
              <a:rPr lang="it-IT" altLang="zh-CN" sz="699" dirty="0">
                <a:solidFill>
                  <a:srgbClr val="231F20"/>
                </a:solidFill>
                <a:latin typeface="Arial" pitchFamily="18" charset="0"/>
                <a:cs typeface="Arial" pitchFamily="18" charset="0"/>
              </a:rPr>
              <a:t>7.3</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Test diagnostico</a:t>
            </a:r>
          </a:p>
          <a:p>
            <a:pPr>
              <a:lnSpc>
                <a:spcPts val="1100"/>
              </a:lnSpc>
              <a:tabLst/>
            </a:pPr>
            <a:r>
              <a:rPr lang="en-US" altLang="zh-CN" sz="699" dirty="0">
                <a:solidFill>
                  <a:srgbClr val="231F20"/>
                </a:solidFill>
                <a:latin typeface="Arial" pitchFamily="18" charset="0"/>
                <a:cs typeface="Arial" pitchFamily="18" charset="0"/>
              </a:rPr>
              <a:t>7.4</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Controllo della polvere</a:t>
            </a:r>
          </a:p>
          <a:p>
            <a:pPr>
              <a:lnSpc>
                <a:spcPts val="1100"/>
              </a:lnSpc>
              <a:tabLst/>
            </a:pPr>
            <a:r>
              <a:rPr lang="it-IT" altLang="zh-CN" sz="699" dirty="0">
                <a:solidFill>
                  <a:srgbClr val="231F20"/>
                </a:solidFill>
                <a:latin typeface="Arial" pitchFamily="18" charset="0"/>
                <a:cs typeface="Arial" pitchFamily="18" charset="0"/>
              </a:rPr>
              <a:t>7.5</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Calibrazione del motore</a:t>
            </a:r>
          </a:p>
          <a:p>
            <a:pPr>
              <a:lnSpc>
                <a:spcPts val="1100"/>
              </a:lnSpc>
              <a:tabLst/>
            </a:pPr>
            <a:r>
              <a:rPr lang="it-IT" altLang="zh-CN" sz="699" dirty="0">
                <a:solidFill>
                  <a:srgbClr val="231F20"/>
                </a:solidFill>
                <a:latin typeface="Arial" pitchFamily="18" charset="0"/>
                <a:cs typeface="Arial" pitchFamily="18" charset="0"/>
              </a:rPr>
              <a:t>7.6</a:t>
            </a:r>
            <a:r>
              <a:rPr lang="it-IT" altLang="zh-CN" sz="699" dirty="0">
                <a:latin typeface="Times New Roman" pitchFamily="18" charset="0"/>
                <a:cs typeface="Times New Roman" pitchFamily="18" charset="0"/>
              </a:rPr>
              <a:t> </a:t>
            </a:r>
            <a:r>
              <a:rPr lang="it-IT" altLang="zh-CN" sz="700" dirty="0">
                <a:latin typeface="Arial" pitchFamily="18" charset="0"/>
                <a:cs typeface="Arial" pitchFamily="18" charset="0"/>
              </a:rPr>
              <a:t>Calibrazione dell’arco </a:t>
            </a:r>
          </a:p>
          <a:p>
            <a:pPr>
              <a:lnSpc>
                <a:spcPts val="1100"/>
              </a:lnSpc>
              <a:tabLst/>
            </a:pPr>
            <a:r>
              <a:rPr lang="it-IT" altLang="zh-CN" sz="699" dirty="0">
                <a:latin typeface="Arial" pitchFamily="18" charset="0"/>
                <a:cs typeface="Arial" pitchFamily="18" charset="0"/>
              </a:rPr>
              <a:t>7.7</a:t>
            </a:r>
            <a:r>
              <a:rPr lang="it-IT" altLang="zh-CN" sz="699" dirty="0">
                <a:latin typeface="Times New Roman" pitchFamily="18" charset="0"/>
                <a:cs typeface="Times New Roman" pitchFamily="18" charset="0"/>
              </a:rPr>
              <a:t> </a:t>
            </a:r>
            <a:r>
              <a:rPr lang="it-IT" sz="700" dirty="0">
                <a:latin typeface="Arial" pitchFamily="18" charset="0"/>
                <a:cs typeface="Arial" pitchFamily="18" charset="0"/>
              </a:rPr>
              <a:t>Impostazione degli elettrodi </a:t>
            </a:r>
          </a:p>
          <a:p>
            <a:pPr>
              <a:lnSpc>
                <a:spcPts val="1100"/>
              </a:lnSpc>
              <a:tabLst/>
            </a:pPr>
            <a:r>
              <a:rPr lang="it-IT" altLang="zh-CN" sz="699" dirty="0">
                <a:solidFill>
                  <a:srgbClr val="231F20"/>
                </a:solidFill>
                <a:latin typeface="Arial" pitchFamily="18" charset="0"/>
                <a:cs typeface="Arial" pitchFamily="18" charset="0"/>
              </a:rPr>
              <a:t>7.8</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Ottimizzazione rapida</a:t>
            </a:r>
          </a:p>
          <a:p>
            <a:pPr>
              <a:lnSpc>
                <a:spcPts val="1100"/>
              </a:lnSpc>
              <a:tabLst/>
            </a:pPr>
            <a:r>
              <a:rPr lang="it-IT" altLang="zh-CN" sz="699" dirty="0">
                <a:solidFill>
                  <a:srgbClr val="231F20"/>
                </a:solidFill>
                <a:latin typeface="Arial" pitchFamily="18" charset="0"/>
                <a:cs typeface="Arial" pitchFamily="18" charset="0"/>
              </a:rPr>
              <a:t>7.9</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Azionamento del motore </a:t>
            </a:r>
            <a:endParaRPr lang="it-IT" altLang="zh-CN" sz="699" dirty="0">
              <a:solidFill>
                <a:srgbClr val="231F20"/>
              </a:solidFill>
              <a:latin typeface="Arial" pitchFamily="18" charset="0"/>
              <a:cs typeface="Arial" pitchFamily="18" charset="0"/>
            </a:endParaRPr>
          </a:p>
        </p:txBody>
      </p:sp>
      <p:sp>
        <p:nvSpPr>
          <p:cNvPr id="9" name="TextBox 1">
            <a:extLst>
              <a:ext uri="{FF2B5EF4-FFF2-40B4-BE49-F238E27FC236}">
                <a16:creationId xmlns="" xmlns:a16="http://schemas.microsoft.com/office/drawing/2014/main" id="{F3C36334-814D-41DE-BDCE-3E4A8ECE36F6}"/>
              </a:ext>
            </a:extLst>
          </p:cNvPr>
          <p:cNvSpPr txBox="1"/>
          <p:nvPr/>
        </p:nvSpPr>
        <p:spPr>
          <a:xfrm>
            <a:off x="8189119" y="2357437"/>
            <a:ext cx="118622" cy="4008790"/>
          </a:xfrm>
          <a:prstGeom prst="rect">
            <a:avLst/>
          </a:prstGeom>
          <a:noFill/>
        </p:spPr>
        <p:txBody>
          <a:bodyPr wrap="none" lIns="0" tIns="0" rIns="0" rtlCol="0">
            <a:spAutoFit/>
          </a:bodyPr>
          <a:lstStyle/>
          <a:p>
            <a:pPr>
              <a:lnSpc>
                <a:spcPts val="800"/>
              </a:lnSpc>
              <a:tabLst>
                <a:tab pos="25400" algn="l"/>
                <a:tab pos="38100" algn="l"/>
              </a:tabLst>
            </a:pPr>
            <a:r>
              <a:rPr lang="en-US" altLang="zh-CN" sz="699" dirty="0">
                <a:solidFill>
                  <a:srgbClr val="231F20"/>
                </a:solidFill>
                <a:latin typeface="Arial" pitchFamily="18" charset="0"/>
                <a:cs typeface="Arial" pitchFamily="18" charset="0"/>
              </a:rPr>
              <a:t>20</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20</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21</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23</a:t>
            </a:r>
            <a:endParaRPr lang="en-US" altLang="zh-CN" dirty="0"/>
          </a:p>
          <a:p>
            <a:pPr>
              <a:lnSpc>
                <a:spcPts val="1400"/>
              </a:lnSpc>
              <a:tabLst>
                <a:tab pos="25400" algn="l"/>
                <a:tab pos="38100" algn="l"/>
              </a:tabLst>
            </a:pPr>
            <a:r>
              <a:rPr lang="en-US" altLang="zh-CN" sz="699" dirty="0">
                <a:solidFill>
                  <a:srgbClr val="231F20"/>
                </a:solidFill>
                <a:latin typeface="Arial" pitchFamily="18" charset="0"/>
                <a:cs typeface="Arial" pitchFamily="18" charset="0"/>
              </a:rPr>
              <a:t>25</a:t>
            </a:r>
          </a:p>
          <a:p>
            <a:pPr>
              <a:lnSpc>
                <a:spcPts val="1000"/>
              </a:lnSpc>
            </a:pPr>
            <a:endParaRPr lang="en-US" altLang="zh-CN" dirty="0"/>
          </a:p>
          <a:p>
            <a:pPr>
              <a:lnSpc>
                <a:spcPts val="1300"/>
              </a:lnSpc>
              <a:tabLst>
                <a:tab pos="25400" algn="l"/>
                <a:tab pos="38100" algn="l"/>
              </a:tabLst>
            </a:pPr>
            <a:r>
              <a:rPr lang="en-US" altLang="zh-CN" sz="699" dirty="0">
                <a:solidFill>
                  <a:srgbClr val="231F20"/>
                </a:solidFill>
                <a:latin typeface="Arial" pitchFamily="18" charset="0"/>
                <a:cs typeface="Arial" pitchFamily="18" charset="0"/>
              </a:rPr>
              <a:t>26</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26</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27</a:t>
            </a:r>
          </a:p>
          <a:p>
            <a:pPr>
              <a:lnSpc>
                <a:spcPts val="1100"/>
              </a:lnSpc>
              <a:tabLst>
                <a:tab pos="25400" algn="l"/>
                <a:tab pos="38100" algn="l"/>
              </a:tabLst>
            </a:pPr>
            <a:endParaRPr lang="en-US" altLang="zh-CN" sz="699" dirty="0">
              <a:solidFill>
                <a:srgbClr val="231F20"/>
              </a:solidFill>
              <a:latin typeface="Arial" pitchFamily="18" charset="0"/>
              <a:cs typeface="Arial" pitchFamily="18" charset="0"/>
            </a:endParaRP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27</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28</a:t>
            </a:r>
          </a:p>
          <a:p>
            <a:pPr>
              <a:lnSpc>
                <a:spcPts val="1000"/>
              </a:lnSpc>
            </a:pPr>
            <a:endParaRPr lang="en-US" altLang="zh-CN" dirty="0"/>
          </a:p>
          <a:p>
            <a:pPr>
              <a:lnSpc>
                <a:spcPts val="1000"/>
              </a:lnSpc>
            </a:pPr>
            <a:endParaRPr lang="en-US" altLang="zh-CN" dirty="0"/>
          </a:p>
          <a:p>
            <a:pPr>
              <a:lnSpc>
                <a:spcPts val="1500"/>
              </a:lnSpc>
              <a:tabLst>
                <a:tab pos="25400" algn="l"/>
                <a:tab pos="38100" algn="l"/>
              </a:tabLst>
            </a:pPr>
            <a:endParaRPr lang="en-US" altLang="zh-CN" sz="699" dirty="0">
              <a:solidFill>
                <a:srgbClr val="231F20"/>
              </a:solidFill>
              <a:latin typeface="Arial" pitchFamily="18" charset="0"/>
              <a:cs typeface="Arial" pitchFamily="18" charset="0"/>
            </a:endParaRPr>
          </a:p>
          <a:p>
            <a:pPr>
              <a:lnSpc>
                <a:spcPts val="1500"/>
              </a:lnSpc>
              <a:tabLst>
                <a:tab pos="25400" algn="l"/>
                <a:tab pos="38100" algn="l"/>
              </a:tabLst>
            </a:pPr>
            <a:r>
              <a:rPr lang="en-US" altLang="zh-CN" sz="699" dirty="0">
                <a:solidFill>
                  <a:srgbClr val="231F20"/>
                </a:solidFill>
                <a:latin typeface="Arial" pitchFamily="18" charset="0"/>
                <a:cs typeface="Arial" pitchFamily="18" charset="0"/>
              </a:rPr>
              <a:t>29</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30</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30</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31</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31</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32</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32</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33</a:t>
            </a:r>
          </a:p>
          <a:p>
            <a:pPr>
              <a:lnSpc>
                <a:spcPts val="1100"/>
              </a:lnSpc>
              <a:tabLst>
                <a:tab pos="25400" algn="l"/>
                <a:tab pos="38100" algn="l"/>
              </a:tabLst>
            </a:pPr>
            <a:r>
              <a:rPr lang="en-US" altLang="zh-CN" sz="699" dirty="0">
                <a:solidFill>
                  <a:srgbClr val="231F20"/>
                </a:solidFill>
                <a:latin typeface="Arial" pitchFamily="18" charset="0"/>
                <a:cs typeface="Arial" pitchFamily="18" charset="0"/>
              </a:rPr>
              <a:t>34</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800"/>
              </a:lnSpc>
              <a:tabLst>
                <a:tab pos="25400" algn="l"/>
                <a:tab pos="38100" algn="l"/>
              </a:tabLst>
            </a:pPr>
            <a:r>
              <a:rPr lang="en-US" altLang="zh-CN" sz="699" dirty="0">
                <a:solidFill>
                  <a:srgbClr val="030303"/>
                </a:solidFill>
                <a:latin typeface="Arial Black" pitchFamily="18" charset="0"/>
                <a:cs typeface="Arial Black" pitchFamily="18" charset="0"/>
              </a:rPr>
              <a:t>03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09600" y="1384300"/>
            <a:ext cx="3378200" cy="1905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673100" y="1676400"/>
            <a:ext cx="673100" cy="292100"/>
          </a:xfrm>
          <a:prstGeom prst="rect">
            <a:avLst/>
          </a:prstGeom>
          <a:noFill/>
        </p:spPr>
      </p:pic>
      <p:pic>
        <p:nvPicPr>
          <p:cNvPr id="5" name="Picture 3"/>
          <p:cNvPicPr>
            <a:picLocks noChangeAspect="1" noChangeArrowheads="1"/>
          </p:cNvPicPr>
          <p:nvPr/>
        </p:nvPicPr>
        <p:blipFill>
          <a:blip r:embed="rId4"/>
          <a:srcRect/>
          <a:stretch>
            <a:fillRect/>
          </a:stretch>
        </p:blipFill>
        <p:spPr bwMode="auto">
          <a:xfrm>
            <a:off x="660400" y="2209800"/>
            <a:ext cx="711200" cy="330200"/>
          </a:xfrm>
          <a:prstGeom prst="rect">
            <a:avLst/>
          </a:prstGeom>
          <a:noFill/>
        </p:spPr>
      </p:pic>
      <p:pic>
        <p:nvPicPr>
          <p:cNvPr id="6" name="Picture 3"/>
          <p:cNvPicPr>
            <a:picLocks noChangeAspect="1" noChangeArrowheads="1"/>
          </p:cNvPicPr>
          <p:nvPr/>
        </p:nvPicPr>
        <p:blipFill>
          <a:blip r:embed="rId5"/>
          <a:srcRect/>
          <a:stretch>
            <a:fillRect/>
          </a:stretch>
        </p:blipFill>
        <p:spPr bwMode="auto">
          <a:xfrm>
            <a:off x="673100" y="2933700"/>
            <a:ext cx="736600" cy="342900"/>
          </a:xfrm>
          <a:prstGeom prst="rect">
            <a:avLst/>
          </a:prstGeom>
          <a:noFill/>
        </p:spPr>
      </p:pic>
      <p:pic>
        <p:nvPicPr>
          <p:cNvPr id="7" name="Picture 3"/>
          <p:cNvPicPr>
            <a:picLocks noChangeAspect="1" noChangeArrowheads="1"/>
          </p:cNvPicPr>
          <p:nvPr/>
        </p:nvPicPr>
        <p:blipFill>
          <a:blip r:embed="rId6"/>
          <a:srcRect/>
          <a:stretch>
            <a:fillRect/>
          </a:stretch>
        </p:blipFill>
        <p:spPr bwMode="auto">
          <a:xfrm>
            <a:off x="673100" y="3632200"/>
            <a:ext cx="736600" cy="292100"/>
          </a:xfrm>
          <a:prstGeom prst="rect">
            <a:avLst/>
          </a:prstGeom>
          <a:noFill/>
        </p:spPr>
      </p:pic>
      <p:pic>
        <p:nvPicPr>
          <p:cNvPr id="8" name="Picture 3"/>
          <p:cNvPicPr>
            <a:picLocks noChangeAspect="1" noChangeArrowheads="1"/>
          </p:cNvPicPr>
          <p:nvPr/>
        </p:nvPicPr>
        <p:blipFill>
          <a:blip r:embed="rId7"/>
          <a:srcRect/>
          <a:stretch>
            <a:fillRect/>
          </a:stretch>
        </p:blipFill>
        <p:spPr bwMode="auto">
          <a:xfrm>
            <a:off x="673100" y="4330700"/>
            <a:ext cx="736600" cy="355600"/>
          </a:xfrm>
          <a:prstGeom prst="rect">
            <a:avLst/>
          </a:prstGeom>
          <a:noFill/>
        </p:spPr>
      </p:pic>
      <p:pic>
        <p:nvPicPr>
          <p:cNvPr id="9" name="Picture 3"/>
          <p:cNvPicPr>
            <a:picLocks noChangeAspect="1" noChangeArrowheads="1"/>
          </p:cNvPicPr>
          <p:nvPr/>
        </p:nvPicPr>
        <p:blipFill>
          <a:blip r:embed="rId8"/>
          <a:srcRect/>
          <a:stretch>
            <a:fillRect/>
          </a:stretch>
        </p:blipFill>
        <p:spPr bwMode="auto">
          <a:xfrm>
            <a:off x="635000" y="5295900"/>
            <a:ext cx="749300" cy="279400"/>
          </a:xfrm>
          <a:prstGeom prst="rect">
            <a:avLst/>
          </a:prstGeom>
          <a:noFill/>
        </p:spPr>
      </p:pic>
      <p:graphicFrame>
        <p:nvGraphicFramePr>
          <p:cNvPr id="4" name="表格 4"/>
          <p:cNvGraphicFramePr>
            <a:graphicFrameLocks noGrp="1"/>
          </p:cNvGraphicFramePr>
          <p:nvPr>
            <p:extLst>
              <p:ext uri="{D42A27DB-BD31-4B8C-83A1-F6EECF244321}">
                <p14:modId xmlns:p14="http://schemas.microsoft.com/office/powerpoint/2010/main" val="3016248095"/>
              </p:ext>
            </p:extLst>
          </p:nvPr>
        </p:nvGraphicFramePr>
        <p:xfrm>
          <a:off x="611225" y="1384892"/>
          <a:ext cx="3372410" cy="4517514"/>
        </p:xfrm>
        <a:graphic>
          <a:graphicData uri="http://schemas.openxmlformats.org/drawingml/2006/table">
            <a:tbl>
              <a:tblPr/>
              <a:tblGrid>
                <a:gridCol w="825460">
                  <a:extLst>
                    <a:ext uri="{9D8B030D-6E8A-4147-A177-3AD203B41FA5}">
                      <a16:colId xmlns="" xmlns:a16="http://schemas.microsoft.com/office/drawing/2014/main" val="20000"/>
                    </a:ext>
                  </a:extLst>
                </a:gridCol>
                <a:gridCol w="603408">
                  <a:extLst>
                    <a:ext uri="{9D8B030D-6E8A-4147-A177-3AD203B41FA5}">
                      <a16:colId xmlns="" xmlns:a16="http://schemas.microsoft.com/office/drawing/2014/main" val="20001"/>
                    </a:ext>
                  </a:extLst>
                </a:gridCol>
                <a:gridCol w="833277">
                  <a:extLst>
                    <a:ext uri="{9D8B030D-6E8A-4147-A177-3AD203B41FA5}">
                      <a16:colId xmlns="" xmlns:a16="http://schemas.microsoft.com/office/drawing/2014/main" val="20002"/>
                    </a:ext>
                  </a:extLst>
                </a:gridCol>
                <a:gridCol w="1110265">
                  <a:extLst>
                    <a:ext uri="{9D8B030D-6E8A-4147-A177-3AD203B41FA5}">
                      <a16:colId xmlns="" xmlns:a16="http://schemas.microsoft.com/office/drawing/2014/main" val="20003"/>
                    </a:ext>
                  </a:extLst>
                </a:gridCol>
              </a:tblGrid>
              <a:tr h="208280">
                <a:tc>
                  <a:txBody>
                    <a:bodyPr/>
                    <a:lstStyle/>
                    <a:p>
                      <a:pPr algn="ctr"/>
                      <a:r>
                        <a:rPr lang="en-US" altLang="zh-CN" sz="599" dirty="0" smtClean="0">
                          <a:solidFill>
                            <a:srgbClr val="FFFFFF"/>
                          </a:solidFill>
                          <a:latin typeface="Arial" pitchFamily="18" charset="0"/>
                          <a:cs typeface="Arial" pitchFamily="18" charset="0"/>
                        </a:rPr>
                        <a:t>Symptom</a:t>
                      </a:r>
                      <a:endParaRPr lang="zh-CN" altLang="en-US" sz="599" dirty="0">
                        <a:solidFill>
                          <a:srgbClr val="FFFFFF"/>
                        </a:solidFill>
                        <a:latin typeface="Arial" pitchFamily="18" charset="0"/>
                        <a:cs typeface="Arial" pitchFamily="18" charset="0"/>
                      </a:endParaRPr>
                    </a:p>
                  </a:txBody>
                  <a:tcPr>
                    <a:lnL w="0" cmpd="sng">
                      <a:solidFill>
                        <a:srgbClr val="030303"/>
                      </a:solidFill>
                      <a:prstDash val="solid"/>
                    </a:lnL>
                    <a:lnR w="0" cap="flat" cmpd="sng" algn="ctr">
                      <a:solidFill>
                        <a:srgbClr val="030303"/>
                      </a:solidFill>
                      <a:prstDash val="solid"/>
                      <a:round/>
                      <a:headEnd type="none" w="med" len="med"/>
                      <a:tailEnd type="none" w="med" len="med"/>
                    </a:lnR>
                    <a:lnT w="0" cmpd="sng">
                      <a:solidFill>
                        <a:srgbClr val="030303"/>
                      </a:solidFill>
                      <a:prstDash val="solid"/>
                    </a:lnT>
                    <a:lnB w="0" cap="flat" cmpd="sng" algn="ctr">
                      <a:solidFill>
                        <a:srgbClr val="030303"/>
                      </a:solidFill>
                      <a:prstDash val="solid"/>
                      <a:round/>
                      <a:headEnd type="none" w="med" len="med"/>
                      <a:tailEnd type="none" w="med" len="med"/>
                    </a:lnB>
                    <a:solidFill>
                      <a:schemeClr val="accent6">
                        <a:lumMod val="75000"/>
                      </a:schemeClr>
                    </a:solidFill>
                  </a:tcPr>
                </a:tc>
                <a:tc>
                  <a:txBody>
                    <a:bodyPr/>
                    <a:lstStyle/>
                    <a:p>
                      <a:pPr algn="ctr"/>
                      <a:r>
                        <a:rPr lang="en-US" altLang="zh-CN" sz="599" dirty="0">
                          <a:solidFill>
                            <a:srgbClr val="FFFFFF"/>
                          </a:solidFill>
                          <a:latin typeface="Arial" pitchFamily="18" charset="0"/>
                          <a:cs typeface="Arial" pitchFamily="18" charset="0"/>
                        </a:rPr>
                        <a:t>Name</a:t>
                      </a:r>
                      <a:endParaRPr lang="zh-CN" altLang="en-US" sz="599" dirty="0">
                        <a:solidFill>
                          <a:srgbClr val="FFFFFF"/>
                        </a:solidFill>
                        <a:latin typeface="Arial" pitchFamily="18" charset="0"/>
                        <a:cs typeface="Arial" pitchFamily="18" charset="0"/>
                      </a:endParaRPr>
                    </a:p>
                  </a:txBody>
                  <a:tcPr>
                    <a:lnL w="0" cap="flat" cmpd="sng" algn="ctr">
                      <a:solidFill>
                        <a:srgbClr val="030303"/>
                      </a:solidFill>
                      <a:prstDash val="solid"/>
                      <a:round/>
                      <a:headEnd type="none" w="med" len="med"/>
                      <a:tailEnd type="none" w="med" len="med"/>
                    </a:lnL>
                    <a:lnR w="0" cap="flat" cmpd="sng" algn="ctr">
                      <a:solidFill>
                        <a:srgbClr val="030303"/>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chemeClr val="accent6">
                        <a:lumMod val="75000"/>
                      </a:schemeClr>
                    </a:solidFill>
                  </a:tcPr>
                </a:tc>
                <a:tc>
                  <a:txBody>
                    <a:bodyPr/>
                    <a:lstStyle/>
                    <a:p>
                      <a:pPr algn="ctr"/>
                      <a:r>
                        <a:rPr lang="en-US" altLang="zh-CN" sz="599" dirty="0">
                          <a:solidFill>
                            <a:srgbClr val="FFFFFF"/>
                          </a:solidFill>
                          <a:latin typeface="Arial" pitchFamily="18" charset="0"/>
                          <a:cs typeface="Arial" pitchFamily="18" charset="0"/>
                        </a:rPr>
                        <a:t>Cause</a:t>
                      </a:r>
                      <a:endParaRPr lang="zh-CN" altLang="en-US" sz="599" dirty="0">
                        <a:solidFill>
                          <a:srgbClr val="FFFFFF"/>
                        </a:solidFill>
                        <a:latin typeface="Arial" pitchFamily="18" charset="0"/>
                        <a:cs typeface="Arial" pitchFamily="18" charset="0"/>
                      </a:endParaRPr>
                    </a:p>
                  </a:txBody>
                  <a:tcPr>
                    <a:lnL w="0" cap="flat" cmpd="sng" algn="ctr">
                      <a:solidFill>
                        <a:srgbClr val="030303"/>
                      </a:solidFill>
                      <a:prstDash val="solid"/>
                      <a:round/>
                      <a:headEnd type="none" w="med" len="med"/>
                      <a:tailEnd type="none" w="med" len="med"/>
                    </a:lnL>
                    <a:lnR w="0" cap="flat" cmpd="sng" algn="ctr">
                      <a:solidFill>
                        <a:srgbClr val="030303"/>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58355"/>
                    </a:solidFill>
                  </a:tcPr>
                </a:tc>
                <a:tc>
                  <a:txBody>
                    <a:bodyPr/>
                    <a:lstStyle/>
                    <a:p>
                      <a:pPr algn="ctr"/>
                      <a:r>
                        <a:rPr lang="en-US" altLang="zh-CN" sz="599" dirty="0">
                          <a:solidFill>
                            <a:srgbClr val="FFFFFF"/>
                          </a:solidFill>
                          <a:latin typeface="Arial" pitchFamily="18" charset="0"/>
                          <a:cs typeface="Arial" pitchFamily="18" charset="0"/>
                        </a:rPr>
                        <a:t>Remedy</a:t>
                      </a:r>
                      <a:endParaRPr lang="zh-CN" altLang="en-US" sz="599" dirty="0">
                        <a:solidFill>
                          <a:srgbClr val="FFFFFF"/>
                        </a:solidFill>
                        <a:latin typeface="Arial" pitchFamily="18" charset="0"/>
                        <a:cs typeface="Arial" pitchFamily="18" charset="0"/>
                      </a:endParaRPr>
                    </a:p>
                  </a:txBody>
                  <a:tcPr>
                    <a:lnL w="0" cap="flat" cmpd="sng" algn="ctr">
                      <a:solidFill>
                        <a:srgbClr val="030303"/>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428201">
                <a:tc>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Fibercore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axialoffset</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There’sdustin</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V-groovesand</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fiberhammer</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CleantheV-grooves</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andfiberhammer</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00983">
                <a:tc rowSpan="2">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rowSpan="2">
                  <a:txBody>
                    <a:bodyPr/>
                    <a:lstStyle/>
                    <a:p>
                      <a:pPr algn="l"/>
                      <a:r>
                        <a:rPr lang="en-US" altLang="zh-CN" sz="699" dirty="0">
                          <a:solidFill>
                            <a:srgbClr val="231F20"/>
                          </a:solidFill>
                          <a:latin typeface="Arial" pitchFamily="18" charset="0"/>
                          <a:cs typeface="Arial" pitchFamily="18" charset="0"/>
                        </a:rPr>
                        <a:t>Fibercore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angleerror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There’sdustin</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V-groovesand</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fiberhammer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CleantheV-grooves</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andfiberhammer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00691">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Badfiberend-</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facequality</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Checkthecleaver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23850">
                <a:tc rowSpan="2">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rowSpan="2">
                  <a:txBody>
                    <a:bodyPr/>
                    <a:lstStyle/>
                    <a:p>
                      <a:pPr algn="l"/>
                      <a:r>
                        <a:rPr lang="en-US" altLang="zh-CN" sz="699" dirty="0">
                          <a:solidFill>
                            <a:srgbClr val="231F20"/>
                          </a:solidFill>
                          <a:latin typeface="Arial" pitchFamily="18" charset="0"/>
                          <a:cs typeface="Arial" pitchFamily="18" charset="0"/>
                        </a:rPr>
                        <a:t>Fibercore</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bending</a:t>
                      </a:r>
                      <a:endParaRPr lang="zh-CN" altLang="en-US" sz="699"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Badfiberend-</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facequality</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Checkthecleaver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518159">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Pre-fusepower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tooloworpre-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fusetimetoo</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short.</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Increase[Pre-fuse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Power]and/or[Pre-fuse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Time].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510963">
                <a:tc>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Themode</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field</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diameters</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mismatch</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Arcpowernot</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adequate</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Increase[Pre-fuse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Power]and/or[Pre-fuse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Time].</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320251">
                <a:tc rowSpan="2">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rowSpan="2">
                  <a:txBody>
                    <a:bodyPr/>
                    <a:lstStyle/>
                    <a:p>
                      <a:pPr algn="ctr"/>
                      <a:r>
                        <a:rPr lang="en-US" altLang="zh-CN" sz="699" dirty="0">
                          <a:solidFill>
                            <a:srgbClr val="231F20"/>
                          </a:solidFill>
                          <a:latin typeface="Arial" pitchFamily="18" charset="0"/>
                          <a:cs typeface="Arial" pitchFamily="18" charset="0"/>
                        </a:rPr>
                        <a:t>Dust</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combustion</a:t>
                      </a:r>
                      <a:endParaRPr lang="zh-CN" altLang="en-US" sz="699"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Badfiberend-</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facequality</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Checkthecleaver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611716">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Duststillpresent</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aftercleaning</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fiberorcleaning</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arc.</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Cleanfiberthoroughly</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or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increase[CleaningArc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Time]</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323850">
                <a:tc rowSpan="2">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rowSpan="2">
                  <a:txBody>
                    <a:bodyPr/>
                    <a:lstStyle/>
                    <a:p>
                      <a:pPr algn="ctr"/>
                      <a:r>
                        <a:rPr lang="en-US" altLang="zh-CN" sz="699" dirty="0">
                          <a:solidFill>
                            <a:srgbClr val="231F20"/>
                          </a:solidFill>
                          <a:latin typeface="Arial" pitchFamily="18" charset="0"/>
                          <a:cs typeface="Arial" pitchFamily="18" charset="0"/>
                        </a:rPr>
                        <a:t>Bubbles</a:t>
                      </a:r>
                      <a:endParaRPr lang="zh-CN" altLang="en-US" sz="699"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Badfiberend-</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facequality</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Checkthecleaver</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549910">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Pre-fusepower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tooloworpre-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fusetimetoo</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short.</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Increase[Pre-fuse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Power]and/or[Pre-fuse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Time].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bl>
          </a:graphicData>
        </a:graphic>
      </p:graphicFrame>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39</a:t>
            </a:r>
          </a:p>
        </p:txBody>
      </p:sp>
      <p:sp>
        <p:nvSpPr>
          <p:cNvPr id="10" name="TextBox 1"/>
          <p:cNvSpPr txBox="1"/>
          <p:nvPr/>
        </p:nvSpPr>
        <p:spPr>
          <a:xfrm>
            <a:off x="635000" y="1206500"/>
            <a:ext cx="14732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High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solutions</a:t>
            </a:r>
          </a:p>
        </p:txBody>
      </p:sp>
      <p:sp>
        <p:nvSpPr>
          <p:cNvPr id="11" name="TextBox 1"/>
          <p:cNvSpPr txBox="1"/>
          <p:nvPr/>
        </p:nvSpPr>
        <p:spPr>
          <a:xfrm>
            <a:off x="3009900" y="660400"/>
            <a:ext cx="965200" cy="203200"/>
          </a:xfrm>
          <a:prstGeom prst="rect">
            <a:avLst/>
          </a:prstGeom>
          <a:noFill/>
        </p:spPr>
        <p:txBody>
          <a:bodyPr wrap="none" lIns="0" tIns="0" rIns="0" rtlCol="0">
            <a:spAutoFit/>
          </a:bodyPr>
          <a:lstStyle/>
          <a:p>
            <a:pPr>
              <a:lnSpc>
                <a:spcPts val="1600"/>
              </a:lnSpc>
              <a:tabLst/>
            </a:pPr>
            <a:r>
              <a:rPr lang="en-US" altLang="zh-CN" sz="1399" dirty="0">
                <a:solidFill>
                  <a:srgbClr val="030303"/>
                </a:solidFill>
                <a:latin typeface="Arial" pitchFamily="18" charset="0"/>
                <a:cs typeface="Arial" pitchFamily="18" charset="0"/>
              </a:rPr>
              <a:t>Appendix</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A</a:t>
            </a:r>
          </a:p>
        </p:txBody>
      </p:sp>
      <p:sp>
        <p:nvSpPr>
          <p:cNvPr id="21" name="TextBox 20"/>
          <p:cNvSpPr txBox="1"/>
          <p:nvPr/>
        </p:nvSpPr>
        <p:spPr>
          <a:xfrm>
            <a:off x="8659019" y="62865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39</a:t>
            </a:r>
          </a:p>
        </p:txBody>
      </p:sp>
      <p:sp>
        <p:nvSpPr>
          <p:cNvPr id="22" name="TextBox 1"/>
          <p:cNvSpPr txBox="1"/>
          <p:nvPr/>
        </p:nvSpPr>
        <p:spPr>
          <a:xfrm>
            <a:off x="6055519" y="1132120"/>
            <a:ext cx="1833835" cy="148759"/>
          </a:xfrm>
          <a:prstGeom prst="rect">
            <a:avLst/>
          </a:prstGeom>
          <a:noFill/>
        </p:spPr>
        <p:txBody>
          <a:bodyPr wrap="non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Elevata perdita di giunzione: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causa e soluzioni</a:t>
            </a:r>
          </a:p>
        </p:txBody>
      </p:sp>
      <p:sp>
        <p:nvSpPr>
          <p:cNvPr id="23" name="TextBox 1"/>
          <p:cNvSpPr txBox="1"/>
          <p:nvPr/>
        </p:nvSpPr>
        <p:spPr>
          <a:xfrm>
            <a:off x="7808119" y="711200"/>
            <a:ext cx="1011495" cy="251351"/>
          </a:xfrm>
          <a:prstGeom prst="rect">
            <a:avLst/>
          </a:prstGeom>
          <a:noFill/>
        </p:spPr>
        <p:txBody>
          <a:bodyPr wrap="none" lIns="0" tIns="0" rIns="0" rtlCol="0">
            <a:spAutoFit/>
          </a:bodyPr>
          <a:lstStyle/>
          <a:p>
            <a:pPr>
              <a:lnSpc>
                <a:spcPts val="1600"/>
              </a:lnSpc>
              <a:tabLst/>
            </a:pPr>
            <a:r>
              <a:rPr lang="it-IT" altLang="zh-CN" sz="1399" dirty="0">
                <a:solidFill>
                  <a:srgbClr val="030303"/>
                </a:solidFill>
                <a:latin typeface="Arial" pitchFamily="18" charset="0"/>
                <a:cs typeface="Arial" pitchFamily="18" charset="0"/>
              </a:rPr>
              <a:t>Appendice</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A</a:t>
            </a:r>
          </a:p>
        </p:txBody>
      </p:sp>
      <p:graphicFrame>
        <p:nvGraphicFramePr>
          <p:cNvPr id="24" name="表格 4"/>
          <p:cNvGraphicFramePr>
            <a:graphicFrameLocks noGrp="1"/>
          </p:cNvGraphicFramePr>
          <p:nvPr>
            <p:extLst>
              <p:ext uri="{D42A27DB-BD31-4B8C-83A1-F6EECF244321}">
                <p14:modId xmlns:p14="http://schemas.microsoft.com/office/powerpoint/2010/main" val="3337901071"/>
              </p:ext>
            </p:extLst>
          </p:nvPr>
        </p:nvGraphicFramePr>
        <p:xfrm>
          <a:off x="4531519" y="1352698"/>
          <a:ext cx="4606849" cy="4745332"/>
        </p:xfrm>
        <a:graphic>
          <a:graphicData uri="http://schemas.openxmlformats.org/drawingml/2006/table">
            <a:tbl>
              <a:tblPr/>
              <a:tblGrid>
                <a:gridCol w="533401">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1602740">
                  <a:extLst>
                    <a:ext uri="{9D8B030D-6E8A-4147-A177-3AD203B41FA5}">
                      <a16:colId xmlns="" xmlns:a16="http://schemas.microsoft.com/office/drawing/2014/main" val="20002"/>
                    </a:ext>
                  </a:extLst>
                </a:gridCol>
                <a:gridCol w="1480108">
                  <a:extLst>
                    <a:ext uri="{9D8B030D-6E8A-4147-A177-3AD203B41FA5}">
                      <a16:colId xmlns="" xmlns:a16="http://schemas.microsoft.com/office/drawing/2014/main" val="20003"/>
                    </a:ext>
                  </a:extLst>
                </a:gridCol>
              </a:tblGrid>
              <a:tr h="208280">
                <a:tc>
                  <a:txBody>
                    <a:bodyPr/>
                    <a:lstStyle/>
                    <a:p>
                      <a:pPr algn="ctr"/>
                      <a:r>
                        <a:rPr lang="en-US" altLang="zh-CN" sz="599" dirty="0" err="1">
                          <a:solidFill>
                            <a:schemeClr val="bg1"/>
                          </a:solidFill>
                          <a:latin typeface="Arial" pitchFamily="18" charset="0"/>
                          <a:cs typeface="Arial" pitchFamily="18" charset="0"/>
                        </a:rPr>
                        <a:t>Sintomo</a:t>
                      </a:r>
                      <a:endParaRPr lang="zh-CN" altLang="en-US" sz="599" dirty="0">
                        <a:solidFill>
                          <a:schemeClr val="bg1"/>
                        </a:solidFill>
                        <a:latin typeface="Arial" pitchFamily="18" charset="0"/>
                        <a:cs typeface="Arial" pitchFamily="18" charset="0"/>
                      </a:endParaRPr>
                    </a:p>
                  </a:txBody>
                  <a:tcPr>
                    <a:lnL w="0" cmpd="sng">
                      <a:solidFill>
                        <a:srgbClr val="030303"/>
                      </a:solidFill>
                      <a:prstDash val="solid"/>
                    </a:lnL>
                    <a:lnR w="0" cap="flat" cmpd="sng" algn="ctr">
                      <a:solidFill>
                        <a:srgbClr val="030303"/>
                      </a:solidFill>
                      <a:prstDash val="solid"/>
                      <a:round/>
                      <a:headEnd type="none" w="med" len="med"/>
                      <a:tailEnd type="none" w="med" len="med"/>
                    </a:lnR>
                    <a:lnT w="0" cmpd="sng">
                      <a:solidFill>
                        <a:srgbClr val="030303"/>
                      </a:solidFill>
                      <a:prstDash val="soli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latinLnBrk="0" hangingPunct="1"/>
                      <a:r>
                        <a:rPr lang="en-US" altLang="zh-CN" sz="599" kern="1200" baseline="0" dirty="0">
                          <a:solidFill>
                            <a:schemeClr val="bg1"/>
                          </a:solidFill>
                          <a:latin typeface="Arial" pitchFamily="18" charset="0"/>
                          <a:ea typeface="+mn-ea"/>
                          <a:cs typeface="Arial" pitchFamily="18" charset="0"/>
                        </a:rPr>
                        <a:t>Nome</a:t>
                      </a:r>
                      <a:endParaRPr lang="zh-CN" altLang="en-US" sz="599" kern="1200" baseline="0" dirty="0">
                        <a:solidFill>
                          <a:schemeClr val="bg1"/>
                        </a:solidFill>
                        <a:latin typeface="Arial" pitchFamily="18" charset="0"/>
                        <a:ea typeface="+mn-ea"/>
                        <a:cs typeface="Arial" pitchFamily="18" charset="0"/>
                      </a:endParaRPr>
                    </a:p>
                  </a:txBody>
                  <a:tcPr>
                    <a:lnL w="0" cap="flat" cmpd="sng" algn="ctr">
                      <a:solidFill>
                        <a:srgbClr val="030303"/>
                      </a:solidFill>
                      <a:prstDash val="solid"/>
                      <a:round/>
                      <a:headEnd type="none" w="med" len="med"/>
                      <a:tailEnd type="none" w="med" len="med"/>
                    </a:lnL>
                    <a:lnR w="0" cap="flat" cmpd="sng" algn="ctr">
                      <a:solidFill>
                        <a:srgbClr val="030303"/>
                      </a:solidFill>
                      <a:prstDash val="solid"/>
                      <a:round/>
                      <a:headEnd type="none" w="med" len="med"/>
                      <a:tailEnd type="none" w="med" len="med"/>
                    </a:lnR>
                    <a:lnT w="0" cap="flat" cmpd="sng" algn="ctr">
                      <a:solidFill>
                        <a:srgbClr val="03030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it-IT" altLang="zh-CN" sz="599" noProof="0" dirty="0">
                          <a:solidFill>
                            <a:srgbClr val="FFFFFF"/>
                          </a:solidFill>
                          <a:latin typeface="Arial" pitchFamily="18" charset="0"/>
                          <a:cs typeface="Arial" pitchFamily="18" charset="0"/>
                        </a:rPr>
                        <a:t>Causa</a:t>
                      </a:r>
                    </a:p>
                  </a:txBody>
                  <a:tcPr>
                    <a:lnL w="0" cap="flat" cmpd="sng" algn="ctr">
                      <a:solidFill>
                        <a:srgbClr val="030303"/>
                      </a:solidFill>
                      <a:prstDash val="solid"/>
                      <a:round/>
                      <a:headEnd type="none" w="med" len="med"/>
                      <a:tailEnd type="none" w="med" len="med"/>
                    </a:lnL>
                    <a:lnR w="12700" cap="flat" cmpd="sng" algn="ctr">
                      <a:solidFill>
                        <a:schemeClr val="tx1"/>
                      </a:solidFill>
                      <a:prstDash val="solid"/>
                      <a:round/>
                      <a:headEnd type="none" w="med" len="med"/>
                      <a:tailEnd type="none" w="med" len="med"/>
                    </a:lnR>
                    <a:lnT w="0" cap="flat" cmpd="sng" algn="ctr">
                      <a:solidFill>
                        <a:srgbClr val="03030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it-IT" altLang="zh-CN" sz="599" noProof="0" dirty="0">
                          <a:solidFill>
                            <a:srgbClr val="FFFFFF"/>
                          </a:solidFill>
                          <a:latin typeface="Arial" pitchFamily="18" charset="0"/>
                          <a:cs typeface="Arial" pitchFamily="18" charset="0"/>
                        </a:rPr>
                        <a:t>Soluzione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10000"/>
                  </a:ext>
                </a:extLst>
              </a:tr>
              <a:tr h="428201">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dirty="0">
                          <a:solidFill>
                            <a:srgbClr val="231F20"/>
                          </a:solidFill>
                          <a:latin typeface="Arial" pitchFamily="18" charset="0"/>
                          <a:cs typeface="Arial" pitchFamily="18" charset="0"/>
                        </a:rPr>
                        <a:t>Spostamento dell’asse del nucleo della fibra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dirty="0">
                          <a:solidFill>
                            <a:srgbClr val="231F20"/>
                          </a:solidFill>
                          <a:latin typeface="Arial" pitchFamily="18" charset="0"/>
                          <a:cs typeface="Arial" pitchFamily="18" charset="0"/>
                        </a:rPr>
                        <a:t>Polvere nelle scanalature a V e sul piedino della fibra </a:t>
                      </a:r>
                      <a:endParaRPr lang="zh-CN" altLang="en-US" sz="699" dirty="0">
                        <a:solidFill>
                          <a:srgbClr val="231F20"/>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dirty="0">
                          <a:solidFill>
                            <a:srgbClr val="231F20"/>
                          </a:solidFill>
                          <a:latin typeface="Arial" pitchFamily="18" charset="0"/>
                          <a:cs typeface="Arial" pitchFamily="18" charset="0"/>
                        </a:rPr>
                        <a:t>Pulire le scanalature a V e il piedino della fibra </a:t>
                      </a:r>
                      <a:endParaRPr lang="zh-CN" altLang="en-US" sz="699" dirty="0">
                        <a:solidFill>
                          <a:srgbClr val="231F20"/>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94485">
                <a:tc row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dirty="0">
                          <a:solidFill>
                            <a:schemeClr val="tx1"/>
                          </a:solidFill>
                          <a:latin typeface="Arial" pitchFamily="18" charset="0"/>
                          <a:cs typeface="Arial" pitchFamily="18" charset="0"/>
                        </a:rPr>
                        <a:t>Errore dell’ angolo del nucleo della fibra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dirty="0">
                          <a:solidFill>
                            <a:schemeClr val="tx1"/>
                          </a:solidFill>
                          <a:latin typeface="Arial" pitchFamily="18" charset="0"/>
                          <a:cs typeface="Arial" pitchFamily="18" charset="0"/>
                        </a:rPr>
                        <a:t>Polvere nelle scanalature a V e sul piedino della fibra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dirty="0">
                          <a:solidFill>
                            <a:srgbClr val="231F20"/>
                          </a:solidFill>
                          <a:latin typeface="Arial" pitchFamily="18" charset="0"/>
                          <a:cs typeface="Arial" pitchFamily="18" charset="0"/>
                        </a:rPr>
                        <a:t>Pulire le scanalature a V e il piedino della fibra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94485">
                <a:tc vMerge="1">
                  <a:txBody>
                    <a:bodyPr/>
                    <a:lstStyle/>
                    <a:p>
                      <a:endParaRPr lang="it-IT"/>
                    </a:p>
                  </a:txBody>
                  <a:tcPr/>
                </a:tc>
                <a:tc vMerge="1">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dirty="0">
                          <a:solidFill>
                            <a:schemeClr val="tx1"/>
                          </a:solidFill>
                          <a:latin typeface="Arial" pitchFamily="18" charset="0"/>
                          <a:cs typeface="Arial" pitchFamily="18" charset="0"/>
                        </a:rPr>
                        <a:t>Scarsa qualità della faccia terminale della fibra</a:t>
                      </a:r>
                      <a:endParaRPr lang="zh-CN" altLang="en-US" sz="699" dirty="0">
                        <a:solidFill>
                          <a:schemeClr val="tx1"/>
                        </a:solidFill>
                        <a:latin typeface="Arial" pitchFamily="18" charset="0"/>
                        <a:cs typeface="Arial" pitchFamily="18" charset="0"/>
                      </a:endParaRPr>
                    </a:p>
                    <a:p>
                      <a:pPr algn="l"/>
                      <a:endParaRPr lang="it-IT" altLang="zh-CN" sz="699" dirty="0">
                        <a:solidFill>
                          <a:schemeClr val="tx1"/>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Controllare la taglierina</a:t>
                      </a:r>
                    </a:p>
                    <a:p>
                      <a:pPr algn="l"/>
                      <a:endParaRPr lang="it-IT" altLang="zh-CN" sz="69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044704034"/>
                  </a:ext>
                </a:extLst>
              </a:tr>
              <a:tr h="439139">
                <a:tc row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800" dirty="0">
                        <a:solidFill>
                          <a:srgbClr val="231F20"/>
                        </a:solidFill>
                        <a:latin typeface="Arial" pitchFamily="18" charset="0"/>
                        <a:cs typeface="Aria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800" dirty="0">
                        <a:solidFill>
                          <a:srgbClr val="231F20"/>
                        </a:solidFill>
                        <a:latin typeface="Arial" pitchFamily="18" charset="0"/>
                        <a:cs typeface="Aria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700" dirty="0">
                          <a:solidFill>
                            <a:srgbClr val="231F20"/>
                          </a:solidFill>
                          <a:latin typeface="Arial" pitchFamily="18" charset="0"/>
                          <a:cs typeface="Arial" pitchFamily="18" charset="0"/>
                        </a:rPr>
                        <a:t>Piegatura del nucleo della fibra</a:t>
                      </a:r>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dirty="0">
                          <a:solidFill>
                            <a:srgbClr val="231F20"/>
                          </a:solidFill>
                          <a:latin typeface="Arial" pitchFamily="18" charset="0"/>
                          <a:cs typeface="Arial" pitchFamily="18" charset="0"/>
                        </a:rPr>
                        <a:t>Scarsa qualità </a:t>
                      </a:r>
                      <a:r>
                        <a:rPr lang="it-IT" altLang="zh-CN" sz="699" dirty="0">
                          <a:solidFill>
                            <a:schemeClr val="tx1"/>
                          </a:solidFill>
                          <a:latin typeface="Arial" pitchFamily="18" charset="0"/>
                          <a:cs typeface="Arial" pitchFamily="18" charset="0"/>
                        </a:rPr>
                        <a:t>della faccia terminale</a:t>
                      </a:r>
                      <a:r>
                        <a:rPr lang="it-IT" altLang="zh-CN" sz="699" dirty="0">
                          <a:solidFill>
                            <a:srgbClr val="FF0000"/>
                          </a:solidFill>
                          <a:latin typeface="Arial" pitchFamily="18" charset="0"/>
                          <a:cs typeface="Arial" pitchFamily="18" charset="0"/>
                        </a:rPr>
                        <a:t> </a:t>
                      </a:r>
                      <a:r>
                        <a:rPr lang="it-IT" altLang="zh-CN" sz="699" dirty="0">
                          <a:solidFill>
                            <a:srgbClr val="231F20"/>
                          </a:solidFill>
                          <a:latin typeface="Arial" pitchFamily="18" charset="0"/>
                          <a:cs typeface="Arial" pitchFamily="18" charset="0"/>
                        </a:rPr>
                        <a:t>della fibra</a:t>
                      </a:r>
                      <a:endParaRPr lang="zh-CN" altLang="en-US" sz="699" dirty="0">
                        <a:solidFill>
                          <a:srgbClr val="231F20"/>
                        </a:solidFill>
                        <a:latin typeface="Arial" pitchFamily="18" charset="0"/>
                        <a:cs typeface="Aria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699" dirty="0">
                        <a:solidFill>
                          <a:schemeClr val="tx1"/>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Controllare la taglierina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noProof="0"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504726">
                <a:tc vMerge="1">
                  <a:txBody>
                    <a:bodyPr/>
                    <a:lstStyle/>
                    <a:p>
                      <a:endParaRPr lang="it-IT"/>
                    </a:p>
                  </a:txBody>
                  <a:tcPr>
                    <a:lnT w="12700" cap="flat" cmpd="sng" algn="ctr">
                      <a:solidFill>
                        <a:schemeClr val="tx1"/>
                      </a:solidFill>
                      <a:prstDash val="solid"/>
                      <a:round/>
                      <a:headEnd type="none" w="med" len="med"/>
                      <a:tailEnd type="none" w="med" len="med"/>
                    </a:lnT>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dirty="0">
                        <a:solidFill>
                          <a:schemeClr val="tx1"/>
                        </a:solidFill>
                        <a:latin typeface="Arial" pitchFamily="18" charset="0"/>
                        <a:cs typeface="Arial"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Potenza di </a:t>
                      </a:r>
                      <a:r>
                        <a:rPr lang="it-IT" altLang="zh-CN" sz="699" noProof="0" dirty="0" err="1">
                          <a:solidFill>
                            <a:srgbClr val="231F20"/>
                          </a:solidFill>
                          <a:latin typeface="Arial" pitchFamily="18" charset="0"/>
                          <a:cs typeface="Arial" pitchFamily="18" charset="0"/>
                        </a:rPr>
                        <a:t>prefusione</a:t>
                      </a:r>
                      <a:r>
                        <a:rPr lang="it-IT" altLang="zh-CN" sz="699" noProof="0" dirty="0">
                          <a:solidFill>
                            <a:srgbClr val="231F20"/>
                          </a:solidFill>
                          <a:latin typeface="Arial" pitchFamily="18" charset="0"/>
                          <a:cs typeface="Arial" pitchFamily="18" charset="0"/>
                        </a:rPr>
                        <a:t> troppo bassa o tempo di </a:t>
                      </a:r>
                      <a:r>
                        <a:rPr lang="it-IT" altLang="zh-CN" sz="699" noProof="0" dirty="0" err="1">
                          <a:solidFill>
                            <a:srgbClr val="231F20"/>
                          </a:solidFill>
                          <a:latin typeface="Arial" pitchFamily="18" charset="0"/>
                          <a:cs typeface="Arial" pitchFamily="18" charset="0"/>
                        </a:rPr>
                        <a:t>prefusione</a:t>
                      </a:r>
                      <a:r>
                        <a:rPr lang="it-IT" altLang="zh-CN" sz="699" noProof="0" dirty="0">
                          <a:solidFill>
                            <a:srgbClr val="231F20"/>
                          </a:solidFill>
                          <a:latin typeface="Arial" pitchFamily="18" charset="0"/>
                          <a:cs typeface="Arial" pitchFamily="18" charset="0"/>
                        </a:rPr>
                        <a:t> troppo ridotto.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69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Aumentare [Potenza di </a:t>
                      </a:r>
                      <a:r>
                        <a:rPr lang="it-IT" altLang="zh-CN" sz="699" noProof="0" dirty="0" err="1">
                          <a:solidFill>
                            <a:srgbClr val="231F20"/>
                          </a:solidFill>
                          <a:latin typeface="Arial" pitchFamily="18" charset="0"/>
                          <a:cs typeface="Arial" pitchFamily="18" charset="0"/>
                        </a:rPr>
                        <a:t>prefusione</a:t>
                      </a:r>
                      <a:r>
                        <a:rPr lang="it-IT" altLang="zh-CN" sz="699" noProof="0" dirty="0">
                          <a:solidFill>
                            <a:srgbClr val="231F20"/>
                          </a:solidFill>
                          <a:latin typeface="Arial" pitchFamily="18" charset="0"/>
                          <a:cs typeface="Arial" pitchFamily="18" charset="0"/>
                        </a:rPr>
                        <a:t>] e/o [Tempo di </a:t>
                      </a:r>
                      <a:r>
                        <a:rPr lang="it-IT" altLang="zh-CN" sz="699" noProof="0" dirty="0" err="1">
                          <a:solidFill>
                            <a:srgbClr val="231F20"/>
                          </a:solidFill>
                          <a:latin typeface="Arial" pitchFamily="18" charset="0"/>
                          <a:cs typeface="Arial" pitchFamily="18" charset="0"/>
                        </a:rPr>
                        <a:t>prefusione</a:t>
                      </a:r>
                      <a:r>
                        <a:rPr lang="it-IT" altLang="zh-CN" sz="699" noProof="0" dirty="0">
                          <a:solidFill>
                            <a:srgbClr val="231F20"/>
                          </a:solidFill>
                          <a:latin typeface="Arial" pitchFamily="18" charset="0"/>
                          <a:cs typeface="Arial"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noProof="0"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240194704"/>
                  </a:ext>
                </a:extLst>
              </a:tr>
              <a:tr h="32385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dirty="0">
                          <a:solidFill>
                            <a:srgbClr val="231F20"/>
                          </a:solidFill>
                          <a:latin typeface="Arial" pitchFamily="18" charset="0"/>
                          <a:cs typeface="Arial" pitchFamily="18" charset="0"/>
                        </a:rPr>
                        <a:t>I diametri del campo modalità non corrispondono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dirty="0">
                        <a:solidFill>
                          <a:srgbClr val="231F20"/>
                        </a:solidFill>
                        <a:latin typeface="Arial" pitchFamily="18" charset="0"/>
                        <a:cs typeface="Arial"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Potenza dell’arco non adeguata</a:t>
                      </a:r>
                    </a:p>
                    <a:p>
                      <a:pPr algn="l"/>
                      <a:endParaRPr lang="zh-CN" altLang="en-US" sz="699" dirty="0">
                        <a:solidFill>
                          <a:srgbClr val="231F20"/>
                        </a:solidFill>
                        <a:latin typeface="Arial" pitchFamily="18" charset="0"/>
                        <a:cs typeface="Arial"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noProof="0"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Aumentare [Potenza di </a:t>
                      </a:r>
                      <a:r>
                        <a:rPr lang="it-IT" altLang="zh-CN" sz="699" noProof="0" dirty="0" err="1">
                          <a:solidFill>
                            <a:srgbClr val="231F20"/>
                          </a:solidFill>
                          <a:latin typeface="Arial" pitchFamily="18" charset="0"/>
                          <a:cs typeface="Arial" pitchFamily="18" charset="0"/>
                        </a:rPr>
                        <a:t>prefusione</a:t>
                      </a:r>
                      <a:r>
                        <a:rPr lang="it-IT" altLang="zh-CN" sz="699" noProof="0" dirty="0">
                          <a:solidFill>
                            <a:srgbClr val="231F20"/>
                          </a:solidFill>
                          <a:latin typeface="Arial" pitchFamily="18" charset="0"/>
                          <a:cs typeface="Arial" pitchFamily="18" charset="0"/>
                        </a:rPr>
                        <a:t>] e/o [Tempo di </a:t>
                      </a:r>
                      <a:r>
                        <a:rPr lang="it-IT" altLang="zh-CN" sz="699" noProof="0" dirty="0" err="1">
                          <a:solidFill>
                            <a:srgbClr val="231F20"/>
                          </a:solidFill>
                          <a:latin typeface="Arial" pitchFamily="18" charset="0"/>
                          <a:cs typeface="Arial" pitchFamily="18" charset="0"/>
                        </a:rPr>
                        <a:t>prefusione</a:t>
                      </a:r>
                      <a:r>
                        <a:rPr lang="it-IT" altLang="zh-CN" sz="699" noProof="0" dirty="0">
                          <a:solidFill>
                            <a:srgbClr val="231F20"/>
                          </a:solidFill>
                          <a:latin typeface="Arial" pitchFamily="18" charset="0"/>
                          <a:cs typeface="Arial"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72360">
                <a:tc row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dirty="0">
                          <a:solidFill>
                            <a:srgbClr val="231F20"/>
                          </a:solidFill>
                          <a:latin typeface="Arial" pitchFamily="18" charset="0"/>
                          <a:cs typeface="Arial" pitchFamily="18" charset="0"/>
                        </a:rPr>
                        <a:t>Combustione della polvere</a:t>
                      </a:r>
                    </a:p>
                    <a:p>
                      <a:pPr algn="l"/>
                      <a:endParaRPr lang="it-IT" altLang="zh-CN" sz="699" dirty="0">
                        <a:solidFill>
                          <a:srgbClr val="231F20"/>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Scarsa qualità </a:t>
                      </a:r>
                      <a:r>
                        <a:rPr lang="it-IT" altLang="zh-CN" sz="699" noProof="0" dirty="0">
                          <a:solidFill>
                            <a:schemeClr val="tx1"/>
                          </a:solidFill>
                          <a:latin typeface="Arial" pitchFamily="18" charset="0"/>
                          <a:cs typeface="Arial" pitchFamily="18" charset="0"/>
                        </a:rPr>
                        <a:t>della faccia terminale</a:t>
                      </a:r>
                      <a:r>
                        <a:rPr lang="it-IT" altLang="zh-CN" sz="699" noProof="0" dirty="0">
                          <a:solidFill>
                            <a:srgbClr val="FF0000"/>
                          </a:solidFill>
                          <a:latin typeface="Arial" pitchFamily="18" charset="0"/>
                          <a:cs typeface="Arial" pitchFamily="18" charset="0"/>
                        </a:rPr>
                        <a:t> </a:t>
                      </a:r>
                      <a:r>
                        <a:rPr lang="it-IT" altLang="zh-CN" sz="699" noProof="0" dirty="0">
                          <a:solidFill>
                            <a:srgbClr val="231F20"/>
                          </a:solidFill>
                          <a:latin typeface="Arial" pitchFamily="18" charset="0"/>
                          <a:cs typeface="Arial" pitchFamily="18" charset="0"/>
                        </a:rPr>
                        <a:t>della fibra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noProof="0" dirty="0">
                        <a:solidFill>
                          <a:srgbClr val="231F20"/>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Controllare la taglierina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noProof="0" dirty="0">
                        <a:solidFill>
                          <a:srgbClr val="231F20"/>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320251">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algn="l"/>
                      <a:endParaRPr lang="it-IT" altLang="zh-CN" sz="699" dirty="0">
                        <a:solidFill>
                          <a:srgbClr val="231F20"/>
                        </a:solidFill>
                        <a:latin typeface="Arial" pitchFamily="18" charset="0"/>
                        <a:cs typeface="Arial"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Polvere ancora presente dopo la pulizia della fibra o dell’arco.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noProof="0"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Pulire attentamente la fibra o aumentare [Tempo arco di pulizia]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noProof="0"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305859">
                <a:tc row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800" dirty="0">
                          <a:solidFill>
                            <a:srgbClr val="231F20"/>
                          </a:solidFill>
                          <a:latin typeface="Arial" pitchFamily="18" charset="0"/>
                          <a:cs typeface="Arial" pitchFamily="18" charset="0"/>
                        </a:rPr>
                        <a:t>Bolle</a:t>
                      </a:r>
                      <a:endParaRPr lang="zh-CN" altLang="en-US" sz="800" dirty="0">
                        <a:solidFill>
                          <a:srgbClr val="231F20"/>
                        </a:solidFill>
                        <a:latin typeface="Arial" pitchFamily="18" charset="0"/>
                        <a:cs typeface="Arial" pitchFamily="18" charset="0"/>
                      </a:endParaRPr>
                    </a:p>
                    <a:p>
                      <a:endParaRPr lang="it-IT" altLang="zh-CN" dirty="0"/>
                    </a:p>
                    <a:p>
                      <a:endParaRPr lang="zh-CN" altLang="en-US"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Scarsa qualità </a:t>
                      </a:r>
                      <a:r>
                        <a:rPr lang="it-IT" altLang="zh-CN" sz="699" noProof="0" dirty="0">
                          <a:solidFill>
                            <a:schemeClr val="tx1"/>
                          </a:solidFill>
                          <a:latin typeface="Arial" pitchFamily="18" charset="0"/>
                          <a:cs typeface="Arial" pitchFamily="18" charset="0"/>
                        </a:rPr>
                        <a:t>della faccia terminale </a:t>
                      </a:r>
                      <a:r>
                        <a:rPr lang="it-IT" altLang="zh-CN" sz="699" noProof="0" dirty="0">
                          <a:solidFill>
                            <a:srgbClr val="231F20"/>
                          </a:solidFill>
                          <a:latin typeface="Arial" pitchFamily="18" charset="0"/>
                          <a:cs typeface="Arial" pitchFamily="18" charset="0"/>
                        </a:rPr>
                        <a:t>della fibra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noProof="0" dirty="0">
                        <a:solidFill>
                          <a:srgbClr val="231F20"/>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Controllare la taglierina</a:t>
                      </a:r>
                    </a:p>
                    <a:p>
                      <a:pPr algn="l"/>
                      <a:endParaRPr lang="it-IT" altLang="zh-CN" sz="699" noProof="0" dirty="0">
                        <a:solidFill>
                          <a:srgbClr val="231F20"/>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305859">
                <a:tc vMerge="1">
                  <a:txBody>
                    <a:bodyPr/>
                    <a:lstStyle/>
                    <a:p>
                      <a:endParaRPr lang="it-IT"/>
                    </a:p>
                  </a:txBody>
                  <a:tcPr/>
                </a:tc>
                <a:tc vMerge="1">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Potenza di </a:t>
                      </a:r>
                      <a:r>
                        <a:rPr lang="it-IT" altLang="zh-CN" sz="699" noProof="0" dirty="0" err="1">
                          <a:solidFill>
                            <a:srgbClr val="231F20"/>
                          </a:solidFill>
                          <a:latin typeface="Arial" pitchFamily="18" charset="0"/>
                          <a:cs typeface="Arial" pitchFamily="18" charset="0"/>
                        </a:rPr>
                        <a:t>prefusione</a:t>
                      </a:r>
                      <a:r>
                        <a:rPr lang="it-IT" altLang="zh-CN" sz="699" noProof="0" dirty="0">
                          <a:solidFill>
                            <a:srgbClr val="231F20"/>
                          </a:solidFill>
                          <a:latin typeface="Arial" pitchFamily="18" charset="0"/>
                          <a:cs typeface="Arial" pitchFamily="18" charset="0"/>
                        </a:rPr>
                        <a:t> troppo bassa o tempo di </a:t>
                      </a:r>
                      <a:r>
                        <a:rPr lang="it-IT" altLang="zh-CN" sz="699" noProof="0" dirty="0" err="1">
                          <a:solidFill>
                            <a:srgbClr val="231F20"/>
                          </a:solidFill>
                          <a:latin typeface="Arial" pitchFamily="18" charset="0"/>
                          <a:cs typeface="Arial" pitchFamily="18" charset="0"/>
                        </a:rPr>
                        <a:t>prefusione</a:t>
                      </a:r>
                      <a:r>
                        <a:rPr lang="it-IT" altLang="zh-CN" sz="699" noProof="0" dirty="0">
                          <a:solidFill>
                            <a:srgbClr val="231F20"/>
                          </a:solidFill>
                          <a:latin typeface="Arial" pitchFamily="18" charset="0"/>
                          <a:cs typeface="Arial" pitchFamily="18" charset="0"/>
                        </a:rPr>
                        <a:t> troppo ridotto.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zh-CN" sz="699" noProof="0" dirty="0">
                        <a:solidFill>
                          <a:srgbClr val="231F20"/>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Aumentare [Potenza di </a:t>
                      </a:r>
                      <a:r>
                        <a:rPr lang="it-IT" altLang="zh-CN" sz="699" noProof="0" dirty="0" err="1">
                          <a:solidFill>
                            <a:srgbClr val="231F20"/>
                          </a:solidFill>
                          <a:latin typeface="Arial" pitchFamily="18" charset="0"/>
                          <a:cs typeface="Arial" pitchFamily="18" charset="0"/>
                        </a:rPr>
                        <a:t>prefusione</a:t>
                      </a:r>
                      <a:r>
                        <a:rPr lang="it-IT" altLang="zh-CN" sz="699" noProof="0" dirty="0">
                          <a:solidFill>
                            <a:srgbClr val="231F20"/>
                          </a:solidFill>
                          <a:latin typeface="Arial" pitchFamily="18" charset="0"/>
                          <a:cs typeface="Arial" pitchFamily="18" charset="0"/>
                        </a:rPr>
                        <a:t>] e/o [Tempo di </a:t>
                      </a:r>
                      <a:r>
                        <a:rPr lang="it-IT" altLang="zh-CN" sz="699" noProof="0" dirty="0" err="1">
                          <a:solidFill>
                            <a:srgbClr val="231F20"/>
                          </a:solidFill>
                          <a:latin typeface="Arial" pitchFamily="18" charset="0"/>
                          <a:cs typeface="Arial" pitchFamily="18" charset="0"/>
                        </a:rPr>
                        <a:t>prefusione</a:t>
                      </a:r>
                      <a:r>
                        <a:rPr lang="it-IT" altLang="zh-CN" sz="699" noProof="0" dirty="0">
                          <a:solidFill>
                            <a:srgbClr val="231F20"/>
                          </a:solidFill>
                          <a:latin typeface="Arial" pitchFamily="18" charset="0"/>
                          <a:cs typeface="Arial" pitchFamily="18" charset="0"/>
                        </a:rPr>
                        <a:t>].</a:t>
                      </a:r>
                    </a:p>
                    <a:p>
                      <a:pPr algn="l"/>
                      <a:endParaRPr lang="it-IT" altLang="zh-CN" sz="699" noProof="0" dirty="0">
                        <a:solidFill>
                          <a:srgbClr val="231F20"/>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751849386"/>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60400" y="977900"/>
            <a:ext cx="723900" cy="3175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647700" y="1625600"/>
            <a:ext cx="749300" cy="342900"/>
          </a:xfrm>
          <a:prstGeom prst="rect">
            <a:avLst/>
          </a:prstGeom>
          <a:noFill/>
        </p:spPr>
      </p:pic>
      <p:pic>
        <p:nvPicPr>
          <p:cNvPr id="5" name="Picture 3"/>
          <p:cNvPicPr>
            <a:picLocks noChangeAspect="1" noChangeArrowheads="1"/>
          </p:cNvPicPr>
          <p:nvPr/>
        </p:nvPicPr>
        <p:blipFill>
          <a:blip r:embed="rId4"/>
          <a:srcRect/>
          <a:stretch>
            <a:fillRect/>
          </a:stretch>
        </p:blipFill>
        <p:spPr bwMode="auto">
          <a:xfrm>
            <a:off x="660400" y="2209800"/>
            <a:ext cx="749300" cy="292100"/>
          </a:xfrm>
          <a:prstGeom prst="rect">
            <a:avLst/>
          </a:prstGeom>
          <a:noFill/>
        </p:spPr>
      </p:pic>
      <p:pic>
        <p:nvPicPr>
          <p:cNvPr id="6" name="Picture 3"/>
          <p:cNvPicPr>
            <a:picLocks noChangeAspect="1" noChangeArrowheads="1"/>
          </p:cNvPicPr>
          <p:nvPr/>
        </p:nvPicPr>
        <p:blipFill>
          <a:blip r:embed="rId5"/>
          <a:srcRect/>
          <a:stretch>
            <a:fillRect/>
          </a:stretch>
        </p:blipFill>
        <p:spPr bwMode="auto">
          <a:xfrm>
            <a:off x="685800" y="2794000"/>
            <a:ext cx="685800" cy="266700"/>
          </a:xfrm>
          <a:prstGeom prst="rect">
            <a:avLst/>
          </a:prstGeom>
          <a:noFill/>
        </p:spPr>
      </p:pic>
      <p:graphicFrame>
        <p:nvGraphicFramePr>
          <p:cNvPr id="4" name="表格 4"/>
          <p:cNvGraphicFramePr>
            <a:graphicFrameLocks noGrp="1"/>
          </p:cNvGraphicFramePr>
          <p:nvPr>
            <p:extLst>
              <p:ext uri="{D42A27DB-BD31-4B8C-83A1-F6EECF244321}">
                <p14:modId xmlns:p14="http://schemas.microsoft.com/office/powerpoint/2010/main" val="326068797"/>
              </p:ext>
            </p:extLst>
          </p:nvPr>
        </p:nvGraphicFramePr>
        <p:xfrm>
          <a:off x="611225" y="684316"/>
          <a:ext cx="3372409" cy="2489193"/>
        </p:xfrm>
        <a:graphic>
          <a:graphicData uri="http://schemas.openxmlformats.org/drawingml/2006/table">
            <a:tbl>
              <a:tblPr/>
              <a:tblGrid>
                <a:gridCol w="567494">
                  <a:extLst>
                    <a:ext uri="{9D8B030D-6E8A-4147-A177-3AD203B41FA5}">
                      <a16:colId xmlns="" xmlns:a16="http://schemas.microsoft.com/office/drawing/2014/main" val="20000"/>
                    </a:ext>
                  </a:extLst>
                </a:gridCol>
                <a:gridCol w="685800">
                  <a:extLst>
                    <a:ext uri="{9D8B030D-6E8A-4147-A177-3AD203B41FA5}">
                      <a16:colId xmlns="" xmlns:a16="http://schemas.microsoft.com/office/drawing/2014/main" val="20001"/>
                    </a:ext>
                  </a:extLst>
                </a:gridCol>
                <a:gridCol w="1008852">
                  <a:extLst>
                    <a:ext uri="{9D8B030D-6E8A-4147-A177-3AD203B41FA5}">
                      <a16:colId xmlns="" xmlns:a16="http://schemas.microsoft.com/office/drawing/2014/main" val="20002"/>
                    </a:ext>
                  </a:extLst>
                </a:gridCol>
                <a:gridCol w="1110263">
                  <a:extLst>
                    <a:ext uri="{9D8B030D-6E8A-4147-A177-3AD203B41FA5}">
                      <a16:colId xmlns="" xmlns:a16="http://schemas.microsoft.com/office/drawing/2014/main" val="20003"/>
                    </a:ext>
                  </a:extLst>
                </a:gridCol>
              </a:tblGrid>
              <a:tr h="357304">
                <a:tc rowSpan="2">
                  <a:txBody>
                    <a:bodyPr/>
                    <a:lstStyle/>
                    <a:p>
                      <a:endParaRPr lang="zh-CN" altLang="en-US" dirty="0"/>
                    </a:p>
                  </a:txBody>
                  <a:tcPr>
                    <a:lnL w="0" cmpd="sng">
                      <a:solidFill>
                        <a:srgbClr val="231F20"/>
                      </a:solidFill>
                      <a:prstDash val="solid"/>
                    </a:lnL>
                    <a:lnR w="0" cap="flat" cmpd="sng" algn="ctr">
                      <a:solidFill>
                        <a:srgbClr val="231F20"/>
                      </a:solidFill>
                      <a:prstDash val="solid"/>
                      <a:round/>
                      <a:headEnd type="none" w="med" len="med"/>
                      <a:tailEnd type="none" w="med" len="med"/>
                    </a:lnR>
                    <a:lnT w="0" cmpd="sng">
                      <a:solidFill>
                        <a:srgbClr val="231F20"/>
                      </a:solidFill>
                      <a:prstDash val="solid"/>
                    </a:lnT>
                    <a:lnB w="0" cap="flat" cmpd="sng" algn="ctr">
                      <a:solidFill>
                        <a:srgbClr val="231F20"/>
                      </a:solidFill>
                      <a:prstDash val="solid"/>
                      <a:round/>
                      <a:headEnd type="none" w="med" len="med"/>
                      <a:tailEnd type="none" w="med" len="med"/>
                    </a:lnB>
                    <a:solidFill>
                      <a:srgbClr val="FFFFFF"/>
                    </a:solidFill>
                  </a:tcPr>
                </a:tc>
                <a:tc rowSpan="2">
                  <a:txBody>
                    <a:bodyPr/>
                    <a:lstStyle/>
                    <a:p>
                      <a:pPr algn="ctr"/>
                      <a:r>
                        <a:rPr lang="en-US" altLang="zh-CN" sz="699" dirty="0">
                          <a:solidFill>
                            <a:srgbClr val="231F20"/>
                          </a:solidFill>
                          <a:latin typeface="Arial" pitchFamily="18" charset="0"/>
                          <a:cs typeface="Arial" pitchFamily="18" charset="0"/>
                        </a:rPr>
                        <a:t>Separation</a:t>
                      </a:r>
                      <a:endParaRPr lang="zh-CN" altLang="en-US" sz="699"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Fiberstuffingtoo</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small</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Perform[Arc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Calibration].</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mpd="sng">
                      <a:solidFill>
                        <a:srgbClr val="231F20"/>
                      </a:solidFill>
                      <a:prstDash val="soli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544269">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Pre-fusepower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toohighorpre-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fusetimetoo</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long.</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Decrease[Pre-fuse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Power]and/or[Pre-fuse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Time].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13173">
                <a:tc>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ctr"/>
                      <a:r>
                        <a:rPr lang="en-US" altLang="zh-CN" sz="699" dirty="0">
                          <a:solidFill>
                            <a:srgbClr val="231F20"/>
                          </a:solidFill>
                          <a:latin typeface="Arial" pitchFamily="18" charset="0"/>
                          <a:cs typeface="Arial" pitchFamily="18" charset="0"/>
                        </a:rPr>
                        <a:t>Fat</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Fiberstuffingtoo</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much</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Decrease[Overlap]</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andPerform[Arc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Calibration].</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17790">
                <a:tc rowSpan="2">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rowSpan="2">
                  <a:txBody>
                    <a:bodyPr/>
                    <a:lstStyle/>
                    <a:p>
                      <a:pPr algn="ctr"/>
                      <a:r>
                        <a:rPr lang="en-US" altLang="zh-CN" sz="699" dirty="0">
                          <a:solidFill>
                            <a:srgbClr val="231F20"/>
                          </a:solidFill>
                          <a:latin typeface="Arial" pitchFamily="18" charset="0"/>
                          <a:cs typeface="Arial" pitchFamily="18" charset="0"/>
                        </a:rPr>
                        <a:t>Thin</a:t>
                      </a:r>
                      <a:endParaRPr lang="zh-CN" altLang="en-US" sz="699"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Arcpowernot</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adequate</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Perform[Arc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Calibration].</a:t>
                      </a:r>
                      <a:endParaRPr lang="zh-CN" altLang="en-US" sz="6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409576">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Somearc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parametersnot</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adequate</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Adjust[Pre-fuse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Power],</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[Pre-fuseTime]or</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45558">
                <a:tc>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699" dirty="0">
                          <a:solidFill>
                            <a:srgbClr val="231F20"/>
                          </a:solidFill>
                          <a:latin typeface="Arial" pitchFamily="18" charset="0"/>
                          <a:cs typeface="Arial" pitchFamily="18" charset="0"/>
                        </a:rPr>
                        <a:t>Splicingline</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Somearc</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parametersnot</a:t>
                      </a:r>
                      <a:endParaRPr lang="zh-CN" altLang="en-US" sz="699" dirty="0">
                        <a:solidFill>
                          <a:srgbClr val="231F20"/>
                        </a:solidFill>
                        <a:latin typeface="Arial" pitchFamily="18" charset="0"/>
                        <a:cs typeface="Arial" pitchFamily="18" charset="0"/>
                      </a:endParaRPr>
                    </a:p>
                    <a:p>
                      <a:pPr algn="ctr"/>
                      <a:r>
                        <a:rPr lang="en-US" altLang="zh-CN" sz="699" dirty="0">
                          <a:solidFill>
                            <a:srgbClr val="231F20"/>
                          </a:solidFill>
                          <a:latin typeface="Arial" pitchFamily="18" charset="0"/>
                          <a:cs typeface="Arial" pitchFamily="18" charset="0"/>
                        </a:rPr>
                        <a:t>adequate</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99" dirty="0">
                          <a:solidFill>
                            <a:srgbClr val="231F20"/>
                          </a:solidFill>
                          <a:latin typeface="Arial" pitchFamily="18" charset="0"/>
                          <a:cs typeface="Arial" pitchFamily="18" charset="0"/>
                        </a:rPr>
                        <a:t>Adjust[Pre-fuse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Power],[Pre-fuseTime]</a:t>
                      </a:r>
                      <a:endParaRPr lang="zh-CN" altLang="en-US" sz="699" dirty="0">
                        <a:solidFill>
                          <a:srgbClr val="231F20"/>
                        </a:solidFill>
                        <a:latin typeface="Arial" pitchFamily="18" charset="0"/>
                        <a:cs typeface="Arial" pitchFamily="18" charset="0"/>
                      </a:endParaRPr>
                    </a:p>
                    <a:p>
                      <a:pPr algn="l"/>
                      <a:r>
                        <a:rPr lang="en-US" altLang="zh-CN" sz="699" dirty="0">
                          <a:solidFill>
                            <a:srgbClr val="231F20"/>
                          </a:solidFill>
                          <a:latin typeface="Arial" pitchFamily="18" charset="0"/>
                          <a:cs typeface="Arial" pitchFamily="18" charset="0"/>
                        </a:rPr>
                        <a:t>or</a:t>
                      </a:r>
                      <a:endParaRPr lang="zh-CN" altLang="en-US" sz="6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bl>
          </a:graphicData>
        </a:graphic>
      </p:graphicFrame>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40</a:t>
            </a:r>
          </a:p>
        </p:txBody>
      </p:sp>
      <p:sp>
        <p:nvSpPr>
          <p:cNvPr id="7" name="TextBox 1"/>
          <p:cNvSpPr txBox="1"/>
          <p:nvPr/>
        </p:nvSpPr>
        <p:spPr>
          <a:xfrm>
            <a:off x="609600" y="3543300"/>
            <a:ext cx="3289300" cy="444500"/>
          </a:xfrm>
          <a:prstGeom prst="rect">
            <a:avLst/>
          </a:prstGeom>
          <a:noFill/>
        </p:spPr>
        <p:txBody>
          <a:bodyPr wrap="none" lIns="0" tIns="0" rIns="0" rtlCol="0">
            <a:spAutoFit/>
          </a:bodyPr>
          <a:lstStyle/>
          <a:p>
            <a:pPr>
              <a:lnSpc>
                <a:spcPts val="800"/>
              </a:lnSpc>
              <a:tabLst>
                <a:tab pos="25400" algn="l"/>
              </a:tabLst>
            </a:pP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p>
          <a:p>
            <a:pPr>
              <a:lnSpc>
                <a:spcPts val="900"/>
              </a:lnSpc>
              <a:tabLst>
                <a:tab pos="25400" algn="l"/>
              </a:tabLst>
            </a:pPr>
            <a:r>
              <a:rPr lang="en-US" altLang="zh-CN" dirty="0"/>
              <a:t>	</a:t>
            </a:r>
            <a:r>
              <a:rPr lang="en-US" altLang="zh-CN" sz="699" dirty="0">
                <a:solidFill>
                  <a:srgbClr val="6C6D7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vertical</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line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sometimes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appears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point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MM</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dissimilar</a:t>
            </a:r>
          </a:p>
          <a:p>
            <a:pPr>
              <a:lnSpc>
                <a:spcPts val="800"/>
              </a:lnSpc>
              <a:tabLst>
                <a:tab pos="25400" algn="l"/>
              </a:tabLst>
            </a:pPr>
            <a:r>
              <a:rPr lang="en-US" altLang="zh-CN" sz="699" dirty="0">
                <a:solidFill>
                  <a:srgbClr val="6C6D7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(different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diameters)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spliced.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We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call</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line”.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does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not</a:t>
            </a:r>
          </a:p>
          <a:p>
            <a:pPr>
              <a:lnSpc>
                <a:spcPts val="800"/>
              </a:lnSpc>
              <a:tabLst>
                <a:tab pos="25400" algn="l"/>
              </a:tabLst>
            </a:pPr>
            <a:r>
              <a:rPr lang="en-US" altLang="zh-CN" sz="699" dirty="0">
                <a:solidFill>
                  <a:srgbClr val="6C6D70"/>
                </a:solidFill>
                <a:latin typeface="Arial" pitchFamily="18" charset="0"/>
                <a:cs typeface="Arial" pitchFamily="18" charset="0"/>
              </a:rPr>
              <a:t>affect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quality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(such</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tensile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strength).</a:t>
            </a:r>
          </a:p>
        </p:txBody>
      </p:sp>
      <p:sp>
        <p:nvSpPr>
          <p:cNvPr id="14" name="TextBox 13"/>
          <p:cNvSpPr txBox="1"/>
          <p:nvPr/>
        </p:nvSpPr>
        <p:spPr>
          <a:xfrm>
            <a:off x="5368094" y="6302057"/>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40</a:t>
            </a:r>
          </a:p>
        </p:txBody>
      </p:sp>
      <p:sp>
        <p:nvSpPr>
          <p:cNvPr id="15" name="TextBox 1"/>
          <p:cNvSpPr txBox="1"/>
          <p:nvPr/>
        </p:nvSpPr>
        <p:spPr>
          <a:xfrm>
            <a:off x="5064919" y="4117677"/>
            <a:ext cx="3214021" cy="601960"/>
          </a:xfrm>
          <a:prstGeom prst="rect">
            <a:avLst/>
          </a:prstGeom>
          <a:noFill/>
        </p:spPr>
        <p:txBody>
          <a:bodyPr wrap="square" lIns="0" tIns="0" rIns="0" rtlCol="0">
            <a:spAutoFit/>
          </a:bodyPr>
          <a:lstStyle/>
          <a:p>
            <a:pPr>
              <a:lnSpc>
                <a:spcPts val="800"/>
              </a:lnSpc>
              <a:tabLst>
                <a:tab pos="25400" algn="l"/>
              </a:tabLst>
            </a:pPr>
            <a:r>
              <a:rPr lang="en-US" altLang="zh-CN" sz="699" dirty="0">
                <a:solidFill>
                  <a:srgbClr val="6C6D70"/>
                </a:solidFill>
                <a:latin typeface="Arial" pitchFamily="18" charset="0"/>
                <a:cs typeface="Arial" pitchFamily="18" charset="0"/>
              </a:rPr>
              <a:t>Nota:</a:t>
            </a:r>
          </a:p>
          <a:p>
            <a:pPr>
              <a:lnSpc>
                <a:spcPts val="900"/>
              </a:lnSpc>
              <a:tabLst>
                <a:tab pos="25400" algn="l"/>
              </a:tabLst>
            </a:pPr>
            <a:r>
              <a:rPr lang="it-IT" altLang="zh-CN" sz="699" dirty="0">
                <a:solidFill>
                  <a:srgbClr val="6C6D70"/>
                </a:solidFill>
                <a:latin typeface="Arial" pitchFamily="18" charset="0"/>
                <a:cs typeface="Arial" pitchFamily="18" charset="0"/>
              </a:rPr>
              <a:t>Talvolta appare una linea verticale nel punto di giunzione quando vengono giunte fibre MM</a:t>
            </a:r>
            <a:r>
              <a:rPr lang="it-IT" altLang="zh-CN" sz="699" dirty="0">
                <a:solidFill>
                  <a:srgbClr val="6C6D70"/>
                </a:solidFill>
                <a:latin typeface="Times New Roman" pitchFamily="18" charset="0"/>
                <a:cs typeface="Times New Roman" pitchFamily="18" charset="0"/>
              </a:rPr>
              <a:t> </a:t>
            </a:r>
            <a:r>
              <a:rPr lang="it-IT" altLang="zh-CN" sz="699" dirty="0">
                <a:solidFill>
                  <a:srgbClr val="6C6D70"/>
                </a:solidFill>
                <a:latin typeface="Arial" pitchFamily="18" charset="0"/>
                <a:cs typeface="Arial" pitchFamily="18" charset="0"/>
              </a:rPr>
              <a:t>o fibre dissimili (di diverso diametro).</a:t>
            </a:r>
            <a:r>
              <a:rPr lang="it-IT" altLang="zh-CN" sz="699" dirty="0">
                <a:latin typeface="Times New Roman" pitchFamily="18" charset="0"/>
                <a:cs typeface="Times New Roman" pitchFamily="18" charset="0"/>
              </a:rPr>
              <a:t> </a:t>
            </a:r>
            <a:r>
              <a:rPr lang="it-IT" altLang="zh-CN" sz="699" dirty="0">
                <a:solidFill>
                  <a:srgbClr val="6C6D70"/>
                </a:solidFill>
                <a:latin typeface="Arial" pitchFamily="18" charset="0"/>
                <a:cs typeface="Arial" pitchFamily="18" charset="0"/>
              </a:rPr>
              <a:t>Si definisce “linea di giunzione”.</a:t>
            </a:r>
            <a:r>
              <a:rPr lang="it-IT" altLang="zh-CN" sz="699" dirty="0">
                <a:latin typeface="Times New Roman" pitchFamily="18" charset="0"/>
                <a:cs typeface="Times New Roman" pitchFamily="18" charset="0"/>
              </a:rPr>
              <a:t> </a:t>
            </a:r>
            <a:r>
              <a:rPr lang="it-IT" altLang="zh-CN" sz="699" dirty="0">
                <a:solidFill>
                  <a:srgbClr val="6C6D70"/>
                </a:solidFill>
                <a:latin typeface="Arial" pitchFamily="18" charset="0"/>
                <a:cs typeface="Arial" pitchFamily="18" charset="0"/>
              </a:rPr>
              <a:t>Non influisce sulla qualità della giunzione (come la perdita di giunzione e la resistenza alla trazione).</a:t>
            </a:r>
          </a:p>
        </p:txBody>
      </p:sp>
      <p:graphicFrame>
        <p:nvGraphicFramePr>
          <p:cNvPr id="16" name="表格 4"/>
          <p:cNvGraphicFramePr>
            <a:graphicFrameLocks noGrp="1"/>
          </p:cNvGraphicFramePr>
          <p:nvPr>
            <p:extLst>
              <p:ext uri="{D42A27DB-BD31-4B8C-83A1-F6EECF244321}">
                <p14:modId xmlns:p14="http://schemas.microsoft.com/office/powerpoint/2010/main" val="2315518063"/>
              </p:ext>
            </p:extLst>
          </p:nvPr>
        </p:nvGraphicFramePr>
        <p:xfrm>
          <a:off x="4531519" y="161050"/>
          <a:ext cx="4190999" cy="3329057"/>
        </p:xfrm>
        <a:graphic>
          <a:graphicData uri="http://schemas.openxmlformats.org/drawingml/2006/table">
            <a:tbl>
              <a:tblPr/>
              <a:tblGrid>
                <a:gridCol w="685800">
                  <a:extLst>
                    <a:ext uri="{9D8B030D-6E8A-4147-A177-3AD203B41FA5}">
                      <a16:colId xmlns="" xmlns:a16="http://schemas.microsoft.com/office/drawing/2014/main" val="20000"/>
                    </a:ext>
                  </a:extLst>
                </a:gridCol>
                <a:gridCol w="871708">
                  <a:extLst>
                    <a:ext uri="{9D8B030D-6E8A-4147-A177-3AD203B41FA5}">
                      <a16:colId xmlns="" xmlns:a16="http://schemas.microsoft.com/office/drawing/2014/main" val="20001"/>
                    </a:ext>
                  </a:extLst>
                </a:gridCol>
                <a:gridCol w="1253732">
                  <a:extLst>
                    <a:ext uri="{9D8B030D-6E8A-4147-A177-3AD203B41FA5}">
                      <a16:colId xmlns="" xmlns:a16="http://schemas.microsoft.com/office/drawing/2014/main" val="20002"/>
                    </a:ext>
                  </a:extLst>
                </a:gridCol>
                <a:gridCol w="1379759">
                  <a:extLst>
                    <a:ext uri="{9D8B030D-6E8A-4147-A177-3AD203B41FA5}">
                      <a16:colId xmlns="" xmlns:a16="http://schemas.microsoft.com/office/drawing/2014/main" val="20003"/>
                    </a:ext>
                  </a:extLst>
                </a:gridCol>
              </a:tblGrid>
              <a:tr h="472566">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it-IT" altLang="zh-CN" sz="699" noProof="0" dirty="0">
                          <a:solidFill>
                            <a:srgbClr val="231F20"/>
                          </a:solidFill>
                          <a:latin typeface="Arial" pitchFamily="18" charset="0"/>
                          <a:cs typeface="Arial" pitchFamily="18" charset="0"/>
                        </a:rPr>
                        <a:t>Separazione della fibra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rowSpan="2">
                  <a:txBody>
                    <a:bodyPr/>
                    <a:lstStyle/>
                    <a:p>
                      <a:pPr algn="l"/>
                      <a:r>
                        <a:rPr lang="it-IT" altLang="zh-CN" sz="699" noProof="0" dirty="0">
                          <a:solidFill>
                            <a:schemeClr val="tx1"/>
                          </a:solidFill>
                          <a:latin typeface="Arial" pitchFamily="18" charset="0"/>
                          <a:cs typeface="Arial" pitchFamily="18" charset="0"/>
                        </a:rPr>
                        <a:t>Riempimento</a:t>
                      </a:r>
                      <a:r>
                        <a:rPr lang="it-IT" altLang="zh-CN" sz="699" noProof="0" dirty="0">
                          <a:solidFill>
                            <a:srgbClr val="231F20"/>
                          </a:solidFill>
                          <a:latin typeface="Arial" pitchFamily="18" charset="0"/>
                          <a:cs typeface="Arial" pitchFamily="18" charset="0"/>
                        </a:rPr>
                        <a:t> fibra troppo ridotto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algn="l"/>
                      <a:r>
                        <a:rPr lang="it-IT" altLang="zh-CN" sz="699" noProof="0" dirty="0">
                          <a:solidFill>
                            <a:srgbClr val="231F20"/>
                          </a:solidFill>
                          <a:latin typeface="Arial" pitchFamily="18" charset="0"/>
                          <a:cs typeface="Arial" pitchFamily="18" charset="0"/>
                        </a:rPr>
                        <a:t>Eseguire [Calibrazione arco].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0">
                <a:tc vMerge="1">
                  <a:txBody>
                    <a:bodyPr/>
                    <a:lstStyle/>
                    <a:p>
                      <a:endParaRPr lang="it-IT"/>
                    </a:p>
                  </a:txBody>
                  <a:tcPr/>
                </a:tc>
                <a:tc rowSpan="2">
                  <a:txBody>
                    <a:bodyPr/>
                    <a:lstStyle/>
                    <a:p>
                      <a:pPr algn="ctr"/>
                      <a:endParaRPr lang="it-IT" altLang="zh-CN" sz="699" noProof="0" dirty="0">
                        <a:solidFill>
                          <a:srgbClr val="231F20"/>
                        </a:solidFill>
                        <a:latin typeface="Arial" pitchFamily="18" charset="0"/>
                        <a:cs typeface="Arial"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it-IT"/>
                    </a:p>
                  </a:txBody>
                  <a:tcPr/>
                </a:tc>
                <a:tc vMerge="1">
                  <a:txBody>
                    <a:bodyPr/>
                    <a:lstStyle/>
                    <a:p>
                      <a:endParaRPr lang="it-IT"/>
                    </a:p>
                  </a:txBody>
                  <a:tcPr/>
                </a:tc>
                <a:extLst>
                  <a:ext uri="{0D108BD9-81ED-4DB2-BD59-A6C34878D82A}">
                    <a16:rowId xmlns="" xmlns:a16="http://schemas.microsoft.com/office/drawing/2014/main" val="1560510874"/>
                  </a:ext>
                </a:extLst>
              </a:tr>
              <a:tr h="366955">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Potenza di prefusione troppo elevata o tempo di prefusione troppo lungo.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Diminuire [Potenza di prefusione] e/o [Tempo di prefusione].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617535">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Spessa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chemeClr val="tx1"/>
                          </a:solidFill>
                          <a:latin typeface="Arial" pitchFamily="18" charset="0"/>
                          <a:cs typeface="Arial" pitchFamily="18" charset="0"/>
                        </a:rPr>
                        <a:t>Riempimento</a:t>
                      </a:r>
                      <a:r>
                        <a:rPr lang="it-IT" altLang="zh-CN" sz="699" noProof="0" dirty="0">
                          <a:solidFill>
                            <a:srgbClr val="231F20"/>
                          </a:solidFill>
                          <a:latin typeface="Arial" pitchFamily="18" charset="0"/>
                          <a:cs typeface="Arial" pitchFamily="18" charset="0"/>
                        </a:rPr>
                        <a:t> fibra eccessivo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Diminuire [Sovrapposizione]</a:t>
                      </a:r>
                    </a:p>
                    <a:p>
                      <a:pPr algn="l"/>
                      <a:r>
                        <a:rPr lang="it-IT" altLang="zh-CN" sz="699" noProof="0" dirty="0">
                          <a:solidFill>
                            <a:srgbClr val="231F20"/>
                          </a:solidFill>
                          <a:latin typeface="Arial" pitchFamily="18" charset="0"/>
                          <a:cs typeface="Arial" pitchFamily="18" charset="0"/>
                        </a:rPr>
                        <a:t>ed eseguire [Calibrazione arco].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474974">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Sottile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a:r>
                        <a:rPr lang="it-IT" altLang="zh-CN" sz="699" noProof="0" dirty="0">
                          <a:solidFill>
                            <a:schemeClr val="tx1"/>
                          </a:solidFill>
                          <a:latin typeface="Arial" pitchFamily="18" charset="0"/>
                          <a:cs typeface="Arial" pitchFamily="18" charset="0"/>
                        </a:rPr>
                        <a:t>Potenza arco non adeguata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rgbClr val="231F20"/>
                          </a:solidFill>
                          <a:latin typeface="Arial" pitchFamily="18" charset="0"/>
                          <a:cs typeface="Arial" pitchFamily="18" charset="0"/>
                        </a:rPr>
                        <a:t>Eseguire [Calibrazione arco].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0">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rowSpan="2">
                  <a:txBody>
                    <a:bodyPr/>
                    <a:lstStyle/>
                    <a:p>
                      <a:pPr algn="l"/>
                      <a:r>
                        <a:rPr lang="it-IT" altLang="zh-CN" sz="699" noProof="0" dirty="0">
                          <a:solidFill>
                            <a:schemeClr val="tx1"/>
                          </a:solidFill>
                          <a:latin typeface="Arial" pitchFamily="18" charset="0"/>
                          <a:cs typeface="Arial" pitchFamily="18" charset="0"/>
                        </a:rPr>
                        <a:t>Alcuni parametri dell’arco non sono adeguati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Regolare [Potenza di prefusione], [Tempo di prefusione]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544705">
                <a:tc vMerge="1">
                  <a:txBody>
                    <a:bodyPr/>
                    <a:lstStyle/>
                    <a:p>
                      <a:endParaRPr lang="it-IT"/>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altLang="zh-CN" sz="699" noProof="0" dirty="0">
                        <a:solidFill>
                          <a:srgbClr val="231F20"/>
                        </a:solidFill>
                        <a:latin typeface="Arial" pitchFamily="18" charset="0"/>
                        <a:cs typeface="Arial"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it-IT"/>
                    </a:p>
                  </a:txBody>
                  <a:tcPr/>
                </a:tc>
                <a:tc vMerge="1">
                  <a:txBody>
                    <a:bodyPr/>
                    <a:lstStyle/>
                    <a:p>
                      <a:endParaRPr lang="it-IT"/>
                    </a:p>
                  </a:txBody>
                  <a:tcPr/>
                </a:tc>
                <a:extLst>
                  <a:ext uri="{0D108BD9-81ED-4DB2-BD59-A6C34878D82A}">
                    <a16:rowId xmlns="" xmlns:a16="http://schemas.microsoft.com/office/drawing/2014/main" val="2366159975"/>
                  </a:ext>
                </a:extLst>
              </a:tr>
              <a:tr h="665938">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Linea di giunzione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99" noProof="0" dirty="0">
                          <a:solidFill>
                            <a:schemeClr val="tx1"/>
                          </a:solidFill>
                          <a:latin typeface="Arial" pitchFamily="18" charset="0"/>
                          <a:cs typeface="Arial" pitchFamily="18" charset="0"/>
                        </a:rPr>
                        <a:t>Alcuni parametri dell’arco non sono adeguati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699" noProof="0" dirty="0">
                          <a:solidFill>
                            <a:srgbClr val="231F20"/>
                          </a:solidFill>
                          <a:latin typeface="Arial" pitchFamily="18" charset="0"/>
                          <a:cs typeface="Arial" pitchFamily="18" charset="0"/>
                        </a:rPr>
                        <a:t>Regolare [Potenza di prefusione], [Tempo di prefusione]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extLst>
              <p:ext uri="{D42A27DB-BD31-4B8C-83A1-F6EECF244321}">
                <p14:modId xmlns:p14="http://schemas.microsoft.com/office/powerpoint/2010/main" val="183658420"/>
              </p:ext>
            </p:extLst>
          </p:nvPr>
        </p:nvGraphicFramePr>
        <p:xfrm>
          <a:off x="457258" y="1924728"/>
          <a:ext cx="3374945" cy="4384040"/>
        </p:xfrm>
        <a:graphic>
          <a:graphicData uri="http://schemas.openxmlformats.org/drawingml/2006/table">
            <a:tbl>
              <a:tblPr/>
              <a:tblGrid>
                <a:gridCol w="769525">
                  <a:extLst>
                    <a:ext uri="{9D8B030D-6E8A-4147-A177-3AD203B41FA5}">
                      <a16:colId xmlns="" xmlns:a16="http://schemas.microsoft.com/office/drawing/2014/main" val="20000"/>
                    </a:ext>
                  </a:extLst>
                </a:gridCol>
                <a:gridCol w="1097532">
                  <a:extLst>
                    <a:ext uri="{9D8B030D-6E8A-4147-A177-3AD203B41FA5}">
                      <a16:colId xmlns="" xmlns:a16="http://schemas.microsoft.com/office/drawing/2014/main" val="20001"/>
                    </a:ext>
                  </a:extLst>
                </a:gridCol>
                <a:gridCol w="1507888">
                  <a:extLst>
                    <a:ext uri="{9D8B030D-6E8A-4147-A177-3AD203B41FA5}">
                      <a16:colId xmlns="" xmlns:a16="http://schemas.microsoft.com/office/drawing/2014/main" val="20002"/>
                    </a:ext>
                  </a:extLst>
                </a:gridCol>
              </a:tblGrid>
              <a:tr h="208280">
                <a:tc>
                  <a:txBody>
                    <a:bodyPr/>
                    <a:lstStyle/>
                    <a:p>
                      <a:pPr algn="l"/>
                      <a:r>
                        <a:rPr lang="en-US" altLang="zh-CN" sz="599" dirty="0">
                          <a:solidFill>
                            <a:srgbClr val="FFFFFF"/>
                          </a:solidFill>
                          <a:latin typeface="Arial" pitchFamily="18" charset="0"/>
                          <a:cs typeface="Arial" pitchFamily="18" charset="0"/>
                        </a:rPr>
                        <a:t>ErrorMessage</a:t>
                      </a:r>
                      <a:endParaRPr lang="zh-CN" altLang="en-US" sz="599" dirty="0">
                        <a:solidFill>
                          <a:srgbClr val="FFFFFF"/>
                        </a:solidFill>
                        <a:latin typeface="Arial" pitchFamily="18" charset="0"/>
                        <a:cs typeface="Arial" pitchFamily="18" charset="0"/>
                      </a:endParaRPr>
                    </a:p>
                  </a:txBody>
                  <a:tcPr>
                    <a:lnL w="0" cmpd="sng">
                      <a:solidFill>
                        <a:srgbClr val="030303"/>
                      </a:solidFill>
                      <a:prstDash val="solid"/>
                    </a:lnL>
                    <a:lnR w="0" cap="flat" cmpd="sng" algn="ctr">
                      <a:solidFill>
                        <a:srgbClr val="030303"/>
                      </a:solidFill>
                      <a:prstDash val="solid"/>
                      <a:round/>
                      <a:headEnd type="none" w="med" len="med"/>
                      <a:tailEnd type="none" w="med" len="med"/>
                    </a:lnR>
                    <a:lnT w="0" cmpd="sng">
                      <a:solidFill>
                        <a:srgbClr val="030303"/>
                      </a:solidFill>
                      <a:prstDash val="solid"/>
                    </a:lnT>
                    <a:lnB w="0" cap="flat" cmpd="sng" algn="ctr">
                      <a:solidFill>
                        <a:srgbClr val="030303"/>
                      </a:solidFill>
                      <a:prstDash val="solid"/>
                      <a:round/>
                      <a:headEnd type="none" w="med" len="med"/>
                      <a:tailEnd type="none" w="med" len="med"/>
                    </a:lnB>
                    <a:solidFill>
                      <a:srgbClr val="F58355"/>
                    </a:solidFill>
                  </a:tcPr>
                </a:tc>
                <a:tc>
                  <a:txBody>
                    <a:bodyPr/>
                    <a:lstStyle/>
                    <a:p>
                      <a:pPr algn="ctr"/>
                      <a:r>
                        <a:rPr lang="en-US" altLang="zh-CN" sz="599" dirty="0">
                          <a:solidFill>
                            <a:srgbClr val="FFFFFF"/>
                          </a:solidFill>
                          <a:latin typeface="Arial" pitchFamily="18" charset="0"/>
                          <a:cs typeface="Arial" pitchFamily="18" charset="0"/>
                        </a:rPr>
                        <a:t>Cause</a:t>
                      </a:r>
                      <a:endParaRPr lang="zh-CN" altLang="en-US" sz="599" dirty="0">
                        <a:solidFill>
                          <a:srgbClr val="FFFFFF"/>
                        </a:solidFill>
                        <a:latin typeface="Arial" pitchFamily="18" charset="0"/>
                        <a:cs typeface="Arial" pitchFamily="18" charset="0"/>
                      </a:endParaRPr>
                    </a:p>
                  </a:txBody>
                  <a:tcPr>
                    <a:lnL w="0" cap="flat" cmpd="sng" algn="ctr">
                      <a:solidFill>
                        <a:srgbClr val="030303"/>
                      </a:solidFill>
                      <a:prstDash val="solid"/>
                      <a:round/>
                      <a:headEnd type="none" w="med" len="med"/>
                      <a:tailEnd type="none" w="med" len="med"/>
                    </a:lnL>
                    <a:lnR w="0" cap="flat" cmpd="sng" algn="ctr">
                      <a:solidFill>
                        <a:srgbClr val="030303"/>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58355"/>
                    </a:solidFill>
                  </a:tcPr>
                </a:tc>
                <a:tc>
                  <a:txBody>
                    <a:bodyPr/>
                    <a:lstStyle/>
                    <a:p>
                      <a:pPr algn="ctr"/>
                      <a:r>
                        <a:rPr lang="en-US" altLang="zh-CN" sz="599" dirty="0">
                          <a:solidFill>
                            <a:srgbClr val="FFFFFF"/>
                          </a:solidFill>
                          <a:latin typeface="Arial" pitchFamily="18" charset="0"/>
                          <a:cs typeface="Arial" pitchFamily="18" charset="0"/>
                        </a:rPr>
                        <a:t>Solution</a:t>
                      </a:r>
                      <a:endParaRPr lang="zh-CN" altLang="en-US" sz="599" dirty="0">
                        <a:solidFill>
                          <a:srgbClr val="FFFFFF"/>
                        </a:solidFill>
                        <a:latin typeface="Arial" pitchFamily="18" charset="0"/>
                        <a:cs typeface="Arial" pitchFamily="18" charset="0"/>
                      </a:endParaRPr>
                    </a:p>
                  </a:txBody>
                  <a:tcPr>
                    <a:lnL w="0" cap="flat" cmpd="sng" algn="ctr">
                      <a:solidFill>
                        <a:srgbClr val="030303"/>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240089">
                <a:tc>
                  <a:txBody>
                    <a:bodyPr/>
                    <a:lstStyle/>
                    <a:p>
                      <a:pPr algn="l"/>
                      <a:r>
                        <a:rPr lang="en-US" altLang="zh-CN" sz="599" dirty="0">
                          <a:solidFill>
                            <a:srgbClr val="231F20"/>
                          </a:solidFill>
                          <a:latin typeface="Arial" pitchFamily="18" charset="0"/>
                          <a:cs typeface="Arial" pitchFamily="18" charset="0"/>
                        </a:rPr>
                        <a:t>LeftFiberPlace</a:t>
                      </a:r>
                      <a:endParaRPr lang="zh-CN" altLang="en-US" sz="599" dirty="0">
                        <a:solidFill>
                          <a:srgbClr val="231F20"/>
                        </a:solidFill>
                        <a:latin typeface="Arial" pitchFamily="18" charset="0"/>
                        <a:cs typeface="Arial" pitchFamily="18" charset="0"/>
                      </a:endParaRPr>
                    </a:p>
                    <a:p>
                      <a:pPr algn="ctr"/>
                      <a:r>
                        <a:rPr lang="en-US" altLang="zh-CN" sz="599" dirty="0">
                          <a:solidFill>
                            <a:srgbClr val="231F20"/>
                          </a:solidFill>
                          <a:latin typeface="Arial" pitchFamily="18" charset="0"/>
                          <a:cs typeface="Arial" pitchFamily="18" charset="0"/>
                        </a:rPr>
                        <a:t>Error</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rowSpan="2">
                  <a:txBody>
                    <a:bodyPr/>
                    <a:lstStyle/>
                    <a:p>
                      <a:pPr algn="l"/>
                      <a:r>
                        <a:rPr lang="en-US" altLang="zh-CN" sz="579" dirty="0">
                          <a:solidFill>
                            <a:srgbClr val="231F20"/>
                          </a:solidFill>
                          <a:latin typeface="Arial" pitchFamily="18" charset="0"/>
                          <a:cs typeface="Arial" pitchFamily="18" charset="0"/>
                        </a:rPr>
                        <a:t>Thefiberend-faceisplacedon</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theelectrodecenterline.</a:t>
                      </a:r>
                      <a:endParaRPr lang="zh-CN" altLang="en-US" sz="579"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rowSpan="2">
                  <a:txBody>
                    <a:bodyPr/>
                    <a:lstStyle/>
                    <a:p>
                      <a:pPr algn="l"/>
                      <a:r>
                        <a:rPr lang="en-US" altLang="zh-CN" sz="579" dirty="0">
                          <a:solidFill>
                            <a:srgbClr val="231F20"/>
                          </a:solidFill>
                          <a:latin typeface="Arial" pitchFamily="18" charset="0"/>
                          <a:cs typeface="Arial" pitchFamily="18" charset="0"/>
                        </a:rPr>
                        <a:t>PressRESETbutton,andreloadthefibers</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tomakesurethatfiberendfaceisplaced</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betweenV-grooveandthecenterlineof</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electrodes.</a:t>
                      </a:r>
                      <a:endParaRPr lang="zh-CN" altLang="en-US" sz="579"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12301">
                <a:tc>
                  <a:txBody>
                    <a:bodyPr/>
                    <a:lstStyle/>
                    <a:p>
                      <a:pPr algn="l"/>
                      <a:r>
                        <a:rPr lang="en-US" altLang="zh-CN" sz="599" dirty="0">
                          <a:solidFill>
                            <a:srgbClr val="231F20"/>
                          </a:solidFill>
                          <a:latin typeface="Arial" pitchFamily="18" charset="0"/>
                          <a:cs typeface="Arial" pitchFamily="18" charset="0"/>
                        </a:rPr>
                        <a:t>RightFiberPlace</a:t>
                      </a:r>
                      <a:endParaRPr lang="zh-CN" altLang="en-US" sz="599" dirty="0">
                        <a:solidFill>
                          <a:srgbClr val="231F20"/>
                        </a:solidFill>
                        <a:latin typeface="Arial" pitchFamily="18" charset="0"/>
                        <a:cs typeface="Arial" pitchFamily="18" charset="0"/>
                      </a:endParaRPr>
                    </a:p>
                    <a:p>
                      <a:pPr algn="ctr"/>
                      <a:r>
                        <a:rPr lang="en-US" altLang="zh-CN" sz="599" dirty="0">
                          <a:solidFill>
                            <a:srgbClr val="231F20"/>
                          </a:solidFill>
                          <a:latin typeface="Arial" pitchFamily="18" charset="0"/>
                          <a:cs typeface="Arial" pitchFamily="18" charset="0"/>
                        </a:rPr>
                        <a:t>Error</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492972">
                <a:tc>
                  <a:txBody>
                    <a:bodyPr/>
                    <a:lstStyle/>
                    <a:p>
                      <a:pPr algn="l"/>
                      <a:r>
                        <a:rPr lang="en-US" altLang="zh-CN" sz="599" dirty="0">
                          <a:solidFill>
                            <a:srgbClr val="231F20"/>
                          </a:solidFill>
                          <a:latin typeface="Arial" pitchFamily="18" charset="0"/>
                          <a:cs typeface="Arial" pitchFamily="18" charset="0"/>
                        </a:rPr>
                        <a:t>PressMotor</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DistanceOverLimit</a:t>
                      </a:r>
                      <a:endParaRPr lang="zh-CN" altLang="en-US" sz="5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Thefiberisnotsetcorrectly</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atthebottomoftheV-groove,</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whichresultsinthatthefiber</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offsetsbeyondmotorformation</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range.</a:t>
                      </a:r>
                      <a:endParaRPr lang="zh-CN" altLang="en-US" sz="57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Pressthe“RESET”button;correctlyre-</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positionthefiberatthebottomofthe</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V-groove.</a:t>
                      </a:r>
                      <a:endParaRPr lang="zh-CN" altLang="en-US" sz="57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08280">
                <a:tc>
                  <a:txBody>
                    <a:bodyPr/>
                    <a:lstStyle/>
                    <a:p>
                      <a:pPr algn="l"/>
                      <a:r>
                        <a:rPr lang="en-US" altLang="zh-CN" sz="599" dirty="0">
                          <a:solidFill>
                            <a:srgbClr val="231F20"/>
                          </a:solidFill>
                          <a:latin typeface="Arial" pitchFamily="18" charset="0"/>
                          <a:cs typeface="Arial" pitchFamily="18" charset="0"/>
                        </a:rPr>
                        <a:t>PressMotorError</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Motormightbedamaged.</a:t>
                      </a:r>
                      <a:endParaRPr lang="zh-CN" altLang="en-US" sz="57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Consultyournearestsalesagent.</a:t>
                      </a:r>
                      <a:endParaRPr lang="zh-CN" altLang="en-US" sz="57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27448">
                <a:tc>
                  <a:txBody>
                    <a:bodyPr/>
                    <a:lstStyle/>
                    <a:p>
                      <a:pPr algn="l"/>
                      <a:r>
                        <a:rPr lang="en-US" altLang="zh-CN" sz="599" dirty="0">
                          <a:solidFill>
                            <a:srgbClr val="231F20"/>
                          </a:solidFill>
                          <a:latin typeface="Arial" pitchFamily="18" charset="0"/>
                          <a:cs typeface="Arial" pitchFamily="18" charset="0"/>
                        </a:rPr>
                        <a:t>SearchFiberEnd</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faceFailed</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Thefiberisnotsetcorrectlyat</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thebottomoftheV-groove.</a:t>
                      </a:r>
                      <a:endParaRPr lang="zh-CN" altLang="en-US" sz="57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Pressthe“RESET”button;correctlyre-</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positionthefiberatthebottomofthe</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V-groove.</a:t>
                      </a:r>
                      <a:endParaRPr lang="zh-CN" altLang="en-US" sz="57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41088">
                <a:tc>
                  <a:txBody>
                    <a:bodyPr/>
                    <a:lstStyle/>
                    <a:p>
                      <a:pPr algn="l"/>
                      <a:r>
                        <a:rPr lang="en-US" altLang="zh-CN" sz="599" dirty="0">
                          <a:solidFill>
                            <a:srgbClr val="231F20"/>
                          </a:solidFill>
                          <a:latin typeface="Arial" pitchFamily="18" charset="0"/>
                          <a:cs typeface="Arial" pitchFamily="18" charset="0"/>
                        </a:rPr>
                        <a:t>ArcFailure</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Arcdischargedoesnotoccur.</a:t>
                      </a:r>
                      <a:endParaRPr lang="zh-CN" altLang="en-US" sz="57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Confirmtheelectrodesareinproper</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position;Replacetheelectrodes.</a:t>
                      </a:r>
                      <a:endParaRPr lang="zh-CN" altLang="en-US" sz="57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323850">
                <a:tc>
                  <a:txBody>
                    <a:bodyPr/>
                    <a:lstStyle/>
                    <a:p>
                      <a:pPr algn="l"/>
                      <a:r>
                        <a:rPr lang="en-US" altLang="zh-CN" sz="599" dirty="0">
                          <a:solidFill>
                            <a:srgbClr val="231F20"/>
                          </a:solidFill>
                          <a:latin typeface="Arial" pitchFamily="18" charset="0"/>
                          <a:cs typeface="Arial" pitchFamily="18" charset="0"/>
                        </a:rPr>
                        <a:t>AlignMotor</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DistanceOverLimit</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Thefiberisnotsetcorrectly</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atthebottomoftheV-groove.</a:t>
                      </a:r>
                      <a:endParaRPr lang="zh-CN" altLang="en-US" sz="57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Pressthe“RESET”button;correctlyre-</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positionthefiberatthebottomofthe</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V-groove.</a:t>
                      </a:r>
                      <a:endParaRPr lang="zh-CN" altLang="en-US" sz="57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338244">
                <a:tc>
                  <a:txBody>
                    <a:bodyPr/>
                    <a:lstStyle/>
                    <a:p>
                      <a:pPr algn="l"/>
                      <a:r>
                        <a:rPr lang="en-US" altLang="zh-CN" sz="599" dirty="0">
                          <a:solidFill>
                            <a:srgbClr val="231F20"/>
                          </a:solidFill>
                          <a:latin typeface="Arial" pitchFamily="18" charset="0"/>
                          <a:cs typeface="Arial" pitchFamily="18" charset="0"/>
                        </a:rPr>
                        <a:t>SearchFiberClad</a:t>
                      </a:r>
                      <a:endParaRPr lang="zh-CN" altLang="en-US" sz="599" dirty="0">
                        <a:solidFill>
                          <a:srgbClr val="231F20"/>
                        </a:solidFill>
                        <a:latin typeface="Arial" pitchFamily="18" charset="0"/>
                        <a:cs typeface="Arial" pitchFamily="18" charset="0"/>
                      </a:endParaRPr>
                    </a:p>
                    <a:p>
                      <a:pPr algn="ctr"/>
                      <a:r>
                        <a:rPr lang="en-US" altLang="zh-CN" sz="599" dirty="0">
                          <a:solidFill>
                            <a:srgbClr val="231F20"/>
                          </a:solidFill>
                          <a:latin typeface="Arial" pitchFamily="18" charset="0"/>
                          <a:cs typeface="Arial" pitchFamily="18" charset="0"/>
                        </a:rPr>
                        <a:t>Failed</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Thefiberisnotsetcorrectly</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atthebottomofthe</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V-groove.</a:t>
                      </a:r>
                      <a:endParaRPr lang="zh-CN" altLang="en-US" sz="57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Pressthe“RESET”button;correctlyre-</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positionthefiberatthebottomofthe</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V-groove.</a:t>
                      </a:r>
                      <a:endParaRPr lang="zh-CN" altLang="en-US" sz="57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323849">
                <a:tc>
                  <a:txBody>
                    <a:bodyPr/>
                    <a:lstStyle/>
                    <a:p>
                      <a:pPr algn="l"/>
                      <a:r>
                        <a:rPr lang="en-US" altLang="zh-CN" sz="599" dirty="0">
                          <a:solidFill>
                            <a:srgbClr val="231F20"/>
                          </a:solidFill>
                          <a:latin typeface="Arial" pitchFamily="18" charset="0"/>
                          <a:cs typeface="Arial" pitchFamily="18" charset="0"/>
                        </a:rPr>
                        <a:t>FiberBorder</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PositionWrong</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There’sdustordirtonthe</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fibersurface</a:t>
                      </a:r>
                      <a:endParaRPr lang="zh-CN" altLang="en-US" sz="57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79" dirty="0">
                          <a:solidFill>
                            <a:srgbClr val="231F20"/>
                          </a:solidFill>
                          <a:latin typeface="Arial" pitchFamily="18" charset="0"/>
                          <a:cs typeface="Arial" pitchFamily="18" charset="0"/>
                        </a:rPr>
                        <a:t>Preparethefiber(stripping,cleaning,and</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cleaving)again;cleanthelens;redo[Dust</a:t>
                      </a:r>
                      <a:endParaRPr lang="zh-CN" altLang="en-US" sz="579" dirty="0">
                        <a:solidFill>
                          <a:srgbClr val="231F20"/>
                        </a:solidFill>
                        <a:latin typeface="Arial" pitchFamily="18" charset="0"/>
                        <a:cs typeface="Arial" pitchFamily="18" charset="0"/>
                      </a:endParaRPr>
                    </a:p>
                    <a:p>
                      <a:pPr algn="l"/>
                      <a:r>
                        <a:rPr lang="en-US" altLang="zh-CN" sz="579" dirty="0">
                          <a:solidFill>
                            <a:srgbClr val="231F20"/>
                          </a:solidFill>
                          <a:latin typeface="Arial" pitchFamily="18" charset="0"/>
                          <a:cs typeface="Arial" pitchFamily="18" charset="0"/>
                        </a:rPr>
                        <a:t>Check]</a:t>
                      </a:r>
                      <a:endParaRPr lang="zh-CN" altLang="en-US" sz="57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259080">
                <a:tc rowSpan="3">
                  <a:txBody>
                    <a:bodyPr/>
                    <a:lstStyle/>
                    <a:p>
                      <a:pPr algn="l"/>
                      <a:r>
                        <a:rPr lang="en-US" altLang="zh-CN" sz="599" dirty="0">
                          <a:solidFill>
                            <a:srgbClr val="231F20"/>
                          </a:solidFill>
                          <a:latin typeface="Arial" pitchFamily="18" charset="0"/>
                          <a:cs typeface="Arial" pitchFamily="18" charset="0"/>
                        </a:rPr>
                        <a:t>UnknownFiberType</a:t>
                      </a:r>
                      <a:endParaRPr lang="zh-CN" altLang="en-US" sz="599"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There’sdustordirtonthe</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fibersurface</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Preparethefiber(stripping,</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cleaning,andcleaving)again.</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269874">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Differentfibertypesontwo</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sides.</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Useanappropriatesplicemodeother</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thanAUTOsplicemodetore-splice.</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248284">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Non-standardopticalfibers</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AUTOsplicemodecanonlydetectthe</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standardSM,MM,NZfibers.</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247651">
                <a:tc>
                  <a:txBody>
                    <a:bodyPr/>
                    <a:lstStyle/>
                    <a:p>
                      <a:pPr algn="l"/>
                      <a:r>
                        <a:rPr lang="en-US" altLang="zh-CN" sz="599" dirty="0">
                          <a:solidFill>
                            <a:srgbClr val="231F20"/>
                          </a:solidFill>
                          <a:latin typeface="Arial" pitchFamily="18" charset="0"/>
                          <a:cs typeface="Arial" pitchFamily="18" charset="0"/>
                        </a:rPr>
                        <a:t>FiberCladOver</a:t>
                      </a:r>
                      <a:endParaRPr lang="zh-CN" altLang="en-US" sz="599" dirty="0">
                        <a:solidFill>
                          <a:srgbClr val="231F20"/>
                        </a:solidFill>
                        <a:latin typeface="Arial" pitchFamily="18" charset="0"/>
                        <a:cs typeface="Arial" pitchFamily="18" charset="0"/>
                      </a:endParaRPr>
                    </a:p>
                    <a:p>
                      <a:pPr algn="ctr"/>
                      <a:r>
                        <a:rPr lang="en-US" altLang="zh-CN" sz="599" dirty="0">
                          <a:solidFill>
                            <a:srgbClr val="231F20"/>
                          </a:solidFill>
                          <a:latin typeface="Arial" pitchFamily="18" charset="0"/>
                          <a:cs typeface="Arial" pitchFamily="18" charset="0"/>
                        </a:rPr>
                        <a:t>Limit</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599" dirty="0">
                          <a:solidFill>
                            <a:srgbClr val="231F20"/>
                          </a:solidFill>
                          <a:latin typeface="Arial" pitchFamily="18" charset="0"/>
                          <a:cs typeface="Arial" pitchFamily="18" charset="0"/>
                        </a:rPr>
                        <a:t>Fiberedgeisnotlocatedin</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thecamerarange.</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Adjustthefiberpositionandperform</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“motorcalibration”.</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3"/>
                  </a:ext>
                </a:extLst>
              </a:tr>
            </a:tbl>
          </a:graphicData>
        </a:graphic>
      </p:graphicFrame>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41</a:t>
            </a:r>
          </a:p>
        </p:txBody>
      </p:sp>
      <p:sp>
        <p:nvSpPr>
          <p:cNvPr id="3" name="TextBox 1"/>
          <p:cNvSpPr txBox="1"/>
          <p:nvPr/>
        </p:nvSpPr>
        <p:spPr>
          <a:xfrm>
            <a:off x="609600" y="698500"/>
            <a:ext cx="3365500" cy="1168400"/>
          </a:xfrm>
          <a:prstGeom prst="rect">
            <a:avLst/>
          </a:prstGeom>
          <a:noFill/>
        </p:spPr>
        <p:txBody>
          <a:bodyPr wrap="none" lIns="0" tIns="0" rIns="0" rtlCol="0">
            <a:spAutoFit/>
          </a:bodyPr>
          <a:lstStyle/>
          <a:p>
            <a:pPr>
              <a:lnSpc>
                <a:spcPts val="1600"/>
              </a:lnSpc>
              <a:tabLst>
                <a:tab pos="2400300" algn="l"/>
              </a:tabLst>
            </a:pPr>
            <a:r>
              <a:rPr lang="en-US" altLang="zh-CN" dirty="0"/>
              <a:t>	</a:t>
            </a:r>
            <a:r>
              <a:rPr lang="en-US" altLang="zh-CN" sz="1399" dirty="0">
                <a:solidFill>
                  <a:srgbClr val="030303"/>
                </a:solidFill>
                <a:latin typeface="Arial" pitchFamily="18" charset="0"/>
                <a:cs typeface="Arial" pitchFamily="18" charset="0"/>
              </a:rPr>
              <a:t>Appendix</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B</a:t>
            </a:r>
          </a:p>
          <a:p>
            <a:pPr>
              <a:lnSpc>
                <a:spcPts val="1000"/>
              </a:lnSpc>
            </a:pPr>
            <a:endParaRPr lang="en-US" altLang="zh-CN" dirty="0"/>
          </a:p>
          <a:p>
            <a:pPr>
              <a:lnSpc>
                <a:spcPts val="1000"/>
              </a:lnSpc>
            </a:pPr>
            <a:endParaRPr lang="en-US" altLang="zh-CN" dirty="0"/>
          </a:p>
          <a:p>
            <a:pPr>
              <a:lnSpc>
                <a:spcPts val="1400"/>
              </a:lnSpc>
              <a:tabLst>
                <a:tab pos="2400300" algn="l"/>
              </a:tabLst>
            </a:pPr>
            <a:r>
              <a:rPr lang="en-US" altLang="zh-CN" sz="699" dirty="0">
                <a:solidFill>
                  <a:srgbClr val="231F20"/>
                </a:solidFill>
                <a:latin typeface="Arial" pitchFamily="18" charset="0"/>
                <a:cs typeface="Arial" pitchFamily="18" charset="0"/>
              </a:rPr>
              <a:t>High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solutions</a:t>
            </a:r>
          </a:p>
          <a:p>
            <a:pPr>
              <a:lnSpc>
                <a:spcPts val="1500"/>
              </a:lnSpc>
              <a:tabLst>
                <a:tab pos="2400300" algn="l"/>
              </a:tabLst>
            </a:pPr>
            <a:r>
              <a:rPr lang="en-US" altLang="zh-CN" sz="699" dirty="0">
                <a:solidFill>
                  <a:srgbClr val="231F20"/>
                </a:solidFill>
                <a:latin typeface="Arial" pitchFamily="18" charset="0"/>
                <a:cs typeface="Arial" pitchFamily="18" charset="0"/>
              </a:rPr>
              <a:t>During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p>
          <a:p>
            <a:pPr>
              <a:lnSpc>
                <a:spcPts val="800"/>
              </a:lnSpc>
              <a:tabLst>
                <a:tab pos="2400300" algn="l"/>
              </a:tabLst>
            </a:pPr>
            <a:r>
              <a:rPr lang="en-US" altLang="zh-CN" sz="699" dirty="0">
                <a:solidFill>
                  <a:srgbClr val="231F20"/>
                </a:solidFill>
                <a:latin typeface="Arial" pitchFamily="18" charset="0"/>
                <a:cs typeface="Arial" pitchFamily="18" charset="0"/>
              </a:rPr>
              <a:t>please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solution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precisely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shown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below.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possible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p>
          <a:p>
            <a:pPr>
              <a:lnSpc>
                <a:spcPts val="800"/>
              </a:lnSpc>
              <a:tabLst>
                <a:tab pos="2400300" algn="l"/>
              </a:tabLst>
            </a:pPr>
            <a:r>
              <a:rPr lang="en-US" altLang="zh-CN" sz="699" dirty="0">
                <a:solidFill>
                  <a:srgbClr val="231F20"/>
                </a:solidFill>
                <a:latin typeface="Arial" pitchFamily="18" charset="0"/>
                <a:cs typeface="Arial" pitchFamily="18" charset="0"/>
              </a:rPr>
              <a:t>solve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problem,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require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service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qualified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service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center.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p>
          <a:p>
            <a:pPr>
              <a:lnSpc>
                <a:spcPts val="800"/>
              </a:lnSpc>
              <a:tabLst>
                <a:tab pos="2400300" algn="l"/>
              </a:tabLst>
            </a:pP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please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contact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sales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agents.</a:t>
            </a:r>
          </a:p>
        </p:txBody>
      </p:sp>
      <p:sp>
        <p:nvSpPr>
          <p:cNvPr id="6" name="TextBox 5"/>
          <p:cNvSpPr txBox="1"/>
          <p:nvPr/>
        </p:nvSpPr>
        <p:spPr>
          <a:xfrm>
            <a:off x="8951119" y="7589837"/>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41</a:t>
            </a:r>
          </a:p>
        </p:txBody>
      </p:sp>
      <p:sp>
        <p:nvSpPr>
          <p:cNvPr id="7" name="TextBox 1"/>
          <p:cNvSpPr txBox="1"/>
          <p:nvPr/>
        </p:nvSpPr>
        <p:spPr>
          <a:xfrm>
            <a:off x="4531519" y="636532"/>
            <a:ext cx="4355933" cy="1187505"/>
          </a:xfrm>
          <a:prstGeom prst="rect">
            <a:avLst/>
          </a:prstGeom>
          <a:noFill/>
        </p:spPr>
        <p:txBody>
          <a:bodyPr wrap="square" lIns="0" tIns="0" rIns="0" rtlCol="0">
            <a:spAutoFit/>
          </a:bodyPr>
          <a:lstStyle/>
          <a:p>
            <a:pPr>
              <a:lnSpc>
                <a:spcPts val="1600"/>
              </a:lnSpc>
              <a:tabLst>
                <a:tab pos="2400300" algn="l"/>
              </a:tabLst>
            </a:pPr>
            <a:r>
              <a:rPr lang="en-US" altLang="zh-CN" dirty="0"/>
              <a:t>	</a:t>
            </a:r>
            <a:r>
              <a:rPr lang="it-IT" altLang="zh-CN" sz="1399" dirty="0">
                <a:solidFill>
                  <a:srgbClr val="030303"/>
                </a:solidFill>
                <a:latin typeface="Arial" pitchFamily="18" charset="0"/>
                <a:cs typeface="Arial" pitchFamily="18" charset="0"/>
              </a:rPr>
              <a:t>Appendice</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B</a:t>
            </a:r>
          </a:p>
          <a:p>
            <a:pPr>
              <a:lnSpc>
                <a:spcPts val="1000"/>
              </a:lnSpc>
            </a:pPr>
            <a:endParaRPr lang="en-US" altLang="zh-CN" dirty="0"/>
          </a:p>
          <a:p>
            <a:pPr>
              <a:lnSpc>
                <a:spcPts val="1000"/>
              </a:lnSpc>
            </a:pPr>
            <a:endParaRPr lang="en-US" altLang="zh-CN" dirty="0"/>
          </a:p>
          <a:p>
            <a:pPr>
              <a:lnSpc>
                <a:spcPts val="1400"/>
              </a:lnSpc>
              <a:tabLst>
                <a:tab pos="2400300" algn="l"/>
              </a:tabLst>
            </a:pPr>
            <a:r>
              <a:rPr lang="it-IT" altLang="zh-CN" sz="699" dirty="0">
                <a:solidFill>
                  <a:srgbClr val="231F20"/>
                </a:solidFill>
                <a:latin typeface="Arial" pitchFamily="18" charset="0"/>
                <a:cs typeface="Arial" pitchFamily="18" charset="0"/>
              </a:rPr>
              <a:t>Elevata perdita di giunzione: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causa e soluzioni</a:t>
            </a:r>
          </a:p>
          <a:p>
            <a:pPr>
              <a:lnSpc>
                <a:spcPts val="1500"/>
              </a:lnSpc>
              <a:tabLst>
                <a:tab pos="2400300" algn="l"/>
              </a:tabLst>
            </a:pPr>
            <a:r>
              <a:rPr lang="it-IT" altLang="zh-CN" sz="699" dirty="0">
                <a:solidFill>
                  <a:srgbClr val="231F20"/>
                </a:solidFill>
                <a:latin typeface="Arial" pitchFamily="18" charset="0"/>
                <a:cs typeface="Arial" pitchFamily="18" charset="0"/>
              </a:rPr>
              <a:t>Durante la procedura di giunzione,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 sullo schermo compaiono dei messaggi di errore,</a:t>
            </a:r>
          </a:p>
          <a:p>
            <a:pPr>
              <a:lnSpc>
                <a:spcPts val="800"/>
              </a:lnSpc>
              <a:tabLst>
                <a:tab pos="2400300" algn="l"/>
              </a:tabLst>
            </a:pPr>
            <a:r>
              <a:rPr lang="it-IT" altLang="zh-CN" sz="699" dirty="0">
                <a:solidFill>
                  <a:srgbClr val="231F20"/>
                </a:solidFill>
                <a:latin typeface="Arial" pitchFamily="18" charset="0"/>
                <a:cs typeface="Arial" pitchFamily="18" charset="0"/>
              </a:rPr>
              <a:t>seguire la soluzione indicata nell’elenco seguente.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 non è possibile risolvere</a:t>
            </a:r>
          </a:p>
          <a:p>
            <a:pPr>
              <a:lnSpc>
                <a:spcPts val="800"/>
              </a:lnSpc>
              <a:tabLst>
                <a:tab pos="2400300" algn="l"/>
              </a:tabLst>
            </a:pPr>
            <a:r>
              <a:rPr lang="it-IT" altLang="zh-CN" sz="699" dirty="0">
                <a:solidFill>
                  <a:srgbClr val="231F20"/>
                </a:solidFill>
                <a:latin typeface="Arial" pitchFamily="18" charset="0"/>
                <a:cs typeface="Arial" pitchFamily="18" charset="0"/>
              </a:rPr>
              <a:t>il problema,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la giuntatrice potrebbe necessitare dell’assistenza di un centro qualificato.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In</a:t>
            </a:r>
          </a:p>
          <a:p>
            <a:pPr>
              <a:lnSpc>
                <a:spcPts val="800"/>
              </a:lnSpc>
              <a:tabLst>
                <a:tab pos="2400300" algn="l"/>
              </a:tabLst>
            </a:pPr>
            <a:r>
              <a:rPr lang="it-IT" altLang="zh-CN" sz="699" dirty="0">
                <a:solidFill>
                  <a:srgbClr val="231F20"/>
                </a:solidFill>
                <a:latin typeface="Arial" pitchFamily="18" charset="0"/>
                <a:cs typeface="Arial" pitchFamily="18" charset="0"/>
              </a:rPr>
              <a:t>questo caso, contattare i rivenditori.</a:t>
            </a:r>
          </a:p>
        </p:txBody>
      </p:sp>
      <p:graphicFrame>
        <p:nvGraphicFramePr>
          <p:cNvPr id="8" name="表格 4"/>
          <p:cNvGraphicFramePr>
            <a:graphicFrameLocks noGrp="1"/>
          </p:cNvGraphicFramePr>
          <p:nvPr>
            <p:extLst>
              <p:ext uri="{D42A27DB-BD31-4B8C-83A1-F6EECF244321}">
                <p14:modId xmlns:p14="http://schemas.microsoft.com/office/powerpoint/2010/main" val="91674327"/>
              </p:ext>
            </p:extLst>
          </p:nvPr>
        </p:nvGraphicFramePr>
        <p:xfrm>
          <a:off x="4483064" y="1867453"/>
          <a:ext cx="4495800" cy="4272725"/>
        </p:xfrm>
        <a:graphic>
          <a:graphicData uri="http://schemas.openxmlformats.org/drawingml/2006/table">
            <a:tbl>
              <a:tblPr/>
              <a:tblGrid>
                <a:gridCol w="1219200">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1676400">
                  <a:extLst>
                    <a:ext uri="{9D8B030D-6E8A-4147-A177-3AD203B41FA5}">
                      <a16:colId xmlns="" xmlns:a16="http://schemas.microsoft.com/office/drawing/2014/main" val="20002"/>
                    </a:ext>
                  </a:extLst>
                </a:gridCol>
              </a:tblGrid>
              <a:tr h="208280">
                <a:tc>
                  <a:txBody>
                    <a:bodyPr/>
                    <a:lstStyle/>
                    <a:p>
                      <a:pPr algn="l"/>
                      <a:r>
                        <a:rPr lang="it-IT" altLang="zh-CN" sz="599" noProof="0" dirty="0">
                          <a:solidFill>
                            <a:srgbClr val="FFFFFF"/>
                          </a:solidFill>
                          <a:latin typeface="Arial" pitchFamily="18" charset="0"/>
                          <a:cs typeface="Arial" pitchFamily="18" charset="0"/>
                        </a:rPr>
                        <a:t>Messaggio di errore</a:t>
                      </a:r>
                    </a:p>
                  </a:txBody>
                  <a:tcPr>
                    <a:lnL w="0" cmpd="sng">
                      <a:solidFill>
                        <a:srgbClr val="030303"/>
                      </a:solidFill>
                      <a:prstDash val="solid"/>
                    </a:lnL>
                    <a:lnR w="0" cap="flat" cmpd="sng" algn="ctr">
                      <a:solidFill>
                        <a:srgbClr val="030303"/>
                      </a:solidFill>
                      <a:prstDash val="solid"/>
                      <a:round/>
                      <a:headEnd type="none" w="med" len="med"/>
                      <a:tailEnd type="none" w="med" len="med"/>
                    </a:lnR>
                    <a:lnT w="0" cmpd="sng">
                      <a:solidFill>
                        <a:srgbClr val="030303"/>
                      </a:solidFill>
                      <a:prstDash val="solid"/>
                    </a:lnT>
                    <a:lnB w="12700" cap="flat" cmpd="sng" algn="ctr">
                      <a:solidFill>
                        <a:schemeClr val="tx1"/>
                      </a:solidFill>
                      <a:prstDash val="solid"/>
                      <a:round/>
                      <a:headEnd type="none" w="med" len="med"/>
                      <a:tailEnd type="none" w="med" len="med"/>
                    </a:lnB>
                    <a:solidFill>
                      <a:srgbClr val="F58355"/>
                    </a:solidFill>
                  </a:tcPr>
                </a:tc>
                <a:tc>
                  <a:txBody>
                    <a:bodyPr/>
                    <a:lstStyle/>
                    <a:p>
                      <a:pPr algn="ctr"/>
                      <a:r>
                        <a:rPr lang="it-IT" altLang="zh-CN" sz="599" noProof="0" dirty="0">
                          <a:solidFill>
                            <a:srgbClr val="FFFFFF"/>
                          </a:solidFill>
                          <a:latin typeface="Arial" pitchFamily="18" charset="0"/>
                          <a:cs typeface="Arial" pitchFamily="18" charset="0"/>
                        </a:rPr>
                        <a:t>Causa</a:t>
                      </a:r>
                    </a:p>
                  </a:txBody>
                  <a:tcPr>
                    <a:lnL w="0" cap="flat" cmpd="sng" algn="ctr">
                      <a:solidFill>
                        <a:srgbClr val="030303"/>
                      </a:solidFill>
                      <a:prstDash val="solid"/>
                      <a:round/>
                      <a:headEnd type="none" w="med" len="med"/>
                      <a:tailEnd type="none" w="med" len="med"/>
                    </a:lnL>
                    <a:lnR w="0" cap="flat" cmpd="sng" algn="ctr">
                      <a:solidFill>
                        <a:srgbClr val="030303"/>
                      </a:solidFill>
                      <a:prstDash val="solid"/>
                      <a:round/>
                      <a:headEnd type="none" w="med" len="med"/>
                      <a:tailEnd type="none" w="med" len="med"/>
                    </a:lnR>
                    <a:lnT w="0" cap="flat" cmpd="sng" algn="ctr">
                      <a:solidFill>
                        <a:srgbClr val="03030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355"/>
                    </a:solidFill>
                  </a:tcPr>
                </a:tc>
                <a:tc>
                  <a:txBody>
                    <a:bodyPr/>
                    <a:lstStyle/>
                    <a:p>
                      <a:pPr algn="ctr"/>
                      <a:r>
                        <a:rPr lang="it-IT" altLang="zh-CN" sz="599" noProof="0" dirty="0">
                          <a:solidFill>
                            <a:srgbClr val="FFFFFF"/>
                          </a:solidFill>
                          <a:latin typeface="Arial" pitchFamily="18" charset="0"/>
                          <a:cs typeface="Arial" pitchFamily="18" charset="0"/>
                        </a:rPr>
                        <a:t>Soluzione</a:t>
                      </a:r>
                    </a:p>
                  </a:txBody>
                  <a:tcPr>
                    <a:lnL w="0" cap="flat" cmpd="sng" algn="ctr">
                      <a:solidFill>
                        <a:srgbClr val="030303"/>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240089">
                <a:tc>
                  <a:txBody>
                    <a:bodyPr/>
                    <a:lstStyle/>
                    <a:p>
                      <a:pPr algn="l"/>
                      <a:r>
                        <a:rPr lang="it-IT" altLang="zh-CN" sz="599" dirty="0">
                          <a:solidFill>
                            <a:srgbClr val="231F20"/>
                          </a:solidFill>
                          <a:latin typeface="Arial" pitchFamily="18" charset="0"/>
                          <a:cs typeface="Arial" pitchFamily="18" charset="0"/>
                        </a:rPr>
                        <a:t>Errore di posizionamento della fibra di sinistra</a:t>
                      </a:r>
                      <a:endParaRPr lang="zh-CN" altLang="en-US" sz="59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algn="l"/>
                      <a:r>
                        <a:rPr lang="it-IT" altLang="zh-CN" sz="579" dirty="0">
                          <a:solidFill>
                            <a:srgbClr val="231F20"/>
                          </a:solidFill>
                          <a:latin typeface="Arial" pitchFamily="18" charset="0"/>
                          <a:cs typeface="Arial" pitchFamily="18" charset="0"/>
                        </a:rPr>
                        <a:t>La faccia terminale della fibra è posizionata sul baricentro dell’elettrodo.</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algn="l"/>
                      <a:r>
                        <a:rPr lang="it-IT" altLang="zh-CN" sz="579" dirty="0">
                          <a:solidFill>
                            <a:srgbClr val="231F20"/>
                          </a:solidFill>
                          <a:latin typeface="Arial" pitchFamily="18" charset="0"/>
                          <a:cs typeface="Arial" pitchFamily="18" charset="0"/>
                        </a:rPr>
                        <a:t>Premere il pulsante RESET e ricaricare le fibre per accertarsi che la faccia terminale della fibra sia posizionata tra la scanalatura a V e il baricentro degli elettrodi.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599" dirty="0">
                          <a:solidFill>
                            <a:srgbClr val="231F20"/>
                          </a:solidFill>
                          <a:latin typeface="Arial" pitchFamily="18" charset="0"/>
                          <a:cs typeface="Arial" pitchFamily="18" charset="0"/>
                        </a:rPr>
                        <a:t>Errore di posizionamento della fibra di destra</a:t>
                      </a:r>
                      <a:endParaRPr lang="zh-CN" altLang="en-US" sz="59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426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599" dirty="0">
                          <a:solidFill>
                            <a:srgbClr val="231F20"/>
                          </a:solidFill>
                          <a:latin typeface="Arial" pitchFamily="18" charset="0"/>
                          <a:cs typeface="Arial" pitchFamily="18" charset="0"/>
                        </a:rPr>
                        <a:t>Distanza motore superiore al limite</a:t>
                      </a:r>
                      <a:endParaRPr lang="zh-CN" altLang="en-US" sz="599" dirty="0">
                        <a:solidFill>
                          <a:srgbClr val="231F20"/>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79" dirty="0">
                          <a:solidFill>
                            <a:srgbClr val="231F20"/>
                          </a:solidFill>
                          <a:latin typeface="Arial" pitchFamily="18" charset="0"/>
                          <a:cs typeface="Arial" pitchFamily="18" charset="0"/>
                        </a:rPr>
                        <a:t>La fibra non è posizionata correttamente al fondo della scanalatura a V per cui ha un offset che eccede </a:t>
                      </a:r>
                      <a:r>
                        <a:rPr lang="it-IT" altLang="zh-CN" sz="579" dirty="0">
                          <a:solidFill>
                            <a:schemeClr val="tx1"/>
                          </a:solidFill>
                          <a:latin typeface="Arial" pitchFamily="18" charset="0"/>
                          <a:cs typeface="Arial" pitchFamily="18" charset="0"/>
                        </a:rPr>
                        <a:t>il range del motore.</a:t>
                      </a:r>
                      <a:endParaRPr lang="zh-CN" altLang="en-US" sz="579" dirty="0">
                        <a:solidFill>
                          <a:schemeClr val="tx1"/>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79" dirty="0">
                          <a:solidFill>
                            <a:srgbClr val="231F20"/>
                          </a:solidFill>
                          <a:latin typeface="Arial" pitchFamily="18" charset="0"/>
                          <a:cs typeface="Arial" pitchFamily="18" charset="0"/>
                        </a:rPr>
                        <a:t>Premere il pulsante RESET; riposizionare correttamente la fibra al fondo della scanalatura a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08280">
                <a:tc>
                  <a:txBody>
                    <a:bodyPr/>
                    <a:lstStyle/>
                    <a:p>
                      <a:pPr algn="l"/>
                      <a:r>
                        <a:rPr lang="it-IT" altLang="zh-CN" sz="599">
                          <a:solidFill>
                            <a:srgbClr val="231F20"/>
                          </a:solidFill>
                          <a:latin typeface="Arial" pitchFamily="18" charset="0"/>
                          <a:cs typeface="Arial" pitchFamily="18" charset="0"/>
                        </a:rPr>
                        <a:t>Errore motore</a:t>
                      </a:r>
                      <a:endParaRPr lang="zh-CN" altLang="en-US" sz="59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79" dirty="0">
                          <a:solidFill>
                            <a:srgbClr val="231F20"/>
                          </a:solidFill>
                          <a:latin typeface="Arial" pitchFamily="18" charset="0"/>
                          <a:cs typeface="Arial" pitchFamily="18" charset="0"/>
                        </a:rPr>
                        <a:t>Il motore potrebbe essere danneggiato.</a:t>
                      </a:r>
                      <a:endParaRPr lang="zh-CN" altLang="en-US" sz="57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79" dirty="0">
                          <a:solidFill>
                            <a:srgbClr val="231F20"/>
                          </a:solidFill>
                          <a:latin typeface="Arial" pitchFamily="18" charset="0"/>
                          <a:cs typeface="Arial" pitchFamily="18" charset="0"/>
                        </a:rPr>
                        <a:t>Consultare il rivenditore di zona.</a:t>
                      </a:r>
                      <a:endParaRPr lang="zh-CN" altLang="en-US" sz="57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2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599" dirty="0">
                          <a:solidFill>
                            <a:srgbClr val="231F20"/>
                          </a:solidFill>
                          <a:latin typeface="Arial" pitchFamily="18" charset="0"/>
                          <a:cs typeface="Arial" pitchFamily="18" charset="0"/>
                        </a:rPr>
                        <a:t>Ricerca faccia terminale fibra fallita</a:t>
                      </a:r>
                      <a:endParaRPr lang="zh-CN" altLang="en-US" sz="59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79" dirty="0">
                          <a:solidFill>
                            <a:srgbClr val="231F20"/>
                          </a:solidFill>
                          <a:latin typeface="Arial" pitchFamily="18" charset="0"/>
                          <a:cs typeface="Arial" pitchFamily="18" charset="0"/>
                        </a:rPr>
                        <a:t>La fibra non è posizionata correttamente al fondo della scanalatura a V.</a:t>
                      </a:r>
                      <a:endParaRPr lang="zh-CN" altLang="en-US" sz="57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579" dirty="0">
                          <a:solidFill>
                            <a:srgbClr val="231F20"/>
                          </a:solidFill>
                          <a:latin typeface="Arial" pitchFamily="18" charset="0"/>
                          <a:cs typeface="Arial" pitchFamily="18" charset="0"/>
                        </a:rPr>
                        <a:t>Premere il pulsante RESET; riposizionare correttamente la fibra al fondo della scanalatura a 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41088">
                <a:tc>
                  <a:txBody>
                    <a:bodyPr/>
                    <a:lstStyle/>
                    <a:p>
                      <a:pPr algn="l"/>
                      <a:r>
                        <a:rPr lang="it-IT" altLang="zh-CN" sz="599" dirty="0">
                          <a:solidFill>
                            <a:srgbClr val="231F20"/>
                          </a:solidFill>
                          <a:latin typeface="Arial" pitchFamily="18" charset="0"/>
                          <a:cs typeface="Arial" pitchFamily="18" charset="0"/>
                        </a:rPr>
                        <a:t>Arco non riuscito</a:t>
                      </a:r>
                      <a:endParaRPr lang="zh-CN" altLang="en-US" sz="59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79" dirty="0">
                          <a:solidFill>
                            <a:srgbClr val="231F20"/>
                          </a:solidFill>
                          <a:latin typeface="Arial" pitchFamily="18" charset="0"/>
                          <a:cs typeface="Arial" pitchFamily="18" charset="0"/>
                        </a:rPr>
                        <a:t>Non si verifica la scarica ad arco.</a:t>
                      </a:r>
                      <a:endParaRPr lang="zh-CN" altLang="en-US" sz="57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79" dirty="0">
                          <a:solidFill>
                            <a:srgbClr val="231F20"/>
                          </a:solidFill>
                          <a:latin typeface="Arial" pitchFamily="18" charset="0"/>
                          <a:cs typeface="Arial" pitchFamily="18" charset="0"/>
                        </a:rPr>
                        <a:t>Verificare che gli elettrodi siano nella posizione corretta; sostituire gli elettrodi.</a:t>
                      </a:r>
                      <a:endParaRPr lang="zh-CN" altLang="en-US" sz="57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323850">
                <a:tc>
                  <a:txBody>
                    <a:bodyPr/>
                    <a:lstStyle/>
                    <a:p>
                      <a:pPr algn="l"/>
                      <a:r>
                        <a:rPr lang="it-IT" altLang="zh-CN" sz="599" dirty="0">
                          <a:solidFill>
                            <a:srgbClr val="231F20"/>
                          </a:solidFill>
                          <a:latin typeface="Arial" pitchFamily="18" charset="0"/>
                          <a:cs typeface="Arial" pitchFamily="18" charset="0"/>
                        </a:rPr>
                        <a:t>Allineamento distanza</a:t>
                      </a:r>
                      <a:r>
                        <a:rPr lang="it-IT" altLang="zh-CN" sz="599" dirty="0">
                          <a:solidFill>
                            <a:schemeClr val="tx1"/>
                          </a:solidFill>
                          <a:latin typeface="Arial" pitchFamily="18" charset="0"/>
                          <a:cs typeface="Arial" pitchFamily="18" charset="0"/>
                        </a:rPr>
                        <a:t> motore </a:t>
                      </a:r>
                      <a:r>
                        <a:rPr lang="it-IT" altLang="zh-CN" sz="599" dirty="0">
                          <a:solidFill>
                            <a:srgbClr val="231F20"/>
                          </a:solidFill>
                          <a:latin typeface="Arial" pitchFamily="18" charset="0"/>
                          <a:cs typeface="Arial" pitchFamily="18" charset="0"/>
                        </a:rPr>
                        <a:t>superiore al limite</a:t>
                      </a:r>
                      <a:endParaRPr lang="zh-CN" altLang="en-US" sz="59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579" dirty="0">
                          <a:solidFill>
                            <a:srgbClr val="231F20"/>
                          </a:solidFill>
                          <a:latin typeface="Arial" pitchFamily="18" charset="0"/>
                          <a:cs typeface="Arial" pitchFamily="18" charset="0"/>
                        </a:rPr>
                        <a:t>La fibra non è posizionata correttamente al fondo della scanalatura a V.</a:t>
                      </a:r>
                      <a:endParaRPr lang="zh-CN" altLang="en-US" sz="57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579" dirty="0">
                          <a:solidFill>
                            <a:srgbClr val="231F20"/>
                          </a:solidFill>
                          <a:latin typeface="Arial" pitchFamily="18" charset="0"/>
                          <a:cs typeface="Arial" pitchFamily="18" charset="0"/>
                        </a:rPr>
                        <a:t>Premere il pulsante RESET; riposizionare correttamente la fibra al fondo della scanalatura a 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338244">
                <a:tc>
                  <a:txBody>
                    <a:bodyPr/>
                    <a:lstStyle/>
                    <a:p>
                      <a:pPr algn="l"/>
                      <a:r>
                        <a:rPr lang="it-IT" altLang="zh-CN" sz="599" dirty="0">
                          <a:solidFill>
                            <a:srgbClr val="231F20"/>
                          </a:solidFill>
                          <a:latin typeface="Arial" pitchFamily="18" charset="0"/>
                          <a:cs typeface="Arial" pitchFamily="18" charset="0"/>
                        </a:rPr>
                        <a:t>Ricerca </a:t>
                      </a:r>
                      <a:r>
                        <a:rPr lang="it-IT" altLang="zh-CN" sz="599" i="1" dirty="0">
                          <a:solidFill>
                            <a:srgbClr val="231F20"/>
                          </a:solidFill>
                          <a:latin typeface="Arial" pitchFamily="18" charset="0"/>
                          <a:cs typeface="Arial" pitchFamily="18" charset="0"/>
                        </a:rPr>
                        <a:t>clad</a:t>
                      </a:r>
                      <a:r>
                        <a:rPr lang="it-IT" altLang="zh-CN" sz="599" dirty="0">
                          <a:solidFill>
                            <a:srgbClr val="231F20"/>
                          </a:solidFill>
                          <a:latin typeface="Arial" pitchFamily="18" charset="0"/>
                          <a:cs typeface="Arial" pitchFamily="18" charset="0"/>
                        </a:rPr>
                        <a:t> (mantello) fibra fallita</a:t>
                      </a:r>
                      <a:endParaRPr lang="zh-CN" altLang="en-US" sz="59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579" dirty="0">
                          <a:solidFill>
                            <a:srgbClr val="231F20"/>
                          </a:solidFill>
                          <a:latin typeface="Arial" pitchFamily="18" charset="0"/>
                          <a:cs typeface="Arial" pitchFamily="18" charset="0"/>
                        </a:rPr>
                        <a:t>La fibra non è posizionata correttamente al fondo della scanalatura a V.</a:t>
                      </a:r>
                      <a:endParaRPr lang="zh-CN" altLang="en-US" sz="579" dirty="0">
                        <a:solidFill>
                          <a:srgbClr val="231F20"/>
                        </a:solidFill>
                        <a:latin typeface="Arial" pitchFamily="18" charset="0"/>
                        <a:cs typeface="Arial"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579" dirty="0">
                          <a:solidFill>
                            <a:srgbClr val="231F20"/>
                          </a:solidFill>
                          <a:latin typeface="Arial" pitchFamily="18" charset="0"/>
                          <a:cs typeface="Arial" pitchFamily="18" charset="0"/>
                        </a:rPr>
                        <a:t>Premere il pulsante RESET; riposizionare correttamente la fibra al fondo della scanalatura a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356236">
                <a:tc>
                  <a:txBody>
                    <a:bodyPr/>
                    <a:lstStyle/>
                    <a:p>
                      <a:pPr algn="l"/>
                      <a:r>
                        <a:rPr lang="it-IT" altLang="zh-CN" sz="599" dirty="0">
                          <a:solidFill>
                            <a:srgbClr val="231F20"/>
                          </a:solidFill>
                          <a:latin typeface="Arial" pitchFamily="18" charset="0"/>
                          <a:cs typeface="Arial" pitchFamily="18" charset="0"/>
                        </a:rPr>
                        <a:t>Posizione errata bordo fibra</a:t>
                      </a:r>
                      <a:endParaRPr lang="zh-CN" altLang="en-US" sz="59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79" dirty="0">
                          <a:solidFill>
                            <a:srgbClr val="231F20"/>
                          </a:solidFill>
                          <a:latin typeface="Arial" pitchFamily="18" charset="0"/>
                          <a:cs typeface="Arial" pitchFamily="18" charset="0"/>
                        </a:rPr>
                        <a:t>C’è polvere o sporco sulla superficie della fibra.</a:t>
                      </a:r>
                      <a:endParaRPr lang="zh-CN" altLang="en-US" sz="57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79" dirty="0">
                          <a:solidFill>
                            <a:srgbClr val="231F20"/>
                          </a:solidFill>
                          <a:latin typeface="Arial" pitchFamily="18" charset="0"/>
                          <a:cs typeface="Arial" pitchFamily="18" charset="0"/>
                        </a:rPr>
                        <a:t>Preparare nuovamente la fibra (spellatura, pulizia e taglio); pulire le lenti; rieseguire l’operazione [Controllo polvere].</a:t>
                      </a:r>
                      <a:endParaRPr lang="zh-CN" altLang="en-US" sz="57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259080">
                <a:tc rowSpan="2">
                  <a:txBody>
                    <a:bodyPr/>
                    <a:lstStyle/>
                    <a:p>
                      <a:pPr algn="l"/>
                      <a:r>
                        <a:rPr lang="it-IT" altLang="zh-CN" sz="599" dirty="0">
                          <a:solidFill>
                            <a:srgbClr val="231F20"/>
                          </a:solidFill>
                          <a:latin typeface="Arial" pitchFamily="18" charset="0"/>
                          <a:cs typeface="Arial" pitchFamily="18" charset="0"/>
                        </a:rPr>
                        <a:t>Tipo di fibra sconosciuto</a:t>
                      </a:r>
                      <a:endParaRPr lang="zh-CN" altLang="en-US" sz="599" dirty="0">
                        <a:solidFill>
                          <a:srgbClr val="231F20"/>
                        </a:solidFill>
                        <a:latin typeface="Arial" pitchFamily="18" charset="0"/>
                        <a:cs typeface="Arial"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a:r>
                        <a:rPr lang="it-IT" altLang="zh-CN" sz="600" dirty="0">
                          <a:solidFill>
                            <a:srgbClr val="231F20"/>
                          </a:solidFill>
                          <a:latin typeface="Arial" pitchFamily="18" charset="0"/>
                          <a:cs typeface="Arial" pitchFamily="18" charset="0"/>
                        </a:rPr>
                        <a:t>C’è polvere o sporco sulla superficie della fibra.</a:t>
                      </a:r>
                      <a:endParaRPr lang="zh-CN" altLang="en-US" sz="600"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00" dirty="0">
                          <a:solidFill>
                            <a:srgbClr val="231F20"/>
                          </a:solidFill>
                          <a:latin typeface="Arial" pitchFamily="18" charset="0"/>
                          <a:cs typeface="Arial" pitchFamily="18" charset="0"/>
                        </a:rPr>
                        <a:t>Preparare nuovamente la fibra (spellatura, pulizia e taglio). </a:t>
                      </a:r>
                      <a:endParaRPr lang="zh-CN" altLang="en-US" sz="600"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182880">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rowSpan="2">
                  <a:txBody>
                    <a:bodyPr/>
                    <a:lstStyle/>
                    <a:p>
                      <a:pPr algn="l"/>
                      <a:r>
                        <a:rPr lang="it-IT" altLang="zh-CN" sz="600" dirty="0">
                          <a:solidFill>
                            <a:srgbClr val="231F20"/>
                          </a:solidFill>
                          <a:latin typeface="Arial" pitchFamily="18" charset="0"/>
                          <a:cs typeface="Arial" pitchFamily="18" charset="0"/>
                        </a:rPr>
                        <a:t>Tipi diversi di fibra su due lati.</a:t>
                      </a:r>
                      <a:endParaRPr lang="zh-CN" altLang="en-US" sz="600"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algn="l"/>
                      <a:r>
                        <a:rPr lang="it-IT" altLang="zh-CN" sz="600" dirty="0">
                          <a:solidFill>
                            <a:srgbClr val="231F20"/>
                          </a:solidFill>
                          <a:latin typeface="Arial" pitchFamily="18" charset="0"/>
                          <a:cs typeface="Arial" pitchFamily="18" charset="0"/>
                        </a:rPr>
                        <a:t>Utilizzare una modalità di giunzione appropriata diversa da quella AUTO per eseguire di nuovo la giunzione.</a:t>
                      </a:r>
                      <a:endParaRPr lang="zh-CN" altLang="en-US" sz="600"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182880">
                <a:tc rowSpan="2">
                  <a:txBody>
                    <a:bodyPr/>
                    <a:lstStyle/>
                    <a:p>
                      <a:pPr algn="l"/>
                      <a:endParaRPr lang="zh-CN" altLang="en-US" sz="599" dirty="0">
                        <a:solidFill>
                          <a:srgbClr val="231F20"/>
                        </a:solidFill>
                        <a:latin typeface="Arial" pitchFamily="18" charset="0"/>
                        <a:cs typeface="Arial"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it-IT"/>
                    </a:p>
                  </a:txBody>
                  <a:tcPr/>
                </a:tc>
                <a:tc vMerge="1">
                  <a:txBody>
                    <a:bodyPr/>
                    <a:lstStyle/>
                    <a:p>
                      <a:endParaRPr lang="it-IT"/>
                    </a:p>
                  </a:txBody>
                  <a:tcPr/>
                </a:tc>
                <a:extLst>
                  <a:ext uri="{0D108BD9-81ED-4DB2-BD59-A6C34878D82A}">
                    <a16:rowId xmlns="" xmlns:a16="http://schemas.microsoft.com/office/drawing/2014/main" val="2918286882"/>
                  </a:ext>
                </a:extLst>
              </a:tr>
              <a:tr h="248284">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it-IT" altLang="zh-CN" sz="600" dirty="0">
                          <a:solidFill>
                            <a:srgbClr val="231F20"/>
                          </a:solidFill>
                          <a:latin typeface="Arial" pitchFamily="18" charset="0"/>
                          <a:cs typeface="Arial" pitchFamily="18" charset="0"/>
                        </a:rPr>
                        <a:t>Fibre ottiche non standard.</a:t>
                      </a:r>
                      <a:endParaRPr lang="zh-CN" altLang="en-US" sz="600"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00" dirty="0">
                          <a:solidFill>
                            <a:srgbClr val="231F20"/>
                          </a:solidFill>
                          <a:latin typeface="Arial" pitchFamily="18" charset="0"/>
                          <a:cs typeface="Arial" pitchFamily="18" charset="0"/>
                        </a:rPr>
                        <a:t>La modalità di giunzione AUTO può solo rilevare le fibre SM, MM e NZ.</a:t>
                      </a:r>
                      <a:endParaRPr lang="zh-CN" altLang="en-US" sz="600"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247651">
                <a:tc>
                  <a:txBody>
                    <a:bodyPr/>
                    <a:lstStyle/>
                    <a:p>
                      <a:pPr algn="l"/>
                      <a:r>
                        <a:rPr lang="it-IT" altLang="zh-CN" sz="599" dirty="0">
                          <a:solidFill>
                            <a:srgbClr val="231F20"/>
                          </a:solidFill>
                          <a:latin typeface="Arial" pitchFamily="18" charset="0"/>
                          <a:cs typeface="Arial" pitchFamily="18" charset="0"/>
                        </a:rPr>
                        <a:t>Superamento limite </a:t>
                      </a:r>
                      <a:r>
                        <a:rPr lang="it-IT" altLang="zh-CN" sz="599" i="1" dirty="0">
                          <a:solidFill>
                            <a:srgbClr val="231F20"/>
                          </a:solidFill>
                          <a:latin typeface="Arial" pitchFamily="18" charset="0"/>
                          <a:cs typeface="Arial" pitchFamily="18" charset="0"/>
                        </a:rPr>
                        <a:t>clad</a:t>
                      </a:r>
                      <a:r>
                        <a:rPr lang="it-IT" altLang="zh-CN" sz="599" dirty="0">
                          <a:solidFill>
                            <a:srgbClr val="231F20"/>
                          </a:solidFill>
                          <a:latin typeface="Arial" pitchFamily="18" charset="0"/>
                          <a:cs typeface="Arial" pitchFamily="18" charset="0"/>
                        </a:rPr>
                        <a:t> (mantello) fibra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599" dirty="0">
                          <a:solidFill>
                            <a:srgbClr val="231F20"/>
                          </a:solidFill>
                          <a:latin typeface="Arial" pitchFamily="18" charset="0"/>
                          <a:cs typeface="Arial" pitchFamily="18" charset="0"/>
                        </a:rPr>
                        <a:t>Il bordo della fibra non è posizionato nel range della telecamera.</a:t>
                      </a:r>
                      <a:endParaRPr lang="zh-CN" altLang="en-US" sz="599" dirty="0">
                        <a:solidFill>
                          <a:srgbClr val="231F20"/>
                        </a:solidFill>
                        <a:latin typeface="Arial" pitchFamily="18" charset="0"/>
                        <a:cs typeface="Aria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599" dirty="0">
                          <a:solidFill>
                            <a:srgbClr val="231F20"/>
                          </a:solidFill>
                          <a:latin typeface="Arial" pitchFamily="18" charset="0"/>
                          <a:cs typeface="Arial" pitchFamily="18" charset="0"/>
                        </a:rPr>
                        <a:t>Regolare la posizione della fibra ed eseguire la </a:t>
                      </a:r>
                      <a:r>
                        <a:rPr lang="it-IT" altLang="ko-KR" sz="599" kern="1200" dirty="0">
                          <a:solidFill>
                            <a:srgbClr val="231F20"/>
                          </a:solidFill>
                          <a:latin typeface="Arial" pitchFamily="18" charset="0"/>
                          <a:ea typeface="+mn-ea"/>
                          <a:cs typeface="Arial" pitchFamily="18" charset="0"/>
                        </a:rPr>
                        <a:t>“calibrazione del motore”.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13"/>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extLst>
              <p:ext uri="{D42A27DB-BD31-4B8C-83A1-F6EECF244321}">
                <p14:modId xmlns:p14="http://schemas.microsoft.com/office/powerpoint/2010/main" val="570195307"/>
              </p:ext>
            </p:extLst>
          </p:nvPr>
        </p:nvGraphicFramePr>
        <p:xfrm>
          <a:off x="340519" y="684317"/>
          <a:ext cx="3316363" cy="5616068"/>
        </p:xfrm>
        <a:graphic>
          <a:graphicData uri="http://schemas.openxmlformats.org/drawingml/2006/table">
            <a:tbl>
              <a:tblPr/>
              <a:tblGrid>
                <a:gridCol w="777220">
                  <a:extLst>
                    <a:ext uri="{9D8B030D-6E8A-4147-A177-3AD203B41FA5}">
                      <a16:colId xmlns="" xmlns:a16="http://schemas.microsoft.com/office/drawing/2014/main" val="20000"/>
                    </a:ext>
                  </a:extLst>
                </a:gridCol>
                <a:gridCol w="1033875">
                  <a:extLst>
                    <a:ext uri="{9D8B030D-6E8A-4147-A177-3AD203B41FA5}">
                      <a16:colId xmlns="" xmlns:a16="http://schemas.microsoft.com/office/drawing/2014/main" val="20001"/>
                    </a:ext>
                  </a:extLst>
                </a:gridCol>
                <a:gridCol w="1505268">
                  <a:extLst>
                    <a:ext uri="{9D8B030D-6E8A-4147-A177-3AD203B41FA5}">
                      <a16:colId xmlns="" xmlns:a16="http://schemas.microsoft.com/office/drawing/2014/main" val="20002"/>
                    </a:ext>
                  </a:extLst>
                </a:gridCol>
              </a:tblGrid>
              <a:tr h="208280">
                <a:tc>
                  <a:txBody>
                    <a:bodyPr/>
                    <a:lstStyle/>
                    <a:p>
                      <a:pPr algn="l"/>
                      <a:r>
                        <a:rPr lang="en-US" altLang="zh-CN" sz="699" dirty="0">
                          <a:solidFill>
                            <a:srgbClr val="FFFFFF"/>
                          </a:solidFill>
                          <a:latin typeface="Arial" pitchFamily="18" charset="0"/>
                          <a:cs typeface="Arial" pitchFamily="18" charset="0"/>
                        </a:rPr>
                        <a:t>ErrorMessage</a:t>
                      </a:r>
                      <a:endParaRPr lang="zh-CN" altLang="en-US" sz="699" dirty="0">
                        <a:solidFill>
                          <a:srgbClr val="FFFFFF"/>
                        </a:solidFill>
                        <a:latin typeface="Arial" pitchFamily="18" charset="0"/>
                        <a:cs typeface="Arial" pitchFamily="18" charset="0"/>
                      </a:endParaRPr>
                    </a:p>
                  </a:txBody>
                  <a:tcPr>
                    <a:lnL w="0" cmpd="sng">
                      <a:solidFill>
                        <a:srgbClr val="030303"/>
                      </a:solidFill>
                      <a:prstDash val="solid"/>
                    </a:lnL>
                    <a:lnR w="0" cap="flat" cmpd="sng" algn="ctr">
                      <a:solidFill>
                        <a:srgbClr val="030303"/>
                      </a:solidFill>
                      <a:prstDash val="solid"/>
                      <a:round/>
                      <a:headEnd type="none" w="med" len="med"/>
                      <a:tailEnd type="none" w="med" len="med"/>
                    </a:lnR>
                    <a:lnT w="0" cmpd="sng">
                      <a:solidFill>
                        <a:srgbClr val="030303"/>
                      </a:solidFill>
                      <a:prstDash val="solid"/>
                    </a:lnT>
                    <a:lnB w="0" cap="flat" cmpd="sng" algn="ctr">
                      <a:solidFill>
                        <a:srgbClr val="231F20"/>
                      </a:solidFill>
                      <a:prstDash val="solid"/>
                      <a:round/>
                      <a:headEnd type="none" w="med" len="med"/>
                      <a:tailEnd type="none" w="med" len="med"/>
                    </a:lnB>
                    <a:solidFill>
                      <a:srgbClr val="F58355"/>
                    </a:solidFill>
                  </a:tcPr>
                </a:tc>
                <a:tc>
                  <a:txBody>
                    <a:bodyPr/>
                    <a:lstStyle/>
                    <a:p>
                      <a:pPr algn="ctr"/>
                      <a:r>
                        <a:rPr lang="en-US" altLang="zh-CN" sz="699" dirty="0">
                          <a:solidFill>
                            <a:srgbClr val="FFFFFF"/>
                          </a:solidFill>
                          <a:latin typeface="Arial" pitchFamily="18" charset="0"/>
                          <a:cs typeface="Arial" pitchFamily="18" charset="0"/>
                        </a:rPr>
                        <a:t>Cause</a:t>
                      </a:r>
                      <a:endParaRPr lang="zh-CN" altLang="en-US" sz="699" dirty="0">
                        <a:solidFill>
                          <a:srgbClr val="FFFFFF"/>
                        </a:solidFill>
                        <a:latin typeface="Arial" pitchFamily="18" charset="0"/>
                        <a:cs typeface="Arial" pitchFamily="18" charset="0"/>
                      </a:endParaRPr>
                    </a:p>
                  </a:txBody>
                  <a:tcPr>
                    <a:lnL w="0" cap="flat" cmpd="sng" algn="ctr">
                      <a:solidFill>
                        <a:srgbClr val="030303"/>
                      </a:solidFill>
                      <a:prstDash val="solid"/>
                      <a:round/>
                      <a:headEnd type="none" w="med" len="med"/>
                      <a:tailEnd type="none" w="med" len="med"/>
                    </a:lnL>
                    <a:lnR w="0" cap="flat" cmpd="sng" algn="ctr">
                      <a:solidFill>
                        <a:srgbClr val="030303"/>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58355"/>
                    </a:solidFill>
                  </a:tcPr>
                </a:tc>
                <a:tc>
                  <a:txBody>
                    <a:bodyPr/>
                    <a:lstStyle/>
                    <a:p>
                      <a:pPr algn="ctr"/>
                      <a:r>
                        <a:rPr lang="en-US" altLang="zh-CN" sz="699" dirty="0">
                          <a:solidFill>
                            <a:srgbClr val="FFFFFF"/>
                          </a:solidFill>
                          <a:latin typeface="Arial" pitchFamily="18" charset="0"/>
                          <a:cs typeface="Arial" pitchFamily="18" charset="0"/>
                        </a:rPr>
                        <a:t>Solution</a:t>
                      </a:r>
                      <a:endParaRPr lang="zh-CN" altLang="en-US" sz="699" dirty="0">
                        <a:solidFill>
                          <a:srgbClr val="FFFFFF"/>
                        </a:solidFill>
                        <a:latin typeface="Arial" pitchFamily="18" charset="0"/>
                        <a:cs typeface="Arial" pitchFamily="18" charset="0"/>
                      </a:endParaRPr>
                    </a:p>
                  </a:txBody>
                  <a:tcPr>
                    <a:lnL w="0" cap="flat" cmpd="sng" algn="ctr">
                      <a:solidFill>
                        <a:srgbClr val="030303"/>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343365">
                <a:tc>
                  <a:txBody>
                    <a:bodyPr/>
                    <a:lstStyle/>
                    <a:p>
                      <a:pPr algn="l"/>
                      <a:r>
                        <a:rPr lang="en-US" altLang="zh-CN" sz="599" dirty="0">
                          <a:solidFill>
                            <a:srgbClr val="231F20"/>
                          </a:solidFill>
                          <a:latin typeface="Arial" pitchFamily="18" charset="0"/>
                          <a:cs typeface="Arial" pitchFamily="18" charset="0"/>
                        </a:rPr>
                        <a:t>FocusMotorHome</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positionError</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err="1">
                          <a:solidFill>
                            <a:srgbClr val="231F20"/>
                          </a:solidFill>
                          <a:latin typeface="Arial" pitchFamily="18" charset="0"/>
                          <a:cs typeface="Arial" pitchFamily="18" charset="0"/>
                        </a:rPr>
                        <a:t>Shockoccurredtothe</a:t>
                      </a:r>
                      <a:endParaRPr lang="zh-CN" altLang="en-US" sz="599" dirty="0">
                        <a:solidFill>
                          <a:srgbClr val="231F20"/>
                        </a:solidFill>
                        <a:latin typeface="Arial" pitchFamily="18" charset="0"/>
                        <a:cs typeface="Arial" pitchFamily="18" charset="0"/>
                      </a:endParaRPr>
                    </a:p>
                    <a:p>
                      <a:pPr algn="l"/>
                      <a:r>
                        <a:rPr lang="en-US" altLang="zh-CN" sz="599" dirty="0" err="1">
                          <a:solidFill>
                            <a:srgbClr val="231F20"/>
                          </a:solidFill>
                          <a:latin typeface="Arial" pitchFamily="18" charset="0"/>
                          <a:cs typeface="Arial" pitchFamily="18" charset="0"/>
                        </a:rPr>
                        <a:t>splicerduringthesplicing</a:t>
                      </a:r>
                      <a:endParaRPr lang="zh-CN" altLang="en-US" sz="599" dirty="0">
                        <a:solidFill>
                          <a:srgbClr val="231F20"/>
                        </a:solidFill>
                        <a:latin typeface="Arial" pitchFamily="18" charset="0"/>
                        <a:cs typeface="Arial" pitchFamily="18" charset="0"/>
                      </a:endParaRPr>
                    </a:p>
                    <a:p>
                      <a:pPr algn="ctr"/>
                      <a:r>
                        <a:rPr lang="en-US" altLang="zh-CN" sz="599" dirty="0">
                          <a:solidFill>
                            <a:srgbClr val="231F20"/>
                          </a:solidFill>
                          <a:latin typeface="Arial" pitchFamily="18" charset="0"/>
                          <a:cs typeface="Arial" pitchFamily="18" charset="0"/>
                        </a:rPr>
                        <a:t>process.</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Carryout“motorcalibration”.Ifthe</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problemstillexists,pleasecontactsales</a:t>
                      </a:r>
                      <a:endParaRPr lang="zh-CN" altLang="en-US" sz="599" dirty="0">
                        <a:solidFill>
                          <a:srgbClr val="231F20"/>
                        </a:solidFill>
                        <a:latin typeface="Arial" pitchFamily="18" charset="0"/>
                        <a:cs typeface="Arial" pitchFamily="18" charset="0"/>
                      </a:endParaRPr>
                    </a:p>
                    <a:p>
                      <a:pPr algn="l"/>
                      <a:r>
                        <a:rPr lang="en-US" altLang="zh-CN" sz="599" dirty="0">
                          <a:solidFill>
                            <a:srgbClr val="231F20"/>
                          </a:solidFill>
                          <a:latin typeface="Arial" pitchFamily="18" charset="0"/>
                          <a:cs typeface="Arial" pitchFamily="18" charset="0"/>
                        </a:rPr>
                        <a:t>agent.</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02261">
                <a:tc rowSpan="2">
                  <a:txBody>
                    <a:bodyPr/>
                    <a:lstStyle/>
                    <a:p>
                      <a:pPr algn="l"/>
                      <a:r>
                        <a:rPr lang="en-US" altLang="zh-CN" sz="599" dirty="0">
                          <a:solidFill>
                            <a:srgbClr val="231F20"/>
                          </a:solidFill>
                          <a:latin typeface="Arial" pitchFamily="18" charset="0"/>
                          <a:cs typeface="Arial" pitchFamily="18" charset="0"/>
                        </a:rPr>
                        <a:t>FiberEndfaceGap</a:t>
                      </a:r>
                      <a:endParaRPr lang="zh-CN" altLang="en-US" sz="599" dirty="0">
                        <a:solidFill>
                          <a:srgbClr val="231F20"/>
                        </a:solidFill>
                        <a:latin typeface="Arial" pitchFamily="18" charset="0"/>
                        <a:cs typeface="Arial" pitchFamily="18" charset="0"/>
                      </a:endParaRPr>
                    </a:p>
                    <a:p>
                      <a:pPr algn="ctr"/>
                      <a:r>
                        <a:rPr lang="en-US" altLang="zh-CN" sz="599" dirty="0">
                          <a:solidFill>
                            <a:srgbClr val="231F20"/>
                          </a:solidFill>
                          <a:latin typeface="Arial" pitchFamily="18" charset="0"/>
                          <a:cs typeface="Arial" pitchFamily="18" charset="0"/>
                        </a:rPr>
                        <a:t>Wrong</a:t>
                      </a:r>
                      <a:endParaRPr lang="zh-CN" altLang="en-US" sz="599"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Toomuch[Overlap]setting</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Adjust[Overlap]parametersetting.</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Themotorisnotcalibrated</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599" dirty="0">
                          <a:solidFill>
                            <a:srgbClr val="231F20"/>
                          </a:solidFill>
                          <a:latin typeface="Arial" pitchFamily="18" charset="0"/>
                          <a:cs typeface="Arial" pitchFamily="18" charset="0"/>
                        </a:rPr>
                        <a:t>Perform[MotorCalibration].</a:t>
                      </a:r>
                      <a:endParaRPr lang="zh-CN" altLang="en-US" sz="599"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53262">
                <a:tc rowSpan="3">
                  <a:txBody>
                    <a:bodyPr/>
                    <a:lstStyle/>
                    <a:p>
                      <a:pPr algn="l"/>
                      <a:r>
                        <a:rPr lang="en-US" altLang="zh-CN" sz="605" dirty="0">
                          <a:solidFill>
                            <a:srgbClr val="231F20"/>
                          </a:solidFill>
                          <a:latin typeface="Arial" pitchFamily="18" charset="0"/>
                          <a:cs typeface="Arial" pitchFamily="18" charset="0"/>
                        </a:rPr>
                        <a:t>FocusMotor</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DistanceOverLimit</a:t>
                      </a:r>
                      <a:endParaRPr lang="zh-CN" altLang="en-US" sz="605"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Thefiberismisplaced.</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Pressthe“RESET”button;re-position</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thefibercorrectlyatthebottomofthe</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V-groove.</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260877">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There’sdustordirtonthe</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fibersurface</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Preparethefiber(stripping,</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Cleaningandcleaving)again.</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38390">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There’sdustordirtonthe</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lenses.</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Executethe[DustCheck]aftercleaning</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thelensesandmirrors.</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350837">
                <a:tc>
                  <a:txBody>
                    <a:bodyPr/>
                    <a:lstStyle/>
                    <a:p>
                      <a:pPr algn="l"/>
                      <a:r>
                        <a:rPr lang="en-US" altLang="zh-CN" sz="605" dirty="0">
                          <a:solidFill>
                            <a:srgbClr val="231F20"/>
                          </a:solidFill>
                          <a:latin typeface="Arial" pitchFamily="18" charset="0"/>
                          <a:cs typeface="Arial" pitchFamily="18" charset="0"/>
                        </a:rPr>
                        <a:t>FiberMismatch,</a:t>
                      </a:r>
                      <a:endParaRPr lang="zh-CN" altLang="en-US" sz="605" dirty="0">
                        <a:solidFill>
                          <a:srgbClr val="231F20"/>
                        </a:solidFill>
                        <a:latin typeface="Arial" pitchFamily="18" charset="0"/>
                        <a:cs typeface="Arial" pitchFamily="18" charset="0"/>
                      </a:endParaRPr>
                    </a:p>
                    <a:p>
                      <a:pPr algn="ctr"/>
                      <a:r>
                        <a:rPr lang="en-US" altLang="zh-CN" sz="605" dirty="0">
                          <a:solidFill>
                            <a:srgbClr val="231F20"/>
                          </a:solidFill>
                          <a:latin typeface="Arial" pitchFamily="18" charset="0"/>
                          <a:cs typeface="Arial" pitchFamily="18" charset="0"/>
                        </a:rPr>
                        <a:t>Continue?</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Differentfibertypesontwo</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sides.</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Itmayresultinlargesplicelossifyou</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continuetosplice,Pleaseusetheproper</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splicemodecorrespondingtothefibers.</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422804">
                <a:tc rowSpan="2">
                  <a:txBody>
                    <a:bodyPr/>
                    <a:lstStyle/>
                    <a:p>
                      <a:pPr algn="l"/>
                      <a:r>
                        <a:rPr lang="en-US" altLang="zh-CN" sz="605" dirty="0">
                          <a:solidFill>
                            <a:srgbClr val="231F20"/>
                          </a:solidFill>
                          <a:latin typeface="Arial" pitchFamily="18" charset="0"/>
                          <a:cs typeface="Arial" pitchFamily="18" charset="0"/>
                        </a:rPr>
                        <a:t>CleaveAngleOver</a:t>
                      </a:r>
                      <a:endParaRPr lang="zh-CN" altLang="en-US" sz="605" dirty="0">
                        <a:solidFill>
                          <a:srgbClr val="231F20"/>
                        </a:solidFill>
                        <a:latin typeface="Arial" pitchFamily="18" charset="0"/>
                        <a:cs typeface="Arial" pitchFamily="18" charset="0"/>
                      </a:endParaRPr>
                    </a:p>
                    <a:p>
                      <a:pPr algn="ctr"/>
                      <a:r>
                        <a:rPr lang="en-US" altLang="zh-CN" sz="605" dirty="0">
                          <a:solidFill>
                            <a:srgbClr val="231F20"/>
                          </a:solidFill>
                          <a:latin typeface="Arial" pitchFamily="18" charset="0"/>
                          <a:cs typeface="Arial" pitchFamily="18" charset="0"/>
                        </a:rPr>
                        <a:t>Limit</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Badfiberend-face</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Checktheconditionofthefibercleaver.</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Ifthebladeisworn,rotatethebladetoa</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newpositionorchangeanewone,and</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thenre-preparethefibers.</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222601">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[CleaveAngleLimit]isset</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toolow.</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Increasethe“CleaveAngleLimit”toan</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adequatelimit.(standardvalue:</a:t>
                      </a:r>
                      <a:r>
                        <a:rPr lang="en-US" altLang="zh-CN" sz="605" dirty="0">
                          <a:solidFill>
                            <a:srgbClr val="231F20"/>
                          </a:solidFill>
                          <a:latin typeface="Arial Unicode MS" pitchFamily="18" charset="0"/>
                          <a:cs typeface="Arial Unicode MS" pitchFamily="18" charset="0"/>
                        </a:rPr>
                        <a:t>3.0°）.</a:t>
                      </a:r>
                      <a:endParaRPr lang="zh-CN" altLang="en-US" sz="605" dirty="0">
                        <a:solidFill>
                          <a:srgbClr val="231F20"/>
                        </a:solidFill>
                        <a:latin typeface="Arial Unicode MS" pitchFamily="18" charset="0"/>
                        <a:cs typeface="Arial Unicode MS"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366624">
                <a:tc rowSpan="2">
                  <a:txBody>
                    <a:bodyPr/>
                    <a:lstStyle/>
                    <a:p>
                      <a:pPr algn="l"/>
                      <a:r>
                        <a:rPr lang="en-US" altLang="zh-CN" sz="605" dirty="0">
                          <a:solidFill>
                            <a:srgbClr val="231F20"/>
                          </a:solidFill>
                          <a:latin typeface="Arial" pitchFamily="18" charset="0"/>
                          <a:cs typeface="Arial" pitchFamily="18" charset="0"/>
                        </a:rPr>
                        <a:t>CoreAngleOver</a:t>
                      </a:r>
                      <a:endParaRPr lang="zh-CN" altLang="en-US" sz="605" dirty="0">
                        <a:solidFill>
                          <a:srgbClr val="231F20"/>
                        </a:solidFill>
                        <a:latin typeface="Arial" pitchFamily="18" charset="0"/>
                        <a:cs typeface="Arial" pitchFamily="18" charset="0"/>
                      </a:endParaRPr>
                    </a:p>
                    <a:p>
                      <a:pPr algn="ctr"/>
                      <a:r>
                        <a:rPr lang="en-US" altLang="zh-CN" sz="605" dirty="0">
                          <a:solidFill>
                            <a:srgbClr val="231F20"/>
                          </a:solidFill>
                          <a:latin typeface="Arial" pitchFamily="18" charset="0"/>
                          <a:cs typeface="Arial" pitchFamily="18" charset="0"/>
                        </a:rPr>
                        <a:t>Limit</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[CoreAngleLimit]isset</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toolow.</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Increasethe“CoreAngleLimit”toan</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adequatelimit.</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(standardvalue:</a:t>
                      </a:r>
                      <a:r>
                        <a:rPr lang="en-US" altLang="zh-CN" sz="605" dirty="0">
                          <a:solidFill>
                            <a:srgbClr val="231F20"/>
                          </a:solidFill>
                          <a:latin typeface="Arial Unicode MS" pitchFamily="18" charset="0"/>
                          <a:cs typeface="Arial Unicode MS" pitchFamily="18" charset="0"/>
                        </a:rPr>
                        <a:t>1.0°）.</a:t>
                      </a:r>
                      <a:endParaRPr lang="zh-CN" altLang="en-US" sz="605" dirty="0">
                        <a:solidFill>
                          <a:srgbClr val="231F20"/>
                        </a:solidFill>
                        <a:latin typeface="Arial Unicode MS" pitchFamily="18" charset="0"/>
                        <a:cs typeface="Arial Unicode MS"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229835">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Dustordirtisonthe</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V-grooveorfiberholders.</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CleantheV-grooveandthefiberholders.</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Prepareandreloadthefiberagain.</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210959">
                <a:tc rowSpan="2">
                  <a:txBody>
                    <a:bodyPr/>
                    <a:lstStyle/>
                    <a:p>
                      <a:pPr algn="l"/>
                      <a:r>
                        <a:rPr lang="en-US" altLang="zh-CN" sz="605" dirty="0">
                          <a:solidFill>
                            <a:srgbClr val="231F20"/>
                          </a:solidFill>
                          <a:latin typeface="Arial" pitchFamily="18" charset="0"/>
                          <a:cs typeface="Arial" pitchFamily="18" charset="0"/>
                        </a:rPr>
                        <a:t>FiberAxisAlign</a:t>
                      </a:r>
                      <a:endParaRPr lang="zh-CN" altLang="en-US" sz="605" dirty="0">
                        <a:solidFill>
                          <a:srgbClr val="231F20"/>
                        </a:solidFill>
                        <a:latin typeface="Arial" pitchFamily="18" charset="0"/>
                        <a:cs typeface="Arial" pitchFamily="18" charset="0"/>
                      </a:endParaRPr>
                    </a:p>
                    <a:p>
                      <a:pPr algn="ctr"/>
                      <a:r>
                        <a:rPr lang="en-US" altLang="zh-CN" sz="605" dirty="0">
                          <a:solidFill>
                            <a:srgbClr val="231F20"/>
                          </a:solidFill>
                          <a:latin typeface="Arial" pitchFamily="18" charset="0"/>
                          <a:cs typeface="Arial" pitchFamily="18" charset="0"/>
                        </a:rPr>
                        <a:t>Failed</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Toolargeaxialoffset</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MS Gothic" pitchFamily="18" charset="0"/>
                          <a:cs typeface="MS Gothic" pitchFamily="18" charset="0"/>
                        </a:rPr>
                        <a:t>（&gt;0.4μm）</a:t>
                      </a:r>
                      <a:endParaRPr lang="zh-CN" altLang="en-US" sz="605" dirty="0">
                        <a:solidFill>
                          <a:srgbClr val="231F20"/>
                        </a:solidFill>
                        <a:latin typeface="MS Gothic" pitchFamily="18" charset="0"/>
                        <a:cs typeface="MS Gothic"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Preparethefiber(stripping,cleaning,and</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cleaving)again.</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208280">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Themotorisnotcalibrated</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Perform“MotorCalibration”.</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3"/>
                  </a:ext>
                </a:extLst>
              </a:tr>
              <a:tr h="237573">
                <a:tc rowSpan="4">
                  <a:txBody>
                    <a:bodyPr/>
                    <a:lstStyle/>
                    <a:p>
                      <a:pPr algn="l"/>
                      <a:r>
                        <a:rPr lang="en-US" altLang="zh-CN" sz="605" dirty="0">
                          <a:solidFill>
                            <a:srgbClr val="231F20"/>
                          </a:solidFill>
                          <a:latin typeface="Arial" pitchFamily="18" charset="0"/>
                          <a:cs typeface="Arial" pitchFamily="18" charset="0"/>
                        </a:rPr>
                        <a:t>FiberisDirty</a:t>
                      </a:r>
                      <a:endParaRPr lang="zh-CN" altLang="en-US" sz="605"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There’sdustordirtonthe</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fibersurface</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Preparethefiber(stripping,</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cleaning,andcleaving)again.</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4"/>
                  </a:ext>
                </a:extLst>
              </a:tr>
              <a:tr h="224895">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Dustordirtisonthelenses</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Performthe“DustCheck”aftercleaning</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thelenses.</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5"/>
                  </a:ext>
                </a:extLst>
              </a:tr>
              <a:tr h="251883">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“CleaningArctime”istoo</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short</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Setthe“CleaningArctime”to180ms</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16"/>
                  </a:ext>
                </a:extLst>
              </a:tr>
              <a:tr h="431800">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030303"/>
                      </a:solidFill>
                      <a:prstDash val="solid"/>
                    </a:lnB>
                    <a:solidFill>
                      <a:srgbClr val="FFFFFF"/>
                    </a:solidFill>
                  </a:tcPr>
                </a:tc>
                <a:tc>
                  <a:txBody>
                    <a:bodyPr/>
                    <a:lstStyle/>
                    <a:p>
                      <a:pPr algn="l"/>
                      <a:r>
                        <a:rPr lang="en-US" altLang="zh-CN" sz="605" dirty="0">
                          <a:solidFill>
                            <a:srgbClr val="231F20"/>
                          </a:solidFill>
                          <a:latin typeface="Arial" pitchFamily="18" charset="0"/>
                          <a:cs typeface="Arial" pitchFamily="18" charset="0"/>
                        </a:rPr>
                        <a:t>Itisdifficulttoidentify</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thefibercorebyusingthe</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methodofcorealignmentto</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splice.</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UseMMsplicemode(cladalignment)to</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splicetheunidentifiedfibercore.</a:t>
                      </a:r>
                      <a:endParaRPr lang="zh-CN" altLang="en-US" sz="605" dirty="0">
                        <a:solidFill>
                          <a:srgbClr val="231F20"/>
                        </a:solidFill>
                        <a:latin typeface="Arial" pitchFamily="18" charset="0"/>
                        <a:cs typeface="Arial" pitchFamily="18" charset="0"/>
                      </a:endParaRPr>
                    </a:p>
                  </a:txBody>
                  <a:tcPr anchor="ct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030303"/>
                      </a:solidFill>
                      <a:prstDash val="solid"/>
                      <a:round/>
                      <a:headEnd type="none" w="med" len="med"/>
                      <a:tailEnd type="none" w="med" len="med"/>
                    </a:lnB>
                    <a:solidFill>
                      <a:srgbClr val="FFFFFF"/>
                    </a:solidFill>
                  </a:tcPr>
                </a:tc>
                <a:extLst>
                  <a:ext uri="{0D108BD9-81ED-4DB2-BD59-A6C34878D82A}">
                    <a16:rowId xmlns="" xmlns:a16="http://schemas.microsoft.com/office/drawing/2014/main" val="10017"/>
                  </a:ext>
                </a:extLst>
              </a:tr>
            </a:tbl>
          </a:graphicData>
        </a:graphic>
      </p:graphicFrame>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42</a:t>
            </a:r>
          </a:p>
        </p:txBody>
      </p:sp>
      <p:sp>
        <p:nvSpPr>
          <p:cNvPr id="6" name="TextBox 5"/>
          <p:cNvSpPr txBox="1"/>
          <p:nvPr/>
        </p:nvSpPr>
        <p:spPr>
          <a:xfrm>
            <a:off x="5139488" y="6272615"/>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42</a:t>
            </a:r>
          </a:p>
        </p:txBody>
      </p:sp>
      <p:graphicFrame>
        <p:nvGraphicFramePr>
          <p:cNvPr id="20" name="Tabella 19">
            <a:extLst>
              <a:ext uri="{FF2B5EF4-FFF2-40B4-BE49-F238E27FC236}">
                <a16:creationId xmlns="" xmlns:a16="http://schemas.microsoft.com/office/drawing/2014/main" id="{6C0746B2-BF9A-8847-BFFE-AECBE9EC604A}"/>
              </a:ext>
            </a:extLst>
          </p:cNvPr>
          <p:cNvGraphicFramePr>
            <a:graphicFrameLocks noGrp="1"/>
          </p:cNvGraphicFramePr>
          <p:nvPr>
            <p:extLst>
              <p:ext uri="{D42A27DB-BD31-4B8C-83A1-F6EECF244321}">
                <p14:modId xmlns:p14="http://schemas.microsoft.com/office/powerpoint/2010/main" val="2151399448"/>
              </p:ext>
            </p:extLst>
          </p:nvPr>
        </p:nvGraphicFramePr>
        <p:xfrm>
          <a:off x="3767662" y="757237"/>
          <a:ext cx="5259657" cy="5183406"/>
        </p:xfrm>
        <a:graphic>
          <a:graphicData uri="http://schemas.openxmlformats.org/drawingml/2006/table">
            <a:tbl>
              <a:tblPr/>
              <a:tblGrid>
                <a:gridCol w="1252462">
                  <a:extLst>
                    <a:ext uri="{9D8B030D-6E8A-4147-A177-3AD203B41FA5}">
                      <a16:colId xmlns="" xmlns:a16="http://schemas.microsoft.com/office/drawing/2014/main" val="3413043836"/>
                    </a:ext>
                  </a:extLst>
                </a:gridCol>
                <a:gridCol w="1618512">
                  <a:extLst>
                    <a:ext uri="{9D8B030D-6E8A-4147-A177-3AD203B41FA5}">
                      <a16:colId xmlns="" xmlns:a16="http://schemas.microsoft.com/office/drawing/2014/main" val="4228529310"/>
                    </a:ext>
                  </a:extLst>
                </a:gridCol>
                <a:gridCol w="2388683">
                  <a:extLst>
                    <a:ext uri="{9D8B030D-6E8A-4147-A177-3AD203B41FA5}">
                      <a16:colId xmlns="" xmlns:a16="http://schemas.microsoft.com/office/drawing/2014/main" val="1756679181"/>
                    </a:ext>
                  </a:extLst>
                </a:gridCol>
              </a:tblGrid>
              <a:tr h="326238">
                <a:tc>
                  <a:txBody>
                    <a:bodyPr/>
                    <a:lstStyle/>
                    <a:p>
                      <a:pPr algn="l"/>
                      <a:r>
                        <a:rPr lang="it-IT" altLang="zh-CN" sz="699" noProof="0" dirty="0">
                          <a:solidFill>
                            <a:srgbClr val="FFFFFF"/>
                          </a:solidFill>
                          <a:latin typeface="Arial" pitchFamily="18" charset="0"/>
                          <a:cs typeface="Arial" pitchFamily="18" charset="0"/>
                        </a:rPr>
                        <a:t>Messaggio di errore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it-IT" altLang="zh-CN" sz="699" noProof="0" dirty="0">
                          <a:solidFill>
                            <a:srgbClr val="FFFFFF"/>
                          </a:solidFill>
                          <a:latin typeface="Arial" pitchFamily="18" charset="0"/>
                          <a:cs typeface="Arial" pitchFamily="18" charset="0"/>
                        </a:rPr>
                        <a:t>Causa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it-IT" altLang="zh-CN" sz="699" noProof="0" dirty="0">
                          <a:solidFill>
                            <a:srgbClr val="FFFFFF"/>
                          </a:solidFill>
                          <a:latin typeface="Arial" pitchFamily="18" charset="0"/>
                          <a:cs typeface="Arial" pitchFamily="18" charset="0"/>
                        </a:rPr>
                        <a:t>Soluzione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326238">
                <a:tc>
                  <a:txBody>
                    <a:bodyPr/>
                    <a:lstStyle/>
                    <a:p>
                      <a:pPr marL="0" algn="l" defTabSz="914400" rtl="0" eaLnBrk="1" latinLnBrk="0" hangingPunct="1"/>
                      <a:r>
                        <a:rPr lang="it-IT" sz="580" kern="1200" dirty="0">
                          <a:solidFill>
                            <a:srgbClr val="231F20"/>
                          </a:solidFill>
                          <a:latin typeface="Arial" panose="020B0604020202020204" pitchFamily="34" charset="0"/>
                          <a:ea typeface="+mn-ea"/>
                          <a:cs typeface="Arial" panose="020B0604020202020204" pitchFamily="34" charset="0"/>
                        </a:rPr>
                        <a:t>Errore posizione messa a fuoco motore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noProof="0" dirty="0">
                          <a:solidFill>
                            <a:srgbClr val="231F20"/>
                          </a:solidFill>
                          <a:latin typeface="Arial" panose="020B0604020202020204" pitchFamily="34" charset="0"/>
                          <a:ea typeface="+mn-ea"/>
                          <a:cs typeface="Arial" panose="020B0604020202020204" pitchFamily="34" charset="0"/>
                        </a:rPr>
                        <a:t>Si è verificato un urto durante il processo di giunzione.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580" kern="1200" dirty="0">
                          <a:solidFill>
                            <a:srgbClr val="231F20"/>
                          </a:solidFill>
                          <a:latin typeface="Arial" panose="020B0604020202020204" pitchFamily="34" charset="0"/>
                          <a:ea typeface="+mn-ea"/>
                          <a:cs typeface="Arial" panose="020B0604020202020204" pitchFamily="34" charset="0"/>
                        </a:rPr>
                        <a:t>Eseguire la “calibrazione del motore”.</a:t>
                      </a:r>
                    </a:p>
                    <a:p>
                      <a:r>
                        <a:rPr lang="it-IT" sz="580" kern="1200" dirty="0">
                          <a:solidFill>
                            <a:srgbClr val="231F20"/>
                          </a:solidFill>
                          <a:latin typeface="Arial" panose="020B0604020202020204" pitchFamily="34" charset="0"/>
                          <a:ea typeface="+mn-ea"/>
                          <a:cs typeface="Arial" panose="020B0604020202020204" pitchFamily="34" charset="0"/>
                        </a:rPr>
                        <a:t>Se il problema persiste, contattare il rivenditore di zona.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768222807"/>
                  </a:ext>
                </a:extLst>
              </a:tr>
              <a:tr h="214236">
                <a:tc rowSpan="2">
                  <a:txBody>
                    <a:bodyPr/>
                    <a:lstStyle/>
                    <a:p>
                      <a:pPr marL="0" algn="l" defTabSz="914400" rtl="0" eaLnBrk="1" latinLnBrk="0" hangingPunct="1"/>
                      <a:r>
                        <a:rPr lang="it-IT" sz="580" kern="1200" dirty="0">
                          <a:solidFill>
                            <a:srgbClr val="231F20"/>
                          </a:solidFill>
                          <a:latin typeface="Arial" panose="020B0604020202020204" pitchFamily="34" charset="0"/>
                          <a:ea typeface="+mn-ea"/>
                          <a:cs typeface="Arial" panose="020B0604020202020204" pitchFamily="34" charset="0"/>
                        </a:rPr>
                        <a:t>Distanza errata faccia terminale fibra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Impostazione di [Sovrapposizione] eccessiva.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Regolare il parametro di [Sovrapposizione].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08827336"/>
                  </a:ext>
                </a:extLst>
              </a:tr>
              <a:tr h="214236">
                <a:tc vMerge="1">
                  <a:txBody>
                    <a:bodyPr/>
                    <a:lstStyle/>
                    <a:p>
                      <a:endParaRPr lang="it-IT"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Il motore non è calibrato.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Eseguire la [Calibrazione motore].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23860067"/>
                  </a:ext>
                </a:extLst>
              </a:tr>
              <a:tr h="326238">
                <a:tc rowSpan="3">
                  <a:txBody>
                    <a:bodyPr/>
                    <a:lstStyle/>
                    <a:p>
                      <a:pPr marL="0" algn="l" defTabSz="914400" rtl="0" eaLnBrk="1" latinLnBrk="0" hangingPunct="1"/>
                      <a:r>
                        <a:rPr lang="it-IT" sz="580" kern="1200" dirty="0">
                          <a:solidFill>
                            <a:srgbClr val="231F20"/>
                          </a:solidFill>
                          <a:latin typeface="Arial" panose="020B0604020202020204" pitchFamily="34" charset="0"/>
                          <a:ea typeface="+mn-ea"/>
                          <a:cs typeface="Arial" panose="020B0604020202020204" pitchFamily="34" charset="0"/>
                        </a:rPr>
                        <a:t>Distanza messa a fuoco motore superiore al limite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La fibra non è posizionata correttamente.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IT" altLang="zh-CN" sz="580" kern="1200" dirty="0">
                          <a:solidFill>
                            <a:srgbClr val="231F20"/>
                          </a:solidFill>
                          <a:latin typeface="Arial" panose="020B0604020202020204" pitchFamily="34" charset="0"/>
                          <a:ea typeface="+mn-ea"/>
                          <a:cs typeface="Arial" panose="020B0604020202020204" pitchFamily="34" charset="0"/>
                        </a:rPr>
                        <a:t>Premere il pulsante RESET; riposizionare correttamente la fibra al fondo della scanalatura a 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945099846"/>
                  </a:ext>
                </a:extLst>
              </a:tr>
              <a:tr h="267914">
                <a:tc vMerge="1">
                  <a:txBody>
                    <a:bodyPr/>
                    <a:lstStyle/>
                    <a:p>
                      <a:endParaRPr lang="it-IT"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C’è polvere o sporco sulla superficie della fibra.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altLang="zh-CN" sz="580" kern="1200" dirty="0">
                          <a:solidFill>
                            <a:srgbClr val="231F20"/>
                          </a:solidFill>
                          <a:latin typeface="Arial" panose="020B0604020202020204" pitchFamily="34" charset="0"/>
                          <a:ea typeface="+mn-ea"/>
                          <a:cs typeface="Arial" panose="020B0604020202020204" pitchFamily="34" charset="0"/>
                        </a:rPr>
                        <a:t>Preparare nuovamente la fibra (spellatura, pulizia e taglio).</a:t>
                      </a:r>
                      <a:endParaRPr lang="it-IT" sz="580" kern="1200" dirty="0">
                        <a:solidFill>
                          <a:srgbClr val="231F2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27517036"/>
                  </a:ext>
                </a:extLst>
              </a:tr>
              <a:tr h="267914">
                <a:tc vMerge="1">
                  <a:txBody>
                    <a:bodyPr/>
                    <a:lstStyle/>
                    <a:p>
                      <a:endParaRPr lang="it-IT"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580" kern="1200" dirty="0">
                          <a:solidFill>
                            <a:srgbClr val="231F20"/>
                          </a:solidFill>
                          <a:latin typeface="Arial" panose="020B0604020202020204" pitchFamily="34" charset="0"/>
                          <a:ea typeface="+mn-ea"/>
                          <a:cs typeface="Arial" panose="020B0604020202020204" pitchFamily="34" charset="0"/>
                        </a:rPr>
                        <a:t>C’è polvere o sporco sulle lenti.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dirty="0">
                          <a:latin typeface="Arial" panose="020B0604020202020204" pitchFamily="34" charset="0"/>
                          <a:cs typeface="Arial" panose="020B0604020202020204" pitchFamily="34" charset="0"/>
                        </a:rPr>
                        <a:t>Eseguire il </a:t>
                      </a:r>
                      <a:r>
                        <a:rPr lang="it-IT" sz="580" kern="1200" dirty="0">
                          <a:solidFill>
                            <a:srgbClr val="231F20"/>
                          </a:solidFill>
                          <a:latin typeface="Arial" panose="020B0604020202020204" pitchFamily="34" charset="0"/>
                          <a:ea typeface="+mn-ea"/>
                          <a:cs typeface="Arial" panose="020B0604020202020204" pitchFamily="34" charset="0"/>
                        </a:rPr>
                        <a:t>[Controllo polvere] dopo la pulizia delle lenti e degli specchi.</a:t>
                      </a:r>
                      <a:endParaRPr lang="it-IT" sz="58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123595778"/>
                  </a:ext>
                </a:extLst>
              </a:tr>
              <a:tr h="407101">
                <a:tc>
                  <a:txBody>
                    <a:bodyPr/>
                    <a:lstStyle/>
                    <a:p>
                      <a:r>
                        <a:rPr lang="it-IT" sz="580" kern="1200" dirty="0">
                          <a:solidFill>
                            <a:srgbClr val="231F20"/>
                          </a:solidFill>
                          <a:latin typeface="Arial" panose="020B0604020202020204" pitchFamily="34" charset="0"/>
                          <a:ea typeface="+mn-ea"/>
                          <a:cs typeface="Arial" panose="020B0604020202020204" pitchFamily="34" charset="0"/>
                        </a:rPr>
                        <a:t>Fibre incompatibili. Continuare?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Tipi diversi di fibra su due lati.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Può causare una notevole perdita di giunzione se si prosegue nell’operazione. Utilizzare la corretta modalità di giunzione corrispondente alle fibre.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34638678"/>
                  </a:ext>
                </a:extLst>
              </a:tr>
              <a:tr h="407101">
                <a:tc rowSpan="2">
                  <a:txBody>
                    <a:bodyPr/>
                    <a:lstStyle/>
                    <a:p>
                      <a:r>
                        <a:rPr lang="it-IT" sz="580" kern="1200" dirty="0">
                          <a:solidFill>
                            <a:srgbClr val="231F20"/>
                          </a:solidFill>
                          <a:latin typeface="Arial" panose="020B0604020202020204" pitchFamily="34" charset="0"/>
                          <a:ea typeface="+mn-ea"/>
                          <a:cs typeface="Arial" panose="020B0604020202020204" pitchFamily="34" charset="0"/>
                        </a:rPr>
                        <a:t>Angolo di taglio superiore al limite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Faccia terminale della fibra non corretta.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Verificare le condizioni della taglierina. Se la lama è usurata, ruotarla in una nuova posizione o cambiarla montandone una nuova, e poi preparare nuovamente le fibre.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44399795"/>
                  </a:ext>
                </a:extLst>
              </a:tr>
              <a:tr h="267914">
                <a:tc vMerge="1">
                  <a:txBody>
                    <a:bodyPr/>
                    <a:lstStyle/>
                    <a:p>
                      <a:endParaRPr lang="it-IT"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Il [Limite angolo di taglio] è troppo basso.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580" kern="1200" dirty="0">
                          <a:solidFill>
                            <a:srgbClr val="231F20"/>
                          </a:solidFill>
                          <a:latin typeface="Arial" panose="020B0604020202020204" pitchFamily="34" charset="0"/>
                          <a:ea typeface="+mn-ea"/>
                          <a:cs typeface="Arial" panose="020B0604020202020204" pitchFamily="34" charset="0"/>
                        </a:rPr>
                        <a:t>Aumentare il “Limite angolo di taglio“ su un valore adeguato (valore standard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37989364"/>
                  </a:ext>
                </a:extLst>
              </a:tr>
              <a:tr h="267914">
                <a:tc rowSpan="2">
                  <a:txBody>
                    <a:bodyPr/>
                    <a:lstStyle/>
                    <a:p>
                      <a:r>
                        <a:rPr lang="it-IT" sz="580" kern="1200" dirty="0">
                          <a:solidFill>
                            <a:srgbClr val="231F20"/>
                          </a:solidFill>
                          <a:latin typeface="Arial" panose="020B0604020202020204" pitchFamily="34" charset="0"/>
                          <a:ea typeface="+mn-ea"/>
                          <a:cs typeface="Arial" panose="020B0604020202020204" pitchFamily="34" charset="0"/>
                        </a:rPr>
                        <a:t>Angolo del core superiore al limite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580" kern="1200" dirty="0">
                          <a:solidFill>
                            <a:srgbClr val="231F20"/>
                          </a:solidFill>
                          <a:latin typeface="Arial" panose="020B0604020202020204" pitchFamily="34" charset="0"/>
                          <a:ea typeface="+mn-ea"/>
                          <a:cs typeface="Arial" panose="020B0604020202020204" pitchFamily="34" charset="0"/>
                        </a:rPr>
                        <a:t>Il [Limite angolo core] è troppo basso.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580" kern="1200" dirty="0">
                          <a:solidFill>
                            <a:srgbClr val="231F20"/>
                          </a:solidFill>
                          <a:latin typeface="Arial" panose="020B0604020202020204" pitchFamily="34" charset="0"/>
                          <a:ea typeface="+mn-ea"/>
                          <a:cs typeface="Arial" panose="020B0604020202020204" pitchFamily="34" charset="0"/>
                        </a:rPr>
                        <a:t>Aumentare il “Limite angolo core“ su un valore adeguato (valore standard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93769403"/>
                  </a:ext>
                </a:extLst>
              </a:tr>
              <a:tr h="267914">
                <a:tc vMerge="1">
                  <a:txBody>
                    <a:bodyPr/>
                    <a:lstStyle/>
                    <a:p>
                      <a:endParaRPr lang="it-IT"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Polvere o sporco sulla scanalatura a V o sulle guide della fibra.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Pulire la scanalatura a V e le guide della fibra. Preparare e ricaricare nuovamente la fibra.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73578001"/>
                  </a:ext>
                </a:extLst>
              </a:tr>
              <a:tr h="267914">
                <a:tc rowSpan="2">
                  <a:txBody>
                    <a:bodyPr/>
                    <a:lstStyle/>
                    <a:p>
                      <a:r>
                        <a:rPr lang="it-IT" sz="580" kern="1200" dirty="0">
                          <a:solidFill>
                            <a:srgbClr val="231F20"/>
                          </a:solidFill>
                          <a:latin typeface="Arial" panose="020B0604020202020204" pitchFamily="34" charset="0"/>
                          <a:ea typeface="+mn-ea"/>
                          <a:cs typeface="Arial" panose="020B0604020202020204" pitchFamily="34" charset="0"/>
                        </a:rPr>
                        <a:t>Allineamento asse fibra fallito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580" kern="1200" dirty="0">
                          <a:solidFill>
                            <a:srgbClr val="231F20"/>
                          </a:solidFill>
                          <a:latin typeface="Arial" panose="020B0604020202020204" pitchFamily="34" charset="0"/>
                          <a:ea typeface="+mn-ea"/>
                          <a:cs typeface="Arial" panose="020B0604020202020204" pitchFamily="34" charset="0"/>
                        </a:rPr>
                        <a:t>Spostamento dell’asse troppo elevato (</a:t>
                      </a:r>
                      <a:r>
                        <a:rPr lang="el-GR" sz="580" kern="1200" dirty="0">
                          <a:solidFill>
                            <a:srgbClr val="231F20"/>
                          </a:solidFill>
                          <a:latin typeface="Arial" panose="020B0604020202020204" pitchFamily="34" charset="0"/>
                          <a:ea typeface="+mn-ea"/>
                          <a:cs typeface="Arial" panose="020B0604020202020204" pitchFamily="34" charset="0"/>
                        </a:rPr>
                        <a:t>&gt;0</a:t>
                      </a:r>
                      <a:r>
                        <a:rPr lang="it-IT" sz="580" kern="1200" dirty="0">
                          <a:solidFill>
                            <a:srgbClr val="231F20"/>
                          </a:solidFill>
                          <a:latin typeface="Arial" panose="020B0604020202020204" pitchFamily="34" charset="0"/>
                          <a:ea typeface="+mn-ea"/>
                          <a:cs typeface="Arial" panose="020B0604020202020204" pitchFamily="34" charset="0"/>
                        </a:rPr>
                        <a:t>,</a:t>
                      </a:r>
                      <a:r>
                        <a:rPr lang="el-GR" sz="580" kern="1200" dirty="0">
                          <a:solidFill>
                            <a:srgbClr val="231F20"/>
                          </a:solidFill>
                          <a:latin typeface="Arial" panose="020B0604020202020204" pitchFamily="34" charset="0"/>
                          <a:ea typeface="+mn-ea"/>
                          <a:cs typeface="Arial" panose="020B0604020202020204" pitchFamily="34" charset="0"/>
                        </a:rPr>
                        <a:t>4</a:t>
                      </a:r>
                      <a:r>
                        <a:rPr lang="it-IT" sz="580" kern="1200" dirty="0">
                          <a:solidFill>
                            <a:srgbClr val="231F20"/>
                          </a:solidFill>
                          <a:latin typeface="Arial" panose="020B0604020202020204" pitchFamily="34" charset="0"/>
                          <a:ea typeface="+mn-ea"/>
                          <a:cs typeface="Arial" panose="020B0604020202020204" pitchFamily="34" charset="0"/>
                        </a:rPr>
                        <a:t> </a:t>
                      </a:r>
                      <a:r>
                        <a:rPr lang="el-GR" sz="580" kern="1200" dirty="0">
                          <a:solidFill>
                            <a:srgbClr val="231F20"/>
                          </a:solidFill>
                          <a:latin typeface="Arial" panose="020B0604020202020204" pitchFamily="34" charset="0"/>
                          <a:ea typeface="+mn-ea"/>
                          <a:cs typeface="Arial" panose="020B0604020202020204" pitchFamily="34" charset="0"/>
                        </a:rPr>
                        <a:t>μ</a:t>
                      </a:r>
                      <a:r>
                        <a:rPr lang="it-IT" sz="580" kern="1200" dirty="0">
                          <a:solidFill>
                            <a:srgbClr val="231F20"/>
                          </a:solidFill>
                          <a:latin typeface="Arial" panose="020B0604020202020204" pitchFamily="34" charset="0"/>
                          <a:ea typeface="+mn-ea"/>
                          <a:cs typeface="Arial" panose="020B060402020202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580" kern="1200" dirty="0">
                          <a:solidFill>
                            <a:srgbClr val="231F20"/>
                          </a:solidFill>
                          <a:latin typeface="Arial" panose="020B0604020202020204" pitchFamily="34" charset="0"/>
                          <a:ea typeface="+mn-ea"/>
                          <a:cs typeface="Arial" panose="020B0604020202020204" pitchFamily="34" charset="0"/>
                        </a:rPr>
                        <a:t>Preparare nuovamente la fibra (spellatura, pulizia e taglio).</a:t>
                      </a:r>
                      <a:endParaRPr lang="it-IT" sz="580" kern="1200" dirty="0">
                        <a:solidFill>
                          <a:srgbClr val="231F2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83194154"/>
                  </a:ext>
                </a:extLst>
              </a:tr>
              <a:tr h="214236">
                <a:tc vMerge="1">
                  <a:txBody>
                    <a:bodyPr/>
                    <a:lstStyle/>
                    <a:p>
                      <a:endParaRPr lang="it-IT"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580" kern="1200" dirty="0">
                          <a:solidFill>
                            <a:srgbClr val="231F20"/>
                          </a:solidFill>
                          <a:latin typeface="Arial" panose="020B0604020202020204" pitchFamily="34" charset="0"/>
                          <a:ea typeface="+mn-ea"/>
                          <a:cs typeface="Arial" panose="020B0604020202020204" pitchFamily="34" charset="0"/>
                        </a:rPr>
                        <a:t>Il motore non è calibrato.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Eseguire la “Calibrazione motore“.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4373282"/>
                  </a:ext>
                </a:extLst>
              </a:tr>
              <a:tr h="267914">
                <a:tc rowSpan="4">
                  <a:txBody>
                    <a:bodyPr/>
                    <a:lstStyle/>
                    <a:p>
                      <a:r>
                        <a:rPr lang="it-IT" sz="580" kern="1200" dirty="0">
                          <a:solidFill>
                            <a:srgbClr val="231F20"/>
                          </a:solidFill>
                          <a:latin typeface="Arial" panose="020B0604020202020204" pitchFamily="34" charset="0"/>
                          <a:ea typeface="+mn-ea"/>
                          <a:cs typeface="Arial" panose="020B0604020202020204" pitchFamily="34" charset="0"/>
                        </a:rPr>
                        <a:t>La fibra è sporca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C’è polvere o sporco sulla superficie della fibra.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CN" sz="580" kern="1200" dirty="0">
                          <a:solidFill>
                            <a:srgbClr val="231F20"/>
                          </a:solidFill>
                          <a:latin typeface="Arial" panose="020B0604020202020204" pitchFamily="34" charset="0"/>
                          <a:ea typeface="+mn-ea"/>
                          <a:cs typeface="Arial" panose="020B0604020202020204" pitchFamily="34" charset="0"/>
                        </a:rPr>
                        <a:t>Preparare nuovamente la fibra (spellatura, pulizia e taglio).</a:t>
                      </a:r>
                      <a:endParaRPr lang="it-IT" sz="580" kern="1200" dirty="0">
                        <a:solidFill>
                          <a:srgbClr val="231F2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48103042"/>
                  </a:ext>
                </a:extLst>
              </a:tr>
              <a:tr h="245374">
                <a:tc vMerge="1">
                  <a:txBody>
                    <a:bodyPr/>
                    <a:lstStyle/>
                    <a:p>
                      <a:endParaRPr lang="it-IT"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580" kern="1200" dirty="0">
                          <a:solidFill>
                            <a:srgbClr val="231F20"/>
                          </a:solidFill>
                          <a:latin typeface="Arial" panose="020B0604020202020204" pitchFamily="34" charset="0"/>
                          <a:ea typeface="+mn-ea"/>
                          <a:cs typeface="Arial" panose="020B0604020202020204" pitchFamily="34" charset="0"/>
                        </a:rPr>
                        <a:t>C’è polvere o sporco sulle lenti.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580" kern="1200" dirty="0">
                          <a:solidFill>
                            <a:srgbClr val="231F20"/>
                          </a:solidFill>
                          <a:latin typeface="Arial" panose="020B0604020202020204" pitchFamily="34" charset="0"/>
                          <a:ea typeface="+mn-ea"/>
                          <a:cs typeface="Arial" panose="020B0604020202020204" pitchFamily="34" charset="0"/>
                        </a:rPr>
                        <a:t>Eseguire il “Controllo polvere“ dopo la pulizia delle lenti.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27612782"/>
                  </a:ext>
                </a:extLst>
              </a:tr>
              <a:tr h="214236">
                <a:tc vMerge="1">
                  <a:txBody>
                    <a:bodyPr/>
                    <a:lstStyle/>
                    <a:p>
                      <a:endParaRPr lang="it-IT"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r>
                        <a:rPr lang="it-IT" sz="580" kern="1200" dirty="0">
                          <a:solidFill>
                            <a:srgbClr val="231F20"/>
                          </a:solidFill>
                          <a:latin typeface="Arial" panose="020B0604020202020204" pitchFamily="34" charset="0"/>
                          <a:ea typeface="+mn-ea"/>
                          <a:cs typeface="Arial" panose="020B0604020202020204" pitchFamily="34" charset="0"/>
                        </a:rPr>
                        <a:t>Il “Tempo arco di pulizia“ è troppo breve.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Impostare il “Tempo arco di pulizia“ su 180 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00641776"/>
                  </a:ext>
                </a:extLst>
              </a:tr>
              <a:tr h="356204">
                <a:tc vMerge="1">
                  <a:txBody>
                    <a:bodyPr/>
                    <a:lstStyle/>
                    <a:p>
                      <a:endParaRPr lang="it-IT"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È difficile individuare il </a:t>
                      </a:r>
                      <a:r>
                        <a:rPr lang="it-IT" sz="580" i="1" kern="1200" dirty="0">
                          <a:solidFill>
                            <a:srgbClr val="231F20"/>
                          </a:solidFill>
                          <a:latin typeface="Arial" panose="020B0604020202020204" pitchFamily="34" charset="0"/>
                          <a:ea typeface="+mn-ea"/>
                          <a:cs typeface="Arial" panose="020B0604020202020204" pitchFamily="34" charset="0"/>
                        </a:rPr>
                        <a:t>core</a:t>
                      </a:r>
                      <a:r>
                        <a:rPr lang="it-IT" sz="580" kern="1200" dirty="0">
                          <a:solidFill>
                            <a:srgbClr val="231F20"/>
                          </a:solidFill>
                          <a:latin typeface="Arial" panose="020B0604020202020204" pitchFamily="34" charset="0"/>
                          <a:ea typeface="+mn-ea"/>
                          <a:cs typeface="Arial" panose="020B0604020202020204" pitchFamily="34" charset="0"/>
                        </a:rPr>
                        <a:t> della fibra utilizzando il metodo di allineamento del </a:t>
                      </a:r>
                      <a:r>
                        <a:rPr lang="it-IT" sz="580" i="1" kern="1200" dirty="0">
                          <a:solidFill>
                            <a:srgbClr val="231F20"/>
                          </a:solidFill>
                          <a:latin typeface="Arial" panose="020B0604020202020204" pitchFamily="34" charset="0"/>
                          <a:ea typeface="+mn-ea"/>
                          <a:cs typeface="Arial" panose="020B0604020202020204" pitchFamily="34" charset="0"/>
                        </a:rPr>
                        <a:t>core</a:t>
                      </a:r>
                      <a:r>
                        <a:rPr lang="it-IT" sz="580" kern="1200" dirty="0">
                          <a:solidFill>
                            <a:srgbClr val="231F20"/>
                          </a:solidFill>
                          <a:latin typeface="Arial" panose="020B0604020202020204" pitchFamily="34" charset="0"/>
                          <a:ea typeface="+mn-ea"/>
                          <a:cs typeface="Arial" panose="020B0604020202020204" pitchFamily="34" charset="0"/>
                        </a:rPr>
                        <a:t> per la giunzione.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580" kern="1200" dirty="0">
                          <a:solidFill>
                            <a:srgbClr val="231F20"/>
                          </a:solidFill>
                          <a:latin typeface="Arial" panose="020B0604020202020204" pitchFamily="34" charset="0"/>
                          <a:ea typeface="+mn-ea"/>
                          <a:cs typeface="Arial" panose="020B0604020202020204" pitchFamily="34" charset="0"/>
                        </a:rPr>
                        <a:t>Utilizzare la modalità di giunzione MM (allineamento del </a:t>
                      </a:r>
                      <a:r>
                        <a:rPr lang="it-IT" sz="580" i="1" kern="1200" dirty="0" err="1">
                          <a:solidFill>
                            <a:srgbClr val="231F20"/>
                          </a:solidFill>
                          <a:latin typeface="Arial" panose="020B0604020202020204" pitchFamily="34" charset="0"/>
                          <a:ea typeface="+mn-ea"/>
                          <a:cs typeface="Arial" panose="020B0604020202020204" pitchFamily="34" charset="0"/>
                        </a:rPr>
                        <a:t>clad</a:t>
                      </a:r>
                      <a:r>
                        <a:rPr lang="it-IT" sz="580" kern="1200" dirty="0">
                          <a:solidFill>
                            <a:srgbClr val="231F20"/>
                          </a:solidFill>
                          <a:latin typeface="Arial" panose="020B0604020202020204" pitchFamily="34" charset="0"/>
                          <a:ea typeface="+mn-ea"/>
                          <a:cs typeface="Arial" panose="020B0604020202020204" pitchFamily="34" charset="0"/>
                        </a:rPr>
                        <a:t>) per la giunzione del </a:t>
                      </a:r>
                      <a:r>
                        <a:rPr lang="it-IT" sz="580" i="1" kern="1200" dirty="0">
                          <a:solidFill>
                            <a:srgbClr val="231F20"/>
                          </a:solidFill>
                          <a:latin typeface="Arial" panose="020B0604020202020204" pitchFamily="34" charset="0"/>
                          <a:ea typeface="+mn-ea"/>
                          <a:cs typeface="Arial" panose="020B0604020202020204" pitchFamily="34" charset="0"/>
                        </a:rPr>
                        <a:t>core</a:t>
                      </a:r>
                      <a:r>
                        <a:rPr lang="it-IT" sz="580" kern="1200" dirty="0">
                          <a:solidFill>
                            <a:srgbClr val="231F20"/>
                          </a:solidFill>
                          <a:latin typeface="Arial" panose="020B0604020202020204" pitchFamily="34" charset="0"/>
                          <a:ea typeface="+mn-ea"/>
                          <a:cs typeface="Arial" panose="020B0604020202020204" pitchFamily="34" charset="0"/>
                        </a:rPr>
                        <a:t> della fibra non individuato.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07359740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extLst>
              <p:ext uri="{D42A27DB-BD31-4B8C-83A1-F6EECF244321}">
                <p14:modId xmlns:p14="http://schemas.microsoft.com/office/powerpoint/2010/main" val="4101855504"/>
              </p:ext>
            </p:extLst>
          </p:nvPr>
        </p:nvGraphicFramePr>
        <p:xfrm>
          <a:off x="611231" y="684316"/>
          <a:ext cx="3374932" cy="1493138"/>
        </p:xfrm>
        <a:graphic>
          <a:graphicData uri="http://schemas.openxmlformats.org/drawingml/2006/table">
            <a:tbl>
              <a:tblPr/>
              <a:tblGrid>
                <a:gridCol w="777220">
                  <a:extLst>
                    <a:ext uri="{9D8B030D-6E8A-4147-A177-3AD203B41FA5}">
                      <a16:colId xmlns="" xmlns:a16="http://schemas.microsoft.com/office/drawing/2014/main" val="20000"/>
                    </a:ext>
                  </a:extLst>
                </a:gridCol>
                <a:gridCol w="1033875">
                  <a:extLst>
                    <a:ext uri="{9D8B030D-6E8A-4147-A177-3AD203B41FA5}">
                      <a16:colId xmlns="" xmlns:a16="http://schemas.microsoft.com/office/drawing/2014/main" val="20001"/>
                    </a:ext>
                  </a:extLst>
                </a:gridCol>
                <a:gridCol w="1563837">
                  <a:extLst>
                    <a:ext uri="{9D8B030D-6E8A-4147-A177-3AD203B41FA5}">
                      <a16:colId xmlns="" xmlns:a16="http://schemas.microsoft.com/office/drawing/2014/main" val="20002"/>
                    </a:ext>
                  </a:extLst>
                </a:gridCol>
              </a:tblGrid>
              <a:tr h="208280">
                <a:tc>
                  <a:txBody>
                    <a:bodyPr/>
                    <a:lstStyle/>
                    <a:p>
                      <a:pPr algn="l"/>
                      <a:r>
                        <a:rPr lang="en-US" altLang="zh-CN" sz="699" dirty="0">
                          <a:solidFill>
                            <a:srgbClr val="FFFFFF"/>
                          </a:solidFill>
                          <a:latin typeface="Arial" pitchFamily="18" charset="0"/>
                          <a:cs typeface="Arial" pitchFamily="18" charset="0"/>
                        </a:rPr>
                        <a:t>ErrorMessage</a:t>
                      </a:r>
                      <a:endParaRPr lang="zh-CN" altLang="en-US" sz="699" dirty="0">
                        <a:solidFill>
                          <a:srgbClr val="FFFFFF"/>
                        </a:solidFill>
                        <a:latin typeface="Arial" pitchFamily="18" charset="0"/>
                        <a:cs typeface="Arial" pitchFamily="18" charset="0"/>
                      </a:endParaRPr>
                    </a:p>
                  </a:txBody>
                  <a:tcPr>
                    <a:lnL w="0" cmpd="sng">
                      <a:solidFill>
                        <a:srgbClr val="030303"/>
                      </a:solidFill>
                      <a:prstDash val="solid"/>
                    </a:lnL>
                    <a:lnR w="0" cap="flat" cmpd="sng" algn="ctr">
                      <a:solidFill>
                        <a:srgbClr val="030303"/>
                      </a:solidFill>
                      <a:prstDash val="solid"/>
                      <a:round/>
                      <a:headEnd type="none" w="med" len="med"/>
                      <a:tailEnd type="none" w="med" len="med"/>
                    </a:lnR>
                    <a:lnT w="0" cmpd="sng">
                      <a:solidFill>
                        <a:srgbClr val="030303"/>
                      </a:solidFill>
                      <a:prstDash val="solid"/>
                    </a:lnT>
                    <a:lnB w="0" cap="flat" cmpd="sng" algn="ctr">
                      <a:solidFill>
                        <a:srgbClr val="231F20"/>
                      </a:solidFill>
                      <a:prstDash val="solid"/>
                      <a:round/>
                      <a:headEnd type="none" w="med" len="med"/>
                      <a:tailEnd type="none" w="med" len="med"/>
                    </a:lnB>
                    <a:solidFill>
                      <a:srgbClr val="F58355"/>
                    </a:solidFill>
                  </a:tcPr>
                </a:tc>
                <a:tc>
                  <a:txBody>
                    <a:bodyPr/>
                    <a:lstStyle/>
                    <a:p>
                      <a:pPr algn="ctr"/>
                      <a:r>
                        <a:rPr lang="en-US" altLang="zh-CN" sz="699" dirty="0">
                          <a:solidFill>
                            <a:srgbClr val="FFFFFF"/>
                          </a:solidFill>
                          <a:latin typeface="Arial" pitchFamily="18" charset="0"/>
                          <a:cs typeface="Arial" pitchFamily="18" charset="0"/>
                        </a:rPr>
                        <a:t>Cause</a:t>
                      </a:r>
                      <a:endParaRPr lang="zh-CN" altLang="en-US" sz="699" dirty="0">
                        <a:solidFill>
                          <a:srgbClr val="FFFFFF"/>
                        </a:solidFill>
                        <a:latin typeface="Arial" pitchFamily="18" charset="0"/>
                        <a:cs typeface="Arial" pitchFamily="18" charset="0"/>
                      </a:endParaRPr>
                    </a:p>
                  </a:txBody>
                  <a:tcPr>
                    <a:lnL w="0" cap="flat" cmpd="sng" algn="ctr">
                      <a:solidFill>
                        <a:srgbClr val="030303"/>
                      </a:solidFill>
                      <a:prstDash val="solid"/>
                      <a:round/>
                      <a:headEnd type="none" w="med" len="med"/>
                      <a:tailEnd type="none" w="med" len="med"/>
                    </a:lnL>
                    <a:lnR w="0" cap="flat" cmpd="sng" algn="ctr">
                      <a:solidFill>
                        <a:srgbClr val="030303"/>
                      </a:solidFill>
                      <a:prstDash val="solid"/>
                      <a:round/>
                      <a:headEnd type="none" w="med" len="med"/>
                      <a:tailEnd type="none" w="med" len="me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58355"/>
                    </a:solidFill>
                  </a:tcPr>
                </a:tc>
                <a:tc>
                  <a:txBody>
                    <a:bodyPr/>
                    <a:lstStyle/>
                    <a:p>
                      <a:pPr algn="ctr"/>
                      <a:r>
                        <a:rPr lang="en-US" altLang="zh-CN" sz="699" dirty="0">
                          <a:solidFill>
                            <a:srgbClr val="FFFFFF"/>
                          </a:solidFill>
                          <a:latin typeface="Arial" pitchFamily="18" charset="0"/>
                          <a:cs typeface="Arial" pitchFamily="18" charset="0"/>
                        </a:rPr>
                        <a:t>Solution</a:t>
                      </a:r>
                      <a:endParaRPr lang="zh-CN" altLang="en-US" sz="699" dirty="0">
                        <a:solidFill>
                          <a:srgbClr val="FFFFFF"/>
                        </a:solidFill>
                        <a:latin typeface="Arial" pitchFamily="18" charset="0"/>
                        <a:cs typeface="Arial" pitchFamily="18" charset="0"/>
                      </a:endParaRPr>
                    </a:p>
                  </a:txBody>
                  <a:tcPr>
                    <a:lnL w="0" cap="flat" cmpd="sng" algn="ctr">
                      <a:solidFill>
                        <a:srgbClr val="030303"/>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208280">
                <a:tc rowSpan="2">
                  <a:txBody>
                    <a:bodyPr/>
                    <a:lstStyle/>
                    <a:p>
                      <a:pPr algn="l"/>
                      <a:r>
                        <a:rPr lang="en-US" altLang="zh-CN" sz="605" dirty="0">
                          <a:solidFill>
                            <a:srgbClr val="231F20"/>
                          </a:solidFill>
                          <a:latin typeface="Arial" pitchFamily="18" charset="0"/>
                          <a:cs typeface="Arial" pitchFamily="18" charset="0"/>
                        </a:rPr>
                        <a:t>FatSplicingPoint</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Toomuch[Overlap]setting</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Adjust“Overlap”parametersetting.</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08280">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Themotorisnotcalibrated.</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Perform“MotorCalibration”.</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rowSpan="3">
                  <a:txBody>
                    <a:bodyPr/>
                    <a:lstStyle/>
                    <a:p>
                      <a:pPr algn="l"/>
                      <a:r>
                        <a:rPr lang="en-US" altLang="zh-CN" sz="605" dirty="0">
                          <a:solidFill>
                            <a:srgbClr val="231F20"/>
                          </a:solidFill>
                          <a:latin typeface="Arial" pitchFamily="18" charset="0"/>
                          <a:cs typeface="Arial" pitchFamily="18" charset="0"/>
                        </a:rPr>
                        <a:t>ThinSplicingPoint</a:t>
                      </a:r>
                      <a:endParaRPr lang="zh-CN" altLang="en-US" sz="605"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Arcpoweristoolow</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Perform“ArcCalibration”.</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78241">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Thelevelofpre-discharge</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issettoohigh</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Decreasepre-dischargeorpre-discharge</a:t>
                      </a:r>
                      <a:endParaRPr lang="zh-CN" altLang="en-US" sz="605" dirty="0">
                        <a:solidFill>
                          <a:srgbClr val="231F20"/>
                        </a:solidFill>
                        <a:latin typeface="Arial" pitchFamily="18" charset="0"/>
                        <a:cs typeface="Arial" pitchFamily="18" charset="0"/>
                      </a:endParaRPr>
                    </a:p>
                    <a:p>
                      <a:pPr algn="l"/>
                      <a:r>
                        <a:rPr lang="en-US" altLang="zh-CN" sz="605" dirty="0">
                          <a:solidFill>
                            <a:srgbClr val="231F20"/>
                          </a:solidFill>
                          <a:latin typeface="Arial" pitchFamily="18" charset="0"/>
                          <a:cs typeface="Arial" pitchFamily="18" charset="0"/>
                        </a:rPr>
                        <a:t>time.</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14213">
                <a:tc vMerge="1">
                  <a:txBody>
                    <a:bodyPr/>
                    <a:lstStyle/>
                    <a:p>
                      <a:endParaRPr lang="zh-CN" altLang="en-US" dirty="0"/>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mpd="sng">
                      <a:solidFill>
                        <a:srgbClr val="231F20"/>
                      </a:solidFill>
                      <a:prstDash val="solid"/>
                    </a:lnB>
                    <a:solidFill>
                      <a:srgbClr val="FFFFFF"/>
                    </a:solidFill>
                  </a:tcPr>
                </a:tc>
                <a:tc>
                  <a:txBody>
                    <a:bodyPr/>
                    <a:lstStyle/>
                    <a:p>
                      <a:pPr algn="l"/>
                      <a:r>
                        <a:rPr lang="en-US" altLang="zh-CN" sz="605" dirty="0">
                          <a:solidFill>
                            <a:srgbClr val="231F20"/>
                          </a:solidFill>
                          <a:latin typeface="Arial" pitchFamily="18" charset="0"/>
                          <a:cs typeface="Arial" pitchFamily="18" charset="0"/>
                        </a:rPr>
                        <a:t>Insufficient“Overlap”setting</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en-US" altLang="zh-CN" sz="605" dirty="0">
                          <a:solidFill>
                            <a:srgbClr val="231F20"/>
                          </a:solidFill>
                          <a:latin typeface="Arial" pitchFamily="18" charset="0"/>
                          <a:cs typeface="Arial" pitchFamily="18" charset="0"/>
                        </a:rPr>
                        <a:t>Adjust“Overlap”parametersetting</a:t>
                      </a:r>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0" cap="flat" cmpd="sng" algn="ctr">
                      <a:solidFill>
                        <a:srgbClr val="231F20"/>
                      </a:solidFill>
                      <a:prstDash val="solid"/>
                      <a:round/>
                      <a:headEnd type="none" w="med" len="med"/>
                      <a:tailEnd type="none" w="med" len="med"/>
                    </a:lnR>
                    <a:lnT w="0" cap="flat" cmpd="sng" algn="ctr">
                      <a:solidFill>
                        <a:srgbClr val="231F20"/>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bl>
          </a:graphicData>
        </a:graphic>
      </p:graphicFrame>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43</a:t>
            </a:r>
          </a:p>
        </p:txBody>
      </p:sp>
      <p:graphicFrame>
        <p:nvGraphicFramePr>
          <p:cNvPr id="5" name="表格 4"/>
          <p:cNvGraphicFramePr>
            <a:graphicFrameLocks noGrp="1"/>
          </p:cNvGraphicFramePr>
          <p:nvPr>
            <p:extLst>
              <p:ext uri="{D42A27DB-BD31-4B8C-83A1-F6EECF244321}">
                <p14:modId xmlns:p14="http://schemas.microsoft.com/office/powerpoint/2010/main" val="1317795696"/>
              </p:ext>
            </p:extLst>
          </p:nvPr>
        </p:nvGraphicFramePr>
        <p:xfrm>
          <a:off x="4760119" y="691321"/>
          <a:ext cx="3908332" cy="1803003"/>
        </p:xfrm>
        <a:graphic>
          <a:graphicData uri="http://schemas.openxmlformats.org/drawingml/2006/table">
            <a:tbl>
              <a:tblPr/>
              <a:tblGrid>
                <a:gridCol w="900058">
                  <a:extLst>
                    <a:ext uri="{9D8B030D-6E8A-4147-A177-3AD203B41FA5}">
                      <a16:colId xmlns="" xmlns:a16="http://schemas.microsoft.com/office/drawing/2014/main" val="20000"/>
                    </a:ext>
                  </a:extLst>
                </a:gridCol>
                <a:gridCol w="1197276">
                  <a:extLst>
                    <a:ext uri="{9D8B030D-6E8A-4147-A177-3AD203B41FA5}">
                      <a16:colId xmlns="" xmlns:a16="http://schemas.microsoft.com/office/drawing/2014/main" val="20001"/>
                    </a:ext>
                  </a:extLst>
                </a:gridCol>
                <a:gridCol w="1810998">
                  <a:extLst>
                    <a:ext uri="{9D8B030D-6E8A-4147-A177-3AD203B41FA5}">
                      <a16:colId xmlns="" xmlns:a16="http://schemas.microsoft.com/office/drawing/2014/main" val="20002"/>
                    </a:ext>
                  </a:extLst>
                </a:gridCol>
              </a:tblGrid>
              <a:tr h="208280">
                <a:tc>
                  <a:txBody>
                    <a:bodyPr/>
                    <a:lstStyle/>
                    <a:p>
                      <a:pPr algn="l"/>
                      <a:r>
                        <a:rPr lang="it-IT" altLang="zh-CN" sz="699" noProof="0" dirty="0">
                          <a:solidFill>
                            <a:srgbClr val="FFFFFF"/>
                          </a:solidFill>
                          <a:latin typeface="Arial" pitchFamily="18" charset="0"/>
                          <a:cs typeface="Arial" pitchFamily="18" charset="0"/>
                        </a:rPr>
                        <a:t>Messaggio di errore</a:t>
                      </a:r>
                    </a:p>
                  </a:txBody>
                  <a:tcPr>
                    <a:lnL w="0" cmpd="sng">
                      <a:solidFill>
                        <a:srgbClr val="030303"/>
                      </a:solidFill>
                      <a:prstDash val="solid"/>
                    </a:lnL>
                    <a:lnR w="0" cap="flat" cmpd="sng" algn="ctr">
                      <a:solidFill>
                        <a:srgbClr val="030303"/>
                      </a:solidFill>
                      <a:prstDash val="solid"/>
                      <a:round/>
                      <a:headEnd type="none" w="med" len="med"/>
                      <a:tailEnd type="none" w="med" len="med"/>
                    </a:lnR>
                    <a:lnT w="0" cmpd="sng">
                      <a:solidFill>
                        <a:srgbClr val="030303"/>
                      </a:solidFill>
                      <a:prstDash val="solid"/>
                    </a:lnT>
                    <a:lnB w="3175" cap="flat" cmpd="sng" algn="ctr">
                      <a:solidFill>
                        <a:schemeClr val="tx1"/>
                      </a:solidFill>
                      <a:prstDash val="solid"/>
                      <a:round/>
                      <a:headEnd type="none" w="med" len="med"/>
                      <a:tailEnd type="none" w="med" len="med"/>
                    </a:lnB>
                    <a:solidFill>
                      <a:srgbClr val="F58355"/>
                    </a:solidFill>
                  </a:tcPr>
                </a:tc>
                <a:tc>
                  <a:txBody>
                    <a:bodyPr/>
                    <a:lstStyle/>
                    <a:p>
                      <a:pPr algn="ctr"/>
                      <a:r>
                        <a:rPr lang="it-IT" altLang="zh-CN" sz="699" noProof="0" dirty="0">
                          <a:solidFill>
                            <a:srgbClr val="FFFFFF"/>
                          </a:solidFill>
                          <a:latin typeface="Arial" pitchFamily="18" charset="0"/>
                          <a:cs typeface="Arial" pitchFamily="18" charset="0"/>
                        </a:rPr>
                        <a:t>Causa</a:t>
                      </a:r>
                    </a:p>
                  </a:txBody>
                  <a:tcPr>
                    <a:lnL w="0" cap="flat" cmpd="sng" algn="ctr">
                      <a:solidFill>
                        <a:srgbClr val="030303"/>
                      </a:solidFill>
                      <a:prstDash val="solid"/>
                      <a:round/>
                      <a:headEnd type="none" w="med" len="med"/>
                      <a:tailEnd type="none" w="med" len="med"/>
                    </a:lnL>
                    <a:lnR w="0" cap="flat" cmpd="sng" algn="ctr">
                      <a:solidFill>
                        <a:srgbClr val="030303"/>
                      </a:solidFill>
                      <a:prstDash val="solid"/>
                      <a:round/>
                      <a:headEnd type="none" w="med" len="med"/>
                      <a:tailEnd type="none" w="med" len="med"/>
                    </a:lnR>
                    <a:lnT w="0" cap="flat" cmpd="sng" algn="ctr">
                      <a:solidFill>
                        <a:srgbClr val="030303"/>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58355"/>
                    </a:solidFill>
                  </a:tcPr>
                </a:tc>
                <a:tc>
                  <a:txBody>
                    <a:bodyPr/>
                    <a:lstStyle/>
                    <a:p>
                      <a:pPr algn="ctr"/>
                      <a:r>
                        <a:rPr lang="it-IT" altLang="zh-CN" sz="699" noProof="0" dirty="0">
                          <a:solidFill>
                            <a:srgbClr val="FFFFFF"/>
                          </a:solidFill>
                          <a:latin typeface="Arial" pitchFamily="18" charset="0"/>
                          <a:cs typeface="Arial" pitchFamily="18" charset="0"/>
                        </a:rPr>
                        <a:t>Soluzione</a:t>
                      </a:r>
                    </a:p>
                  </a:txBody>
                  <a:tcPr>
                    <a:lnL w="0" cap="flat" cmpd="sng" algn="ctr">
                      <a:solidFill>
                        <a:srgbClr val="030303"/>
                      </a:solidFill>
                      <a:prstDash val="solid"/>
                      <a:round/>
                      <a:headEnd type="none" w="med" len="med"/>
                      <a:tailEnd type="none" w="med" len="med"/>
                    </a:lnL>
                    <a:lnR w="0" cmpd="sng">
                      <a:solidFill>
                        <a:srgbClr val="030303"/>
                      </a:solidFill>
                      <a:prstDash val="solid"/>
                    </a:lnR>
                    <a:lnT w="0" cap="flat" cmpd="sng" algn="ctr">
                      <a:solidFill>
                        <a:srgbClr val="030303"/>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58355"/>
                    </a:solidFill>
                  </a:tcPr>
                </a:tc>
                <a:extLst>
                  <a:ext uri="{0D108BD9-81ED-4DB2-BD59-A6C34878D82A}">
                    <a16:rowId xmlns="" xmlns:a16="http://schemas.microsoft.com/office/drawing/2014/main" val="10000"/>
                  </a:ext>
                </a:extLst>
              </a:tr>
              <a:tr h="208280">
                <a:tc rowSpan="2">
                  <a:txBody>
                    <a:bodyPr/>
                    <a:lstStyle/>
                    <a:p>
                      <a:pPr algn="l"/>
                      <a:r>
                        <a:rPr lang="it-IT" altLang="zh-CN" sz="605" baseline="0" noProof="0" dirty="0">
                          <a:solidFill>
                            <a:srgbClr val="231F20"/>
                          </a:solidFill>
                          <a:latin typeface="Arial" pitchFamily="18" charset="0"/>
                          <a:cs typeface="Arial" pitchFamily="18" charset="0"/>
                        </a:rPr>
                        <a:t>Punto di giunzione spesso</a:t>
                      </a:r>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r>
                        <a:rPr lang="it-IT" sz="605" kern="1200" baseline="0" noProof="0" dirty="0">
                          <a:solidFill>
                            <a:srgbClr val="231F20"/>
                          </a:solidFill>
                          <a:latin typeface="Arial" pitchFamily="18" charset="0"/>
                          <a:ea typeface="+mn-ea"/>
                          <a:cs typeface="Arial" pitchFamily="18" charset="0"/>
                        </a:rPr>
                        <a:t>L’impostazione della [Sovrapposizione] è eccessiva.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05" baseline="0" noProof="0" dirty="0">
                          <a:solidFill>
                            <a:srgbClr val="231F20"/>
                          </a:solidFill>
                          <a:latin typeface="Arial" pitchFamily="18" charset="0"/>
                          <a:cs typeface="Arial" pitchFamily="18" charset="0"/>
                        </a:rPr>
                        <a:t>Regolare l’impostazione del parametro di “Sovrapposizione”.</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08280">
                <a:tc vMerge="1">
                  <a:txBody>
                    <a:bodyPr/>
                    <a:lstStyle/>
                    <a:p>
                      <a:pPr algn="l"/>
                      <a:endParaRPr lang="zh-CN" altLang="en-US" sz="605" dirty="0">
                        <a:solidFill>
                          <a:srgbClr val="231F20"/>
                        </a:solidFill>
                        <a:latin typeface="Arial" pitchFamily="18" charset="0"/>
                        <a:cs typeface="Arial" pitchFamily="18" charset="0"/>
                      </a:endParaRPr>
                    </a:p>
                  </a:txBody>
                  <a:tcPr>
                    <a:lnL w="0" cap="flat" cmpd="sng" algn="ctr">
                      <a:solidFill>
                        <a:srgbClr val="231F2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r>
                        <a:rPr lang="it-IT" sz="605" kern="1200" baseline="0" noProof="0" dirty="0">
                          <a:solidFill>
                            <a:srgbClr val="231F20"/>
                          </a:solidFill>
                          <a:latin typeface="Arial" pitchFamily="18" charset="0"/>
                          <a:ea typeface="+mn-ea"/>
                          <a:cs typeface="Arial" pitchFamily="18" charset="0"/>
                        </a:rPr>
                        <a:t>Il motore non è calibrato.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5" kern="1200" baseline="0" noProof="0" dirty="0">
                          <a:solidFill>
                            <a:srgbClr val="231F20"/>
                          </a:solidFill>
                          <a:latin typeface="Arial" pitchFamily="18" charset="0"/>
                          <a:ea typeface="+mn-ea"/>
                          <a:cs typeface="Arial" pitchFamily="18" charset="0"/>
                        </a:rPr>
                        <a:t>Eseguire la </a:t>
                      </a:r>
                      <a:r>
                        <a:rPr lang="it-IT" altLang="zh-CN" sz="605" baseline="0" noProof="0" dirty="0">
                          <a:solidFill>
                            <a:srgbClr val="231F20"/>
                          </a:solidFill>
                          <a:latin typeface="Arial" pitchFamily="18" charset="0"/>
                          <a:cs typeface="Arial" pitchFamily="18" charset="0"/>
                        </a:rPr>
                        <a:t>“</a:t>
                      </a:r>
                      <a:r>
                        <a:rPr lang="it-IT" sz="600" kern="1200" baseline="0" noProof="0" dirty="0">
                          <a:solidFill>
                            <a:srgbClr val="231F20"/>
                          </a:solidFill>
                          <a:latin typeface="Arial" panose="020B0604020202020204" pitchFamily="34" charset="0"/>
                          <a:ea typeface="+mn-ea"/>
                          <a:cs typeface="Arial" panose="020B0604020202020204" pitchFamily="34" charset="0"/>
                        </a:rPr>
                        <a:t>Calibrazione motore</a:t>
                      </a:r>
                      <a:r>
                        <a:rPr lang="it-IT" altLang="zh-CN" sz="605" baseline="0" noProof="0" dirty="0">
                          <a:solidFill>
                            <a:srgbClr val="231F20"/>
                          </a:solidFill>
                          <a:latin typeface="Arial" pitchFamily="18" charset="0"/>
                          <a:cs typeface="Arial" pitchFamily="18" charset="0"/>
                        </a:rPr>
                        <a:t>”.</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08280">
                <a:tc rowSpan="3">
                  <a:txBody>
                    <a:bodyPr/>
                    <a:lstStyle/>
                    <a:p>
                      <a:pPr algn="l"/>
                      <a:r>
                        <a:rPr lang="it-IT" altLang="zh-CN" sz="605" baseline="0" noProof="0" dirty="0">
                          <a:solidFill>
                            <a:srgbClr val="231F20"/>
                          </a:solidFill>
                          <a:latin typeface="Arial" pitchFamily="18" charset="0"/>
                          <a:cs typeface="Arial" pitchFamily="18" charset="0"/>
                        </a:rPr>
                        <a:t>Punto di giunzione sottile</a:t>
                      </a:r>
                    </a:p>
                    <a:p>
                      <a:pPr algn="l"/>
                      <a:endParaRPr lang="it-IT" altLang="zh-CN" sz="605" baseline="0" noProof="0" dirty="0">
                        <a:solidFill>
                          <a:srgbClr val="231F20"/>
                        </a:solidFill>
                        <a:latin typeface="Arial" pitchFamily="18" charset="0"/>
                        <a:cs typeface="Arial" pitchFamily="18" charset="0"/>
                      </a:endParaRPr>
                    </a:p>
                    <a:p>
                      <a:pPr algn="l"/>
                      <a:endParaRPr lang="it-IT" altLang="zh-CN" sz="605" baseline="0" noProof="0" dirty="0">
                        <a:solidFill>
                          <a:srgbClr val="231F20"/>
                        </a:solidFill>
                        <a:latin typeface="Arial" pitchFamily="18" charset="0"/>
                        <a:cs typeface="Arial" pitchFamily="18" charset="0"/>
                      </a:endParaRPr>
                    </a:p>
                    <a:p>
                      <a:pPr algn="l"/>
                      <a:endParaRPr lang="it-IT" altLang="zh-CN" sz="605" baseline="0" noProof="0" dirty="0">
                        <a:solidFill>
                          <a:srgbClr val="231F20"/>
                        </a:solidFill>
                        <a:latin typeface="Arial" pitchFamily="18" charset="0"/>
                        <a:cs typeface="Arial" pitchFamily="18" charset="0"/>
                      </a:endParaRPr>
                    </a:p>
                    <a:p>
                      <a:pPr algn="l"/>
                      <a:endParaRPr lang="it-IT" altLang="zh-CN" sz="605" baseline="0" noProof="0" dirty="0">
                        <a:solidFill>
                          <a:srgbClr val="231F20"/>
                        </a:solidFill>
                        <a:latin typeface="Arial" pitchFamily="18" charset="0"/>
                        <a:cs typeface="Arial" pitchFamily="18" charset="0"/>
                      </a:endParaRPr>
                    </a:p>
                    <a:p>
                      <a:pPr algn="l"/>
                      <a:endParaRPr lang="it-IT" altLang="zh-CN" sz="605" baseline="0" noProof="0" dirty="0">
                        <a:solidFill>
                          <a:srgbClr val="231F20"/>
                        </a:solidFill>
                        <a:latin typeface="Arial" pitchFamily="18" charset="0"/>
                        <a:cs typeface="Arial" pitchFamily="18" charset="0"/>
                      </a:endParaRPr>
                    </a:p>
                    <a:p>
                      <a:pPr algn="l"/>
                      <a:endParaRPr lang="it-IT" altLang="zh-CN" sz="605" baseline="0" noProof="0" dirty="0">
                        <a:solidFill>
                          <a:srgbClr val="231F20"/>
                        </a:solidFill>
                        <a:latin typeface="Arial" pitchFamily="18" charset="0"/>
                        <a:cs typeface="Arial" pitchFamily="18" charset="0"/>
                      </a:endParaRPr>
                    </a:p>
                    <a:p>
                      <a:pPr algn="l"/>
                      <a:endParaRPr lang="it-IT" altLang="zh-CN" sz="605" baseline="0" noProof="0" dirty="0">
                        <a:solidFill>
                          <a:srgbClr val="231F20"/>
                        </a:solidFill>
                        <a:latin typeface="Arial" pitchFamily="18" charset="0"/>
                        <a:cs typeface="Arial" pitchFamily="18" charset="0"/>
                      </a:endParaRPr>
                    </a:p>
                  </a:txBody>
                  <a:tcPr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05" baseline="0" noProof="0" dirty="0">
                          <a:solidFill>
                            <a:srgbClr val="231F20"/>
                          </a:solidFill>
                          <a:latin typeface="Arial" pitchFamily="18" charset="0"/>
                          <a:cs typeface="Arial" pitchFamily="18" charset="0"/>
                        </a:rPr>
                        <a:t>La potenza dell’arco è troppo bassa.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05" baseline="0" noProof="0" dirty="0">
                          <a:solidFill>
                            <a:srgbClr val="231F20"/>
                          </a:solidFill>
                          <a:latin typeface="Arial" pitchFamily="18" charset="0"/>
                          <a:cs typeface="Arial" pitchFamily="18" charset="0"/>
                        </a:rPr>
                        <a:t>Eseguire la “Calibrazione arco”.</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78241">
                <a:tc vMerge="1">
                  <a:txBody>
                    <a:bodyPr/>
                    <a:lstStyle/>
                    <a:p>
                      <a:pPr algn="l"/>
                      <a:endParaRPr lang="zh-CN" altLang="en-US" sz="605"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05" baseline="0" noProof="0" dirty="0">
                          <a:solidFill>
                            <a:srgbClr val="231F20"/>
                          </a:solidFill>
                          <a:latin typeface="Arial" pitchFamily="18" charset="0"/>
                          <a:cs typeface="Arial" pitchFamily="18" charset="0"/>
                        </a:rPr>
                        <a:t>Il livello della </a:t>
                      </a:r>
                      <a:r>
                        <a:rPr lang="it-IT" altLang="zh-CN" sz="605" baseline="0" noProof="0" dirty="0" err="1">
                          <a:solidFill>
                            <a:srgbClr val="231F20"/>
                          </a:solidFill>
                          <a:latin typeface="Arial" pitchFamily="18" charset="0"/>
                          <a:cs typeface="Arial" pitchFamily="18" charset="0"/>
                        </a:rPr>
                        <a:t>pre</a:t>
                      </a:r>
                      <a:r>
                        <a:rPr lang="it-IT" altLang="zh-CN" sz="605" baseline="0" noProof="0" dirty="0">
                          <a:solidFill>
                            <a:srgbClr val="231F20"/>
                          </a:solidFill>
                          <a:latin typeface="Arial" pitchFamily="18" charset="0"/>
                          <a:cs typeface="Arial" pitchFamily="18" charset="0"/>
                        </a:rPr>
                        <a:t>-scarica è troppo alto.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05" baseline="0" noProof="0" dirty="0" err="1">
                          <a:solidFill>
                            <a:srgbClr val="231F20"/>
                          </a:solidFill>
                          <a:latin typeface="Arial" pitchFamily="18" charset="0"/>
                          <a:cs typeface="Arial" pitchFamily="18" charset="0"/>
                        </a:rPr>
                        <a:t>Dimuire</a:t>
                      </a:r>
                      <a:r>
                        <a:rPr lang="it-IT" altLang="zh-CN" sz="605" baseline="0" noProof="0" dirty="0">
                          <a:solidFill>
                            <a:srgbClr val="231F20"/>
                          </a:solidFill>
                          <a:latin typeface="Arial" pitchFamily="18" charset="0"/>
                          <a:cs typeface="Arial" pitchFamily="18" charset="0"/>
                        </a:rPr>
                        <a:t> la </a:t>
                      </a:r>
                      <a:r>
                        <a:rPr lang="it-IT" altLang="zh-CN" sz="605" baseline="0" noProof="0" dirty="0" err="1">
                          <a:solidFill>
                            <a:srgbClr val="231F20"/>
                          </a:solidFill>
                          <a:latin typeface="Arial" pitchFamily="18" charset="0"/>
                          <a:cs typeface="Arial" pitchFamily="18" charset="0"/>
                        </a:rPr>
                        <a:t>pre</a:t>
                      </a:r>
                      <a:r>
                        <a:rPr lang="it-IT" altLang="zh-CN" sz="605" baseline="0" noProof="0" dirty="0">
                          <a:solidFill>
                            <a:srgbClr val="231F20"/>
                          </a:solidFill>
                          <a:latin typeface="Arial" pitchFamily="18" charset="0"/>
                          <a:cs typeface="Arial" pitchFamily="18" charset="0"/>
                        </a:rPr>
                        <a:t>-scarica o il tempo di </a:t>
                      </a:r>
                      <a:r>
                        <a:rPr lang="it-IT" altLang="zh-CN" sz="605" baseline="0" noProof="0" dirty="0" err="1">
                          <a:solidFill>
                            <a:srgbClr val="231F20"/>
                          </a:solidFill>
                          <a:latin typeface="Arial" pitchFamily="18" charset="0"/>
                          <a:cs typeface="Arial" pitchFamily="18" charset="0"/>
                        </a:rPr>
                        <a:t>pre</a:t>
                      </a:r>
                      <a:r>
                        <a:rPr lang="it-IT" altLang="zh-CN" sz="605" baseline="0" noProof="0" dirty="0">
                          <a:solidFill>
                            <a:srgbClr val="231F20"/>
                          </a:solidFill>
                          <a:latin typeface="Arial" pitchFamily="18" charset="0"/>
                          <a:cs typeface="Arial" pitchFamily="18" charset="0"/>
                        </a:rPr>
                        <a:t>-scarica.</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14213">
                <a:tc vMerge="1">
                  <a:txBody>
                    <a:bodyPr/>
                    <a:lstStyle/>
                    <a:p>
                      <a:pPr algn="l"/>
                      <a:endParaRPr lang="zh-CN" altLang="en-US" sz="605" dirty="0">
                        <a:solidFill>
                          <a:srgbClr val="231F20"/>
                        </a:solidFill>
                        <a:latin typeface="Arial" pitchFamily="18" charset="0"/>
                        <a:cs typeface="Arial" pitchFamily="18" charset="0"/>
                      </a:endParaRPr>
                    </a:p>
                  </a:txBody>
                  <a:tcPr anchor="b">
                    <a:lnL w="0" cap="flat" cmpd="sng" algn="ctr">
                      <a:solidFill>
                        <a:srgbClr val="231F2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0" cap="flat" cmpd="sng" algn="ctr">
                      <a:solidFill>
                        <a:srgbClr val="231F20"/>
                      </a:solidFill>
                      <a:prstDash val="solid"/>
                      <a:round/>
                      <a:headEnd type="none" w="med" len="med"/>
                      <a:tailEnd type="none" w="med" len="med"/>
                    </a:lnB>
                    <a:solidFill>
                      <a:srgbClr val="FFFFFF"/>
                    </a:solidFill>
                  </a:tcPr>
                </a:tc>
                <a:tc>
                  <a:txBody>
                    <a:bodyPr/>
                    <a:lstStyle/>
                    <a:p>
                      <a:pPr algn="l"/>
                      <a:r>
                        <a:rPr lang="it-IT" altLang="zh-CN" sz="605" baseline="0" noProof="0" dirty="0">
                          <a:solidFill>
                            <a:srgbClr val="231F20"/>
                          </a:solidFill>
                          <a:latin typeface="Arial" pitchFamily="18" charset="0"/>
                          <a:cs typeface="Arial" pitchFamily="18" charset="0"/>
                        </a:rPr>
                        <a:t>L’impostazione della “Sovrapposizione” è insufficiente.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it-IT" altLang="zh-CN" sz="605" baseline="0" noProof="0" dirty="0">
                          <a:solidFill>
                            <a:srgbClr val="231F20"/>
                          </a:solidFill>
                          <a:latin typeface="Arial" pitchFamily="18" charset="0"/>
                          <a:cs typeface="Arial" pitchFamily="18" charset="0"/>
                        </a:rPr>
                        <a:t>Regolare l’impostazione del parametro di “Sovrapposizione”.</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8543088" y="6309677"/>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44</a:t>
            </a:r>
          </a:p>
        </p:txBody>
      </p:sp>
      <p:sp>
        <p:nvSpPr>
          <p:cNvPr id="3" name="TextBox 1"/>
          <p:cNvSpPr txBox="1"/>
          <p:nvPr/>
        </p:nvSpPr>
        <p:spPr>
          <a:xfrm>
            <a:off x="609600" y="660400"/>
            <a:ext cx="965200" cy="203200"/>
          </a:xfrm>
          <a:prstGeom prst="rect">
            <a:avLst/>
          </a:prstGeom>
          <a:noFill/>
        </p:spPr>
        <p:txBody>
          <a:bodyPr wrap="none" lIns="0" tIns="0" rIns="0" rtlCol="0">
            <a:spAutoFit/>
          </a:bodyPr>
          <a:lstStyle/>
          <a:p>
            <a:pPr>
              <a:lnSpc>
                <a:spcPts val="1600"/>
              </a:lnSpc>
              <a:tabLst/>
            </a:pPr>
            <a:r>
              <a:rPr lang="en-US" altLang="zh-CN" sz="1399" dirty="0">
                <a:solidFill>
                  <a:srgbClr val="030303"/>
                </a:solidFill>
                <a:latin typeface="Arial" pitchFamily="18" charset="0"/>
                <a:cs typeface="Arial" pitchFamily="18" charset="0"/>
              </a:rPr>
              <a:t>Appendix</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C</a:t>
            </a:r>
          </a:p>
        </p:txBody>
      </p:sp>
      <p:sp>
        <p:nvSpPr>
          <p:cNvPr id="4" name="TextBox 1"/>
          <p:cNvSpPr txBox="1"/>
          <p:nvPr/>
        </p:nvSpPr>
        <p:spPr>
          <a:xfrm>
            <a:off x="609600" y="1320800"/>
            <a:ext cx="1257300" cy="101600"/>
          </a:xfrm>
          <a:prstGeom prst="rect">
            <a:avLst/>
          </a:prstGeom>
          <a:noFill/>
        </p:spPr>
        <p:txBody>
          <a:bodyPr wrap="none" lIns="0" tIns="0" rIns="0" rtlCol="0">
            <a:spAutoFit/>
          </a:bodyPr>
          <a:lstStyle/>
          <a:p>
            <a:pPr>
              <a:lnSpc>
                <a:spcPts val="800"/>
              </a:lnSpc>
              <a:tabLst/>
            </a:pPr>
            <a:r>
              <a:rPr lang="en-US" altLang="zh-CN" sz="699" dirty="0">
                <a:solidFill>
                  <a:srgbClr val="F1592F"/>
                </a:solidFill>
                <a:latin typeface="Arial" pitchFamily="18" charset="0"/>
                <a:cs typeface="Arial" pitchFamily="18" charset="0"/>
              </a:rPr>
              <a:t>Questions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Troubleshooting</a:t>
            </a:r>
          </a:p>
        </p:txBody>
      </p:sp>
      <p:sp>
        <p:nvSpPr>
          <p:cNvPr id="5" name="TextBox 1"/>
          <p:cNvSpPr txBox="1"/>
          <p:nvPr/>
        </p:nvSpPr>
        <p:spPr>
          <a:xfrm>
            <a:off x="609600" y="1485900"/>
            <a:ext cx="3302000" cy="355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gives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solution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common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problems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reference.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p>
          <a:p>
            <a:pPr>
              <a:lnSpc>
                <a:spcPts val="900"/>
              </a:lnSpc>
              <a:tabLst/>
            </a:pPr>
            <a:r>
              <a:rPr lang="en-US" altLang="zh-CN" sz="699" dirty="0">
                <a:solidFill>
                  <a:srgbClr val="231F20"/>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solve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problems,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please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contact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manufacturer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directly.</a:t>
            </a:r>
          </a:p>
          <a:p>
            <a:pPr>
              <a:lnSpc>
                <a:spcPts val="900"/>
              </a:lnSpc>
              <a:tabLst/>
            </a:pPr>
            <a:r>
              <a:rPr lang="en-US" altLang="zh-CN" sz="699" dirty="0">
                <a:solidFill>
                  <a:srgbClr val="231F20"/>
                </a:solidFill>
                <a:latin typeface="Arial" pitchFamily="18" charset="0"/>
                <a:cs typeface="Arial" pitchFamily="18" charset="0"/>
              </a:rPr>
              <a:t>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turn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p>
        </p:txBody>
      </p:sp>
      <p:sp>
        <p:nvSpPr>
          <p:cNvPr id="6" name="TextBox 1"/>
          <p:cNvSpPr txBox="1"/>
          <p:nvPr/>
        </p:nvSpPr>
        <p:spPr>
          <a:xfrm>
            <a:off x="609600" y="1866900"/>
            <a:ext cx="3289300" cy="228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hold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until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flashes,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release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p>
          <a:p>
            <a:pPr>
              <a:lnSpc>
                <a:spcPts val="9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turned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p>
        </p:txBody>
      </p:sp>
      <p:sp>
        <p:nvSpPr>
          <p:cNvPr id="7" name="TextBox 1"/>
          <p:cNvSpPr txBox="1"/>
          <p:nvPr/>
        </p:nvSpPr>
        <p:spPr>
          <a:xfrm>
            <a:off x="609600" y="2120900"/>
            <a:ext cx="2451100" cy="228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Few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charged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pack</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conserve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usage.</a:t>
            </a:r>
          </a:p>
        </p:txBody>
      </p:sp>
      <p:sp>
        <p:nvSpPr>
          <p:cNvPr id="8" name="TextBox 1"/>
          <p:cNvSpPr txBox="1"/>
          <p:nvPr/>
        </p:nvSpPr>
        <p:spPr>
          <a:xfrm>
            <a:off x="609600" y="2374900"/>
            <a:ext cx="3162300" cy="228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degrades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memory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effects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Long-term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storage.</a:t>
            </a:r>
          </a:p>
          <a:p>
            <a:pPr>
              <a:lnSpc>
                <a:spcPts val="900"/>
              </a:lnSpc>
              <a:tabLst/>
            </a:pPr>
            <a:r>
              <a:rPr lang="en-US" altLang="zh-CN" sz="699" dirty="0">
                <a:solidFill>
                  <a:srgbClr val="231F20"/>
                </a:solidFill>
                <a:latin typeface="Arial" pitchFamily="18" charset="0"/>
                <a:cs typeface="Arial" pitchFamily="18" charset="0"/>
              </a:rPr>
              <a:t>Recharge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discharging.</a:t>
            </a:r>
          </a:p>
        </p:txBody>
      </p:sp>
      <p:sp>
        <p:nvSpPr>
          <p:cNvPr id="9" name="TextBox 1"/>
          <p:cNvSpPr txBox="1"/>
          <p:nvPr/>
        </p:nvSpPr>
        <p:spPr>
          <a:xfrm>
            <a:off x="609600" y="2628900"/>
            <a:ext cx="3175000" cy="228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reached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service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life.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Install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p>
          <a:p>
            <a:pPr>
              <a:lnSpc>
                <a:spcPts val="900"/>
              </a:lnSpc>
              <a:tabLst/>
            </a:pPr>
            <a:r>
              <a:rPr lang="en-US" altLang="zh-CN" sz="699" dirty="0">
                <a:solidFill>
                  <a:srgbClr val="231F20"/>
                </a:solidFill>
                <a:latin typeface="Arial" pitchFamily="18" charset="0"/>
                <a:cs typeface="Arial" pitchFamily="18" charset="0"/>
              </a:rPr>
              <a:t>pack.</a:t>
            </a:r>
          </a:p>
        </p:txBody>
      </p:sp>
      <p:sp>
        <p:nvSpPr>
          <p:cNvPr id="10" name="TextBox 1"/>
          <p:cNvSpPr txBox="1"/>
          <p:nvPr/>
        </p:nvSpPr>
        <p:spPr>
          <a:xfrm>
            <a:off x="609600" y="2895600"/>
            <a:ext cx="1828800" cy="482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temperature.</a:t>
            </a:r>
          </a:p>
          <a:p>
            <a:pPr>
              <a:lnSpc>
                <a:spcPts val="900"/>
              </a:lnSpc>
              <a:tabLst/>
            </a:pPr>
            <a:r>
              <a:rPr lang="en-US" altLang="zh-CN" sz="699" dirty="0">
                <a:solidFill>
                  <a:srgbClr val="231F20"/>
                </a:solidFill>
                <a:latin typeface="Arial" pitchFamily="18" charset="0"/>
                <a:cs typeface="Arial" pitchFamily="18" charset="0"/>
              </a:rPr>
              <a:t>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Error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message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appears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Refer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appendix</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a:t>
            </a:r>
          </a:p>
          <a:p>
            <a:pPr>
              <a:lnSpc>
                <a:spcPts val="900"/>
              </a:lnSpc>
              <a:tabLst/>
            </a:pPr>
            <a:r>
              <a:rPr lang="en-US" altLang="zh-CN" sz="699" dirty="0">
                <a:solidFill>
                  <a:srgbClr val="231F20"/>
                </a:solidFill>
                <a:latin typeface="Arial" pitchFamily="18" charset="0"/>
                <a:cs typeface="Arial" pitchFamily="18" charset="0"/>
              </a:rPr>
              <a:t>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High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p>
        </p:txBody>
      </p:sp>
      <p:sp>
        <p:nvSpPr>
          <p:cNvPr id="11" name="TextBox 1"/>
          <p:cNvSpPr txBox="1"/>
          <p:nvPr/>
        </p:nvSpPr>
        <p:spPr>
          <a:xfrm>
            <a:off x="609600" y="3390900"/>
            <a:ext cx="3225800" cy="355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V-grooves,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clamps,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protector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objective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lenses.</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Replace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Refer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appendix</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a:t>
            </a:r>
          </a:p>
        </p:txBody>
      </p:sp>
      <p:sp>
        <p:nvSpPr>
          <p:cNvPr id="12" name="TextBox 1"/>
          <p:cNvSpPr txBox="1"/>
          <p:nvPr/>
        </p:nvSpPr>
        <p:spPr>
          <a:xfrm>
            <a:off x="609600" y="3771900"/>
            <a:ext cx="3162300" cy="228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varies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according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p>
          <a:p>
            <a:pPr>
              <a:lnSpc>
                <a:spcPts val="900"/>
              </a:lnSpc>
              <a:tabLst/>
            </a:pPr>
            <a:r>
              <a:rPr lang="en-US" altLang="zh-CN" sz="699" dirty="0">
                <a:solidFill>
                  <a:srgbClr val="231F20"/>
                </a:solidFill>
                <a:latin typeface="Arial" pitchFamily="18" charset="0"/>
                <a:cs typeface="Arial" pitchFamily="18" charset="0"/>
              </a:rPr>
              <a:t>cleanliness.</a:t>
            </a:r>
          </a:p>
        </p:txBody>
      </p:sp>
      <p:sp>
        <p:nvSpPr>
          <p:cNvPr id="13" name="TextBox 1"/>
          <p:cNvSpPr txBox="1"/>
          <p:nvPr/>
        </p:nvSpPr>
        <p:spPr>
          <a:xfrm>
            <a:off x="609600" y="4013200"/>
            <a:ext cx="12065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5.</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suddenly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turned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p>
        </p:txBody>
      </p:sp>
      <p:sp>
        <p:nvSpPr>
          <p:cNvPr id="14" name="TextBox 1"/>
          <p:cNvSpPr txBox="1"/>
          <p:nvPr/>
        </p:nvSpPr>
        <p:spPr>
          <a:xfrm>
            <a:off x="609600" y="4152900"/>
            <a:ext cx="3352800" cy="355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saving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switch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p>
          <a:p>
            <a:pPr>
              <a:lnSpc>
                <a:spcPts val="900"/>
              </a:lnSpc>
              <a:tabLst/>
            </a:pPr>
            <a:r>
              <a:rPr lang="en-US" altLang="zh-CN" sz="699" dirty="0">
                <a:solidFill>
                  <a:srgbClr val="231F20"/>
                </a:solidFill>
                <a:latin typeface="Arial" pitchFamily="18" charset="0"/>
                <a:cs typeface="Arial" pitchFamily="18" charset="0"/>
              </a:rPr>
              <a:t>saving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extended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period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inactivity.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return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p>
          <a:p>
            <a:pPr>
              <a:lnSpc>
                <a:spcPts val="9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normal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state.</a:t>
            </a:r>
          </a:p>
        </p:txBody>
      </p:sp>
      <p:sp>
        <p:nvSpPr>
          <p:cNvPr id="15" name="TextBox 1"/>
          <p:cNvSpPr txBox="1"/>
          <p:nvPr/>
        </p:nvSpPr>
        <p:spPr>
          <a:xfrm>
            <a:off x="609600" y="4521200"/>
            <a:ext cx="14478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6.</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suddenly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turned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p>
        </p:txBody>
      </p:sp>
      <p:sp>
        <p:nvSpPr>
          <p:cNvPr id="16" name="TextBox 1"/>
          <p:cNvSpPr txBox="1"/>
          <p:nvPr/>
        </p:nvSpPr>
        <p:spPr>
          <a:xfrm>
            <a:off x="609600" y="4660900"/>
            <a:ext cx="3340100" cy="228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saving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turn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p>
          <a:p>
            <a:pPr>
              <a:lnSpc>
                <a:spcPts val="900"/>
              </a:lnSpc>
              <a:tabLst/>
            </a:pPr>
            <a:r>
              <a:rPr lang="en-US" altLang="zh-CN" sz="699" dirty="0">
                <a:solidFill>
                  <a:srgbClr val="231F2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extended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period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inactivity.</a:t>
            </a:r>
          </a:p>
        </p:txBody>
      </p:sp>
      <p:sp>
        <p:nvSpPr>
          <p:cNvPr id="17" name="TextBox 1"/>
          <p:cNvSpPr txBox="1"/>
          <p:nvPr/>
        </p:nvSpPr>
        <p:spPr>
          <a:xfrm>
            <a:off x="609600" y="4902200"/>
            <a:ext cx="26035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7.</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Mismatch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between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Estimated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Actual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p>
        </p:txBody>
      </p:sp>
      <p:sp>
        <p:nvSpPr>
          <p:cNvPr id="18" name="TextBox 1"/>
          <p:cNvSpPr txBox="1"/>
          <p:nvPr/>
        </p:nvSpPr>
        <p:spPr>
          <a:xfrm>
            <a:off x="609600" y="5041900"/>
            <a:ext cx="3149600" cy="482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estimated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calculated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reference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only.</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optical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components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cleaned.</a:t>
            </a:r>
          </a:p>
          <a:p>
            <a:pPr>
              <a:lnSpc>
                <a:spcPts val="900"/>
              </a:lnSpc>
              <a:tabLst/>
            </a:pPr>
            <a:r>
              <a:rPr lang="en-US" altLang="zh-CN" sz="699" dirty="0">
                <a:solidFill>
                  <a:srgbClr val="231F20"/>
                </a:solidFill>
                <a:latin typeface="Arial" pitchFamily="18" charset="0"/>
                <a:cs typeface="Arial" pitchFamily="18" charset="0"/>
              </a:rPr>
              <a:t>8.</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protection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sleeve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shrink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completely</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Extend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p>
        </p:txBody>
      </p:sp>
      <p:sp>
        <p:nvSpPr>
          <p:cNvPr id="19" name="TextBox 1"/>
          <p:cNvSpPr txBox="1"/>
          <p:nvPr/>
        </p:nvSpPr>
        <p:spPr>
          <a:xfrm>
            <a:off x="609600" y="5537200"/>
            <a:ext cx="14605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9.</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Method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cancel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p>
        </p:txBody>
      </p:sp>
      <p:sp>
        <p:nvSpPr>
          <p:cNvPr id="20" name="TextBox 1"/>
          <p:cNvSpPr txBox="1"/>
          <p:nvPr/>
        </p:nvSpPr>
        <p:spPr>
          <a:xfrm>
            <a:off x="609600" y="5664200"/>
            <a:ext cx="31496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cancel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p>
        </p:txBody>
      </p:sp>
      <p:sp>
        <p:nvSpPr>
          <p:cNvPr id="21" name="TextBox 20"/>
          <p:cNvSpPr txBox="1"/>
          <p:nvPr/>
        </p:nvSpPr>
        <p:spPr>
          <a:xfrm>
            <a:off x="5598319" y="61849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44</a:t>
            </a:r>
          </a:p>
        </p:txBody>
      </p:sp>
      <p:sp>
        <p:nvSpPr>
          <p:cNvPr id="22" name="TextBox 1"/>
          <p:cNvSpPr txBox="1"/>
          <p:nvPr/>
        </p:nvSpPr>
        <p:spPr>
          <a:xfrm>
            <a:off x="5598319" y="609600"/>
            <a:ext cx="1021113" cy="251351"/>
          </a:xfrm>
          <a:prstGeom prst="rect">
            <a:avLst/>
          </a:prstGeom>
          <a:noFill/>
        </p:spPr>
        <p:txBody>
          <a:bodyPr wrap="none" lIns="0" tIns="0" rIns="0" rtlCol="0">
            <a:spAutoFit/>
          </a:bodyPr>
          <a:lstStyle/>
          <a:p>
            <a:pPr>
              <a:lnSpc>
                <a:spcPts val="1600"/>
              </a:lnSpc>
              <a:tabLst/>
            </a:pPr>
            <a:r>
              <a:rPr lang="it-IT" altLang="zh-CN" sz="1399" dirty="0">
                <a:solidFill>
                  <a:srgbClr val="030303"/>
                </a:solidFill>
                <a:latin typeface="Arial" pitchFamily="18" charset="0"/>
                <a:cs typeface="Arial" pitchFamily="18" charset="0"/>
              </a:rPr>
              <a:t>Appendice</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C</a:t>
            </a:r>
          </a:p>
        </p:txBody>
      </p:sp>
      <p:sp>
        <p:nvSpPr>
          <p:cNvPr id="23" name="TextBox 1"/>
          <p:cNvSpPr txBox="1"/>
          <p:nvPr/>
        </p:nvSpPr>
        <p:spPr>
          <a:xfrm>
            <a:off x="5598319" y="1270000"/>
            <a:ext cx="1397819" cy="148759"/>
          </a:xfrm>
          <a:prstGeom prst="rect">
            <a:avLst/>
          </a:prstGeom>
          <a:noFill/>
        </p:spPr>
        <p:txBody>
          <a:bodyPr wrap="none" lIns="0" tIns="0" rIns="0" rtlCol="0">
            <a:spAutoFit/>
          </a:bodyPr>
          <a:lstStyle/>
          <a:p>
            <a:pPr>
              <a:lnSpc>
                <a:spcPts val="800"/>
              </a:lnSpc>
              <a:tabLst/>
            </a:pPr>
            <a:r>
              <a:rPr lang="it-IT" altLang="zh-CN" sz="699" dirty="0">
                <a:solidFill>
                  <a:srgbClr val="F1592F"/>
                </a:solidFill>
                <a:latin typeface="Arial" pitchFamily="18" charset="0"/>
                <a:cs typeface="Arial" pitchFamily="18" charset="0"/>
              </a:rPr>
              <a:t>Domande e soluzioni dei problemi</a:t>
            </a:r>
          </a:p>
        </p:txBody>
      </p:sp>
      <p:sp>
        <p:nvSpPr>
          <p:cNvPr id="24" name="TextBox 1"/>
          <p:cNvSpPr txBox="1"/>
          <p:nvPr/>
        </p:nvSpPr>
        <p:spPr>
          <a:xfrm>
            <a:off x="5598319" y="1435100"/>
            <a:ext cx="3505768" cy="368947"/>
          </a:xfrm>
          <a:prstGeom prst="rect">
            <a:avLst/>
          </a:prstGeom>
          <a:noFill/>
        </p:spPr>
        <p:txBody>
          <a:bodyPr wrap="none" lIns="0" tIns="0" rIns="0" rtlCol="0">
            <a:spAutoFit/>
          </a:bodyPr>
          <a:lstStyle/>
          <a:p>
            <a:r>
              <a:rPr lang="it-IT" sz="699" dirty="0">
                <a:solidFill>
                  <a:srgbClr val="231F20"/>
                </a:solidFill>
                <a:latin typeface="Arial" pitchFamily="18" charset="0"/>
                <a:cs typeface="Arial" pitchFamily="18" charset="0"/>
              </a:rPr>
              <a:t>Di seguito viene fornita, come riferimento, la soluzione di alcuni dei problemi più comuni.</a:t>
            </a:r>
          </a:p>
          <a:p>
            <a:r>
              <a:rPr lang="it-IT" sz="699" dirty="0">
                <a:solidFill>
                  <a:srgbClr val="231F20"/>
                </a:solidFill>
                <a:latin typeface="Arial" pitchFamily="18" charset="0"/>
                <a:cs typeface="Arial" pitchFamily="18" charset="0"/>
              </a:rPr>
              <a:t>Se non è possibile risolvere i problemi, contattare direttamente il produttore.</a:t>
            </a:r>
          </a:p>
          <a:p>
            <a:r>
              <a:rPr lang="it-IT" sz="699" dirty="0">
                <a:solidFill>
                  <a:srgbClr val="231F20"/>
                </a:solidFill>
                <a:latin typeface="Arial" pitchFamily="18" charset="0"/>
                <a:cs typeface="Arial" pitchFamily="18" charset="0"/>
              </a:rPr>
              <a:t>1. L'alimentazione non si spegne quando si preme il pulsante "ON / OFF". </a:t>
            </a:r>
            <a:endParaRPr lang="en-US" altLang="zh-CN" sz="699" dirty="0">
              <a:solidFill>
                <a:srgbClr val="231F20"/>
              </a:solidFill>
              <a:latin typeface="Arial" pitchFamily="18" charset="0"/>
              <a:cs typeface="Arial" pitchFamily="18" charset="0"/>
            </a:endParaRPr>
          </a:p>
        </p:txBody>
      </p:sp>
      <p:sp>
        <p:nvSpPr>
          <p:cNvPr id="25" name="TextBox 1"/>
          <p:cNvSpPr txBox="1"/>
          <p:nvPr/>
        </p:nvSpPr>
        <p:spPr>
          <a:xfrm>
            <a:off x="5598319" y="1759233"/>
            <a:ext cx="3353482" cy="261354"/>
          </a:xfrm>
          <a:prstGeom prst="rect">
            <a:avLst/>
          </a:prstGeom>
          <a:noFill/>
        </p:spPr>
        <p:txBody>
          <a:bodyPr wrap="none" lIns="0" tIns="0" rIns="0" rtlCol="0">
            <a:spAutoFit/>
          </a:bodyPr>
          <a:lstStyle/>
          <a:p>
            <a:pPr lvl="0"/>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Premere e tenere premuto il tasto “ON / OFF” fino a quando il LED non lampeggia,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 rilasciare il pulsante e la giuntatrice si spegnerà.</a:t>
            </a:r>
          </a:p>
        </p:txBody>
      </p:sp>
      <p:sp>
        <p:nvSpPr>
          <p:cNvPr id="26" name="TextBox 1"/>
          <p:cNvSpPr txBox="1"/>
          <p:nvPr/>
        </p:nvSpPr>
        <p:spPr>
          <a:xfrm>
            <a:off x="5598890" y="2031661"/>
            <a:ext cx="3181961" cy="255263"/>
          </a:xfrm>
          <a:prstGeom prst="rect">
            <a:avLst/>
          </a:prstGeom>
          <a:noFill/>
        </p:spPr>
        <p:txBody>
          <a:bodyPr wrap="non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2.</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È possibile effettuare poche giunzioni con una batteria completamente carica. </a:t>
            </a:r>
            <a:endParaRPr lang="it-IT" altLang="zh-CN" sz="699" dirty="0">
              <a:solidFill>
                <a:srgbClr val="231F20"/>
              </a:solidFill>
              <a:latin typeface="Arial" pitchFamily="18" charset="0"/>
              <a:cs typeface="Arial" pitchFamily="18" charset="0"/>
            </a:endParaRPr>
          </a:p>
          <a:p>
            <a:pPr>
              <a:lnSpc>
                <a:spcPts val="900"/>
              </a:lnSpc>
              <a:tabLst/>
            </a:pPr>
            <a:r>
              <a:rPr lang="it-IT" altLang="zh-CN" sz="699" dirty="0">
                <a:solidFill>
                  <a:srgbClr val="231F20"/>
                </a:solidFill>
                <a:latin typeface="SimSun" pitchFamily="18" charset="0"/>
                <a:cs typeface="SimSun"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Abilitare la funzione di risparmio energetico.</a:t>
            </a:r>
          </a:p>
        </p:txBody>
      </p:sp>
      <p:sp>
        <p:nvSpPr>
          <p:cNvPr id="27" name="TextBox 1"/>
          <p:cNvSpPr txBox="1"/>
          <p:nvPr/>
        </p:nvSpPr>
        <p:spPr>
          <a:xfrm>
            <a:off x="5598319" y="2250714"/>
            <a:ext cx="3395160" cy="261354"/>
          </a:xfrm>
          <a:prstGeom prst="rect">
            <a:avLst/>
          </a:prstGeom>
          <a:noFill/>
        </p:spPr>
        <p:txBody>
          <a:bodyPr wrap="none" lIns="0" tIns="0" rIns="0" rtlCol="0">
            <a:spAutoFit/>
          </a:bodyPr>
          <a:lstStyle/>
          <a:p>
            <a:pPr lvl="0"/>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La carica della batteria si riduce a causa dell’effetto memoria e della conservazione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 a lungo termine. Ricaricare la batteria dopo che è completamente scarica.</a:t>
            </a:r>
          </a:p>
        </p:txBody>
      </p:sp>
      <p:sp>
        <p:nvSpPr>
          <p:cNvPr id="28" name="TextBox 1"/>
          <p:cNvSpPr txBox="1"/>
          <p:nvPr/>
        </p:nvSpPr>
        <p:spPr>
          <a:xfrm>
            <a:off x="5598319" y="2499885"/>
            <a:ext cx="3254096"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La batteria ha raggiunto la fine della sua vita utile. Installare una nuova batteria</a:t>
            </a:r>
            <a:r>
              <a:rPr lang="en-US" altLang="zh-CN" sz="699" dirty="0">
                <a:solidFill>
                  <a:srgbClr val="231F20"/>
                </a:solidFill>
                <a:latin typeface="Arial" pitchFamily="18" charset="0"/>
                <a:cs typeface="Arial" pitchFamily="18" charset="0"/>
              </a:rPr>
              <a:t>.</a:t>
            </a:r>
          </a:p>
        </p:txBody>
      </p:sp>
      <p:sp>
        <p:nvSpPr>
          <p:cNvPr id="29" name="TextBox 1"/>
          <p:cNvSpPr txBox="1"/>
          <p:nvPr/>
        </p:nvSpPr>
        <p:spPr>
          <a:xfrm>
            <a:off x="5595847" y="2627849"/>
            <a:ext cx="2125582" cy="487056"/>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Non utilizzare la batteria a una temperatura bassa.</a:t>
            </a:r>
          </a:p>
          <a:p>
            <a:pPr>
              <a:lnSpc>
                <a:spcPts val="900"/>
              </a:lnSpc>
              <a:tabLst/>
            </a:pPr>
            <a:r>
              <a:rPr lang="it-IT" altLang="zh-CN" sz="699" dirty="0">
                <a:solidFill>
                  <a:srgbClr val="231F20"/>
                </a:solidFill>
                <a:latin typeface="Arial" pitchFamily="18" charset="0"/>
                <a:cs typeface="Arial" pitchFamily="18" charset="0"/>
              </a:rPr>
              <a:t>3.</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Compare un messaggio di errore sul monitor.</a:t>
            </a:r>
          </a:p>
          <a:p>
            <a:pPr>
              <a:lnSpc>
                <a:spcPts val="900"/>
              </a:lnSpc>
              <a:tabLst/>
            </a:pPr>
            <a:r>
              <a:rPr lang="it-IT" altLang="zh-CN" sz="699" dirty="0">
                <a:solidFill>
                  <a:srgbClr val="231F20"/>
                </a:solidFill>
                <a:latin typeface="SimSun" pitchFamily="18" charset="0"/>
                <a:cs typeface="SimSun"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Fare riferimento all’appendice 2.</a:t>
            </a:r>
          </a:p>
          <a:p>
            <a:pPr>
              <a:lnSpc>
                <a:spcPts val="900"/>
              </a:lnSpc>
              <a:tabLst/>
            </a:pPr>
            <a:r>
              <a:rPr lang="it-IT" altLang="zh-CN" sz="699" dirty="0">
                <a:solidFill>
                  <a:srgbClr val="231F20"/>
                </a:solidFill>
                <a:latin typeface="Arial" pitchFamily="18" charset="0"/>
                <a:cs typeface="Arial" pitchFamily="18" charset="0"/>
              </a:rPr>
              <a:t>4.</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Elevata perdita di giunzione</a:t>
            </a:r>
          </a:p>
        </p:txBody>
      </p:sp>
      <p:sp>
        <p:nvSpPr>
          <p:cNvPr id="30" name="TextBox 1"/>
          <p:cNvSpPr txBox="1"/>
          <p:nvPr/>
        </p:nvSpPr>
        <p:spPr>
          <a:xfrm>
            <a:off x="5600674" y="3082952"/>
            <a:ext cx="3544240" cy="483722"/>
          </a:xfrm>
          <a:prstGeom prst="rect">
            <a:avLst/>
          </a:prstGeom>
          <a:noFill/>
        </p:spPr>
        <p:txBody>
          <a:bodyPr wrap="square" lIns="0" tIns="0" rIns="0" rtlCol="0">
            <a:spAutoFit/>
          </a:bodyPr>
          <a:lstStyle/>
          <a:p>
            <a:pPr lvl="0"/>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Pulire le scanalature a V, i morsetti delle fibre, i LED della protezione antivento 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le lenti degli obiettivi.</a:t>
            </a:r>
          </a:p>
          <a:p>
            <a:pPr>
              <a:lnSpc>
                <a:spcPts val="900"/>
              </a:lnSpc>
              <a:tabLst/>
            </a:pPr>
            <a:r>
              <a:rPr lang="it-IT" altLang="zh-CN" sz="699" dirty="0">
                <a:solidFill>
                  <a:srgbClr val="231F20"/>
                </a:solidFill>
                <a:latin typeface="Arial" pitchFamily="18" charset="0"/>
                <a:cs typeface="Arial" pitchFamily="18" charset="0"/>
              </a:rPr>
              <a:t>•  Sostituire gli elettrodi.</a:t>
            </a:r>
          </a:p>
          <a:p>
            <a:pPr>
              <a:lnSpc>
                <a:spcPts val="900"/>
              </a:lnSpc>
              <a:tabLst/>
            </a:pPr>
            <a:r>
              <a:rPr lang="it-IT" altLang="zh-CN" sz="699" dirty="0">
                <a:solidFill>
                  <a:srgbClr val="231F20"/>
                </a:solidFill>
                <a:latin typeface="Arial" pitchFamily="18" charset="0"/>
                <a:cs typeface="Arial" pitchFamily="18" charset="0"/>
              </a:rPr>
              <a:t>•  Fare riferimento all’appendice 1.</a:t>
            </a:r>
          </a:p>
        </p:txBody>
      </p:sp>
      <p:sp>
        <p:nvSpPr>
          <p:cNvPr id="31" name="TextBox 1"/>
          <p:cNvSpPr txBox="1"/>
          <p:nvPr/>
        </p:nvSpPr>
        <p:spPr>
          <a:xfrm>
            <a:off x="5595847" y="3543759"/>
            <a:ext cx="3358292" cy="353943"/>
          </a:xfrm>
          <a:prstGeom prst="rect">
            <a:avLst/>
          </a:prstGeom>
          <a:noFill/>
        </p:spPr>
        <p:txBody>
          <a:bodyPr wrap="none" lIns="0" tIns="0" rIns="0" rtlCol="0">
            <a:spAutoFit/>
          </a:bodyPr>
          <a:lstStyle/>
          <a:p>
            <a:pPr>
              <a:lnSpc>
                <a:spcPts val="800"/>
              </a:lnSpc>
              <a:tabLst/>
            </a:pPr>
            <a:r>
              <a:rPr lang="it-IT" altLang="zh-CN" sz="699" dirty="0">
                <a:solidFill>
                  <a:srgbClr val="231F20"/>
                </a:solidFill>
                <a:latin typeface="SimSun" pitchFamily="18" charset="0"/>
                <a:cs typeface="SimSun"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La perdita di giunzione varia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secondo l’angolo di taglio,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le condizioni dell’arco e la </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pulizia della fibra.</a:t>
            </a:r>
            <a:r>
              <a:rPr lang="en-US" altLang="zh-CN" sz="699" dirty="0">
                <a:solidFill>
                  <a:srgbClr val="231F20"/>
                </a:solidFill>
                <a:latin typeface="Arial" pitchFamily="18" charset="0"/>
                <a:cs typeface="Arial" pitchFamily="18" charset="0"/>
              </a:rPr>
              <a:t/>
            </a:r>
            <a:br>
              <a:rPr lang="en-US" altLang="zh-CN" sz="699" dirty="0">
                <a:solidFill>
                  <a:srgbClr val="231F20"/>
                </a:solidFill>
                <a:latin typeface="Arial" pitchFamily="18" charset="0"/>
                <a:cs typeface="Arial" pitchFamily="18" charset="0"/>
              </a:rPr>
            </a:br>
            <a:endParaRPr lang="en-US" altLang="zh-CN" sz="699" dirty="0">
              <a:solidFill>
                <a:srgbClr val="231F20"/>
              </a:solidFill>
              <a:latin typeface="Arial" pitchFamily="18" charset="0"/>
              <a:cs typeface="Arial" pitchFamily="18" charset="0"/>
            </a:endParaRPr>
          </a:p>
        </p:txBody>
      </p:sp>
      <p:sp>
        <p:nvSpPr>
          <p:cNvPr id="32" name="TextBox 1"/>
          <p:cNvSpPr txBox="1"/>
          <p:nvPr/>
        </p:nvSpPr>
        <p:spPr>
          <a:xfrm>
            <a:off x="5594496" y="3792845"/>
            <a:ext cx="1676400" cy="148759"/>
          </a:xfrm>
          <a:prstGeom prst="rect">
            <a:avLst/>
          </a:prstGeom>
          <a:noFill/>
        </p:spPr>
        <p:txBody>
          <a:bodyPr wrap="squar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5.</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Il monitor</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si spegne improvvisamente</a:t>
            </a:r>
            <a:r>
              <a:rPr lang="en-US" altLang="zh-CN" sz="699" dirty="0">
                <a:solidFill>
                  <a:srgbClr val="231F20"/>
                </a:solidFill>
                <a:latin typeface="Arial" pitchFamily="18" charset="0"/>
                <a:cs typeface="Arial" pitchFamily="18" charset="0"/>
              </a:rPr>
              <a:t>.</a:t>
            </a:r>
          </a:p>
        </p:txBody>
      </p:sp>
      <p:sp>
        <p:nvSpPr>
          <p:cNvPr id="33" name="TextBox 1"/>
          <p:cNvSpPr txBox="1"/>
          <p:nvPr/>
        </p:nvSpPr>
        <p:spPr>
          <a:xfrm>
            <a:off x="5594496" y="3935911"/>
            <a:ext cx="3523400" cy="353943"/>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Quando si attiva la funzione di risparmio energetico, la giuntatrice passerà allo stato di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risparmio energetico dopo un prolungato periodo di inattività. Premere un tasto qualsiasi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perché torni allo stato normale</a:t>
            </a:r>
            <a:r>
              <a:rPr lang="en-US" altLang="zh-CN" sz="699" dirty="0">
                <a:solidFill>
                  <a:srgbClr val="231F20"/>
                </a:solidFill>
                <a:latin typeface="Arial" pitchFamily="18" charset="0"/>
                <a:cs typeface="Arial" pitchFamily="18" charset="0"/>
              </a:rPr>
              <a:t>.</a:t>
            </a:r>
          </a:p>
        </p:txBody>
      </p:sp>
      <p:sp>
        <p:nvSpPr>
          <p:cNvPr id="34" name="TextBox 1"/>
          <p:cNvSpPr txBox="1"/>
          <p:nvPr/>
        </p:nvSpPr>
        <p:spPr>
          <a:xfrm>
            <a:off x="5594496" y="4291754"/>
            <a:ext cx="2391680"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6.</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L’alimentazione della giuntatrice si spegne all’improvviso. </a:t>
            </a:r>
          </a:p>
        </p:txBody>
      </p:sp>
      <p:sp>
        <p:nvSpPr>
          <p:cNvPr id="35" name="TextBox 1"/>
          <p:cNvSpPr txBox="1"/>
          <p:nvPr/>
        </p:nvSpPr>
        <p:spPr>
          <a:xfrm>
            <a:off x="5588437" y="4426430"/>
            <a:ext cx="3132268" cy="251351"/>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Quando si attiva la funzione di risparmio energetico</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la giuntatrice spegnerà</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 </a:t>
            </a:r>
            <a:r>
              <a:rPr lang="it-IT" altLang="zh-CN" sz="699" dirty="0">
                <a:solidFill>
                  <a:srgbClr val="231F20"/>
                </a:solidFill>
                <a:latin typeface="Arial" pitchFamily="18" charset="0"/>
                <a:cs typeface="Arial" pitchFamily="18" charset="0"/>
              </a:rPr>
              <a:t>l’alimentazione dopo </a:t>
            </a:r>
            <a:r>
              <a:rPr lang="it-IT" sz="699" dirty="0">
                <a:solidFill>
                  <a:srgbClr val="231F20"/>
                </a:solidFill>
                <a:latin typeface="Arial" pitchFamily="18" charset="0"/>
                <a:cs typeface="Arial" pitchFamily="18" charset="0"/>
              </a:rPr>
              <a:t>un prolungato periodo di inattività</a:t>
            </a:r>
            <a:r>
              <a:rPr lang="it-IT" altLang="zh-CN" sz="699" dirty="0">
                <a:solidFill>
                  <a:srgbClr val="231F20"/>
                </a:solidFill>
                <a:latin typeface="Arial" pitchFamily="18" charset="0"/>
                <a:cs typeface="Arial" pitchFamily="18" charset="0"/>
              </a:rPr>
              <a:t>.</a:t>
            </a:r>
          </a:p>
        </p:txBody>
      </p:sp>
      <p:sp>
        <p:nvSpPr>
          <p:cNvPr id="36" name="TextBox 1"/>
          <p:cNvSpPr txBox="1"/>
          <p:nvPr/>
        </p:nvSpPr>
        <p:spPr>
          <a:xfrm>
            <a:off x="5590304" y="4677781"/>
            <a:ext cx="3270126"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7.</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Discrepanza tra la perdita di giunzione stimata e la perdita di giunzione effettiva.</a:t>
            </a:r>
          </a:p>
        </p:txBody>
      </p:sp>
      <p:sp>
        <p:nvSpPr>
          <p:cNvPr id="37" name="TextBox 1"/>
          <p:cNvSpPr txBox="1"/>
          <p:nvPr/>
        </p:nvSpPr>
        <p:spPr>
          <a:xfrm>
            <a:off x="5590303" y="4822179"/>
            <a:ext cx="3403176" cy="486095"/>
          </a:xfrm>
          <a:prstGeom prst="rect">
            <a:avLst/>
          </a:prstGeom>
          <a:noFill/>
        </p:spPr>
        <p:txBody>
          <a:bodyPr wrap="none" lIns="0" tIns="0" rIns="0" rtlCol="0">
            <a:spAutoFit/>
          </a:bodyPr>
          <a:lstStyle/>
          <a:p>
            <a:pPr>
              <a:lnSpc>
                <a:spcPts val="800"/>
              </a:lnSpc>
              <a:tabLst/>
            </a:pPr>
            <a:r>
              <a:rPr lang="it-IT" altLang="zh-CN" sz="699" dirty="0">
                <a:solidFill>
                  <a:srgbClr val="231F20"/>
                </a:solidFill>
                <a:latin typeface="SimSun" pitchFamily="18" charset="0"/>
                <a:cs typeface="SimSun"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La perdita stimata è una perdita calcolata,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può essere usata solo come riferimento.</a:t>
            </a:r>
          </a:p>
          <a:p>
            <a:pPr>
              <a:lnSpc>
                <a:spcPts val="900"/>
              </a:lnSpc>
              <a:tabLst/>
            </a:pPr>
            <a:r>
              <a:rPr lang="it-IT" altLang="zh-CN" sz="699" dirty="0">
                <a:solidFill>
                  <a:srgbClr val="231F20"/>
                </a:solidFill>
                <a:latin typeface="SimSun" pitchFamily="18" charset="0"/>
                <a:cs typeface="SimSun"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Potrebbe essere necessario pulire i componenti ottici della giuntatrice.</a:t>
            </a:r>
          </a:p>
          <a:p>
            <a:pPr>
              <a:lnSpc>
                <a:spcPts val="900"/>
              </a:lnSpc>
              <a:tabLst/>
            </a:pPr>
            <a:r>
              <a:rPr lang="it-IT" altLang="zh-CN" sz="699" dirty="0">
                <a:solidFill>
                  <a:srgbClr val="231F20"/>
                </a:solidFill>
                <a:latin typeface="Arial" pitchFamily="18" charset="0"/>
                <a:cs typeface="Arial" pitchFamily="18" charset="0"/>
              </a:rPr>
              <a:t>8.</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Il manicotto di protezione della fibra non si restringe completamente.</a:t>
            </a:r>
          </a:p>
          <a:p>
            <a:pPr>
              <a:lnSpc>
                <a:spcPts val="900"/>
              </a:lnSpc>
              <a:tabLst/>
            </a:pPr>
            <a:r>
              <a:rPr lang="it-IT" altLang="zh-CN" sz="699" dirty="0">
                <a:solidFill>
                  <a:srgbClr val="231F20"/>
                </a:solidFill>
                <a:latin typeface="SimSun" pitchFamily="18" charset="0"/>
                <a:cs typeface="SimSun"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Prolungare il tempo di riscaldamento.</a:t>
            </a:r>
          </a:p>
        </p:txBody>
      </p:sp>
      <p:sp>
        <p:nvSpPr>
          <p:cNvPr id="38" name="TextBox 1"/>
          <p:cNvSpPr txBox="1"/>
          <p:nvPr/>
        </p:nvSpPr>
        <p:spPr>
          <a:xfrm>
            <a:off x="5595847" y="5282743"/>
            <a:ext cx="2077492"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9.</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Metodo per annullare il processo di riscaldamento</a:t>
            </a:r>
          </a:p>
        </p:txBody>
      </p:sp>
      <p:sp>
        <p:nvSpPr>
          <p:cNvPr id="39" name="TextBox 1"/>
          <p:cNvSpPr txBox="1"/>
          <p:nvPr/>
        </p:nvSpPr>
        <p:spPr>
          <a:xfrm>
            <a:off x="5595847" y="5438904"/>
            <a:ext cx="3239669" cy="251351"/>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Premere il pulsante “HEAT”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“RISCALDAMENTO”)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per annullare il processo di </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    riscaldamento.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E il LED</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si</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45</a:t>
            </a:r>
          </a:p>
        </p:txBody>
      </p:sp>
      <p:sp>
        <p:nvSpPr>
          <p:cNvPr id="3" name="TextBox 1"/>
          <p:cNvSpPr txBox="1"/>
          <p:nvPr/>
        </p:nvSpPr>
        <p:spPr>
          <a:xfrm>
            <a:off x="609600" y="1384300"/>
            <a:ext cx="3187700" cy="2133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turned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p>
          <a:p>
            <a:pPr>
              <a:lnSpc>
                <a:spcPts val="900"/>
              </a:lnSpc>
              <a:tabLst/>
            </a:pPr>
            <a:r>
              <a:rPr lang="en-US" altLang="zh-CN" sz="699" dirty="0">
                <a:solidFill>
                  <a:srgbClr val="231F20"/>
                </a:solidFill>
                <a:latin typeface="Arial" pitchFamily="18" charset="0"/>
                <a:cs typeface="Arial" pitchFamily="18" charset="0"/>
              </a:rPr>
              <a:t>10.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protection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sleeve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adhered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shrinking</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cotton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swab</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similar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soft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object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push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remove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sleeve.</a:t>
            </a:r>
          </a:p>
          <a:p>
            <a:pPr>
              <a:lnSpc>
                <a:spcPts val="900"/>
              </a:lnSpc>
              <a:tabLst/>
            </a:pPr>
            <a:r>
              <a:rPr lang="en-US" altLang="zh-CN" sz="699" dirty="0">
                <a:solidFill>
                  <a:srgbClr val="231F20"/>
                </a:solidFill>
                <a:latin typeface="Arial" pitchFamily="18" charset="0"/>
                <a:cs typeface="Arial" pitchFamily="18" charset="0"/>
              </a:rPr>
              <a:t>11.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Forgot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passwords</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Contact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nearest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sales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agency.</a:t>
            </a:r>
          </a:p>
          <a:p>
            <a:pPr>
              <a:lnSpc>
                <a:spcPts val="900"/>
              </a:lnSpc>
              <a:tabLst/>
            </a:pPr>
            <a:r>
              <a:rPr lang="en-US" altLang="zh-CN" sz="699" dirty="0">
                <a:solidFill>
                  <a:srgbClr val="231F20"/>
                </a:solidFill>
                <a:latin typeface="Arial" pitchFamily="18" charset="0"/>
                <a:cs typeface="Arial" pitchFamily="18" charset="0"/>
              </a:rPr>
              <a:t>12.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after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Calibration]</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internal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factor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calibrated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specific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p>
          <a:p>
            <a:pPr>
              <a:lnSpc>
                <a:spcPts val="900"/>
              </a:lnSpc>
              <a:tabLst/>
            </a:pPr>
            <a:r>
              <a:rPr lang="en-US" altLang="zh-CN" sz="699" dirty="0">
                <a:solidFill>
                  <a:srgbClr val="231F20"/>
                </a:solidFill>
                <a:latin typeface="Arial" pitchFamily="18" charset="0"/>
                <a:cs typeface="Arial" pitchFamily="18" charset="0"/>
              </a:rPr>
              <a:t>selected.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each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change.</a:t>
            </a:r>
          </a:p>
          <a:p>
            <a:pPr>
              <a:lnSpc>
                <a:spcPts val="900"/>
              </a:lnSpc>
              <a:tabLst/>
            </a:pPr>
            <a:r>
              <a:rPr lang="en-US" altLang="zh-CN" sz="699" dirty="0">
                <a:solidFill>
                  <a:srgbClr val="231F20"/>
                </a:solidFill>
                <a:latin typeface="Arial" pitchFamily="18" charset="0"/>
                <a:cs typeface="Arial" pitchFamily="18" charset="0"/>
              </a:rPr>
              <a:t>13.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Forget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optical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process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invalid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return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cover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put</a:t>
            </a:r>
          </a:p>
          <a:p>
            <a:pPr>
              <a:lnSpc>
                <a:spcPts val="9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prepared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continue</a:t>
            </a:r>
          </a:p>
          <a:p>
            <a:pPr>
              <a:lnSpc>
                <a:spcPts val="900"/>
              </a:lnSpc>
              <a:tabLst/>
            </a:pPr>
            <a:r>
              <a:rPr lang="en-US" altLang="zh-CN" sz="699" dirty="0">
                <a:solidFill>
                  <a:srgbClr val="231F20"/>
                </a:solidFill>
                <a:latin typeface="Arial" pitchFamily="18" charset="0"/>
                <a:cs typeface="Arial" pitchFamily="18" charset="0"/>
              </a:rPr>
              <a:t>14.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Fail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upgrade</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U-disk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upgrade,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p>
          <a:p>
            <a:pPr>
              <a:lnSpc>
                <a:spcPts val="900"/>
              </a:lnSpc>
              <a:tabLst/>
            </a:pPr>
            <a:r>
              <a:rPr lang="en-US" altLang="zh-CN" sz="699" dirty="0">
                <a:solidFill>
                  <a:srgbClr val="231F20"/>
                </a:solidFill>
                <a:latin typeface="Arial" pitchFamily="18" charset="0"/>
                <a:cs typeface="Arial" pitchFamily="18" charset="0"/>
              </a:rPr>
              <a:t>correctly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identify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upgrade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program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U-disk,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p>
          <a:p>
            <a:pPr>
              <a:lnSpc>
                <a:spcPts val="900"/>
              </a:lnSpc>
              <a:tabLst/>
            </a:pPr>
            <a:r>
              <a:rPr lang="en-US" altLang="zh-CN" sz="699" dirty="0">
                <a:solidFill>
                  <a:srgbClr val="231F20"/>
                </a:solidFill>
                <a:latin typeface="Arial" pitchFamily="18" charset="0"/>
                <a:cs typeface="Arial" pitchFamily="18" charset="0"/>
              </a:rPr>
              <a:t>restart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Check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upgrade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name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format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correct.</a:t>
            </a:r>
          </a:p>
          <a:p>
            <a:pPr>
              <a:lnSpc>
                <a:spcPts val="900"/>
              </a:lnSpc>
              <a:tabLst/>
            </a:pPr>
            <a:r>
              <a:rPr lang="en-US" altLang="zh-CN" sz="699" dirty="0">
                <a:solidFill>
                  <a:srgbClr val="231F20"/>
                </a:solidFill>
                <a:latin typeface="SimSun" pitchFamily="18" charset="0"/>
                <a:cs typeface="SimSun"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solve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problems,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please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contact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manufacturer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directly.</a:t>
            </a:r>
          </a:p>
        </p:txBody>
      </p:sp>
      <p:sp>
        <p:nvSpPr>
          <p:cNvPr id="4" name="TextBox 3"/>
          <p:cNvSpPr txBox="1"/>
          <p:nvPr/>
        </p:nvSpPr>
        <p:spPr>
          <a:xfrm>
            <a:off x="8773319" y="6065837"/>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45</a:t>
            </a:r>
          </a:p>
        </p:txBody>
      </p:sp>
      <p:sp>
        <p:nvSpPr>
          <p:cNvPr id="5" name="TextBox 1"/>
          <p:cNvSpPr txBox="1"/>
          <p:nvPr/>
        </p:nvSpPr>
        <p:spPr>
          <a:xfrm>
            <a:off x="5141119" y="1377765"/>
            <a:ext cx="3866443" cy="1892826"/>
          </a:xfrm>
          <a:prstGeom prst="rect">
            <a:avLst/>
          </a:prstGeom>
          <a:noFill/>
        </p:spPr>
        <p:txBody>
          <a:bodyPr wrap="non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spegnerà.</a:t>
            </a:r>
          </a:p>
          <a:p>
            <a:pPr>
              <a:lnSpc>
                <a:spcPts val="800"/>
              </a:lnSpc>
            </a:pPr>
            <a:r>
              <a:rPr lang="it-IT" altLang="zh-CN" sz="699" dirty="0">
                <a:solidFill>
                  <a:srgbClr val="231F20"/>
                </a:solidFill>
                <a:latin typeface="Arial" pitchFamily="18" charset="0"/>
                <a:cs typeface="Arial" pitchFamily="18" charset="0"/>
              </a:rPr>
              <a:t>10.</a:t>
            </a:r>
            <a:r>
              <a:rPr lang="it-IT"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Il manicotto di protezione della fibra aderisce alla piastra riscaldante dopo il restringimento.</a:t>
            </a:r>
          </a:p>
          <a:p>
            <a:pPr marL="171450" indent="-171450">
              <a:lnSpc>
                <a:spcPts val="800"/>
              </a:lnSpc>
              <a:buFont typeface="Arial" panose="020B0604020202020204" pitchFamily="34" charset="0"/>
              <a:buChar char="•"/>
            </a:pPr>
            <a:r>
              <a:rPr lang="it-IT" sz="699" dirty="0">
                <a:solidFill>
                  <a:srgbClr val="231F20"/>
                </a:solidFill>
                <a:latin typeface="Arial" pitchFamily="18" charset="0"/>
                <a:cs typeface="Arial" pitchFamily="18" charset="0"/>
              </a:rPr>
              <a:t>Utilizzare un batuffolo di cotone o un oggetto analogo con punta morbida per spingere 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rimuovere il manicotto.</a:t>
            </a:r>
          </a:p>
          <a:p>
            <a:pPr>
              <a:lnSpc>
                <a:spcPts val="800"/>
              </a:lnSpc>
            </a:pPr>
            <a:r>
              <a:rPr lang="it-IT" sz="699" dirty="0">
                <a:solidFill>
                  <a:srgbClr val="231F20"/>
                </a:solidFill>
                <a:latin typeface="Arial" pitchFamily="18" charset="0"/>
                <a:cs typeface="Arial" pitchFamily="18" charset="0"/>
              </a:rPr>
              <a:t>11. Password dimenticata</a:t>
            </a:r>
          </a:p>
          <a:p>
            <a:pPr marL="171450" indent="-171450">
              <a:lnSpc>
                <a:spcPts val="800"/>
              </a:lnSpc>
              <a:buFont typeface="Arial" panose="020B0604020202020204" pitchFamily="34" charset="0"/>
              <a:buChar char="•"/>
            </a:pPr>
            <a:r>
              <a:rPr lang="it-IT" sz="699" dirty="0">
                <a:solidFill>
                  <a:srgbClr val="231F20"/>
                </a:solidFill>
                <a:latin typeface="Arial" pitchFamily="18" charset="0"/>
                <a:cs typeface="Arial" pitchFamily="18" charset="0"/>
              </a:rPr>
              <a:t>Contattare il rivenditore di zona.</a:t>
            </a:r>
          </a:p>
          <a:p>
            <a:pPr>
              <a:lnSpc>
                <a:spcPts val="800"/>
              </a:lnSpc>
            </a:pPr>
            <a:r>
              <a:rPr lang="it-IT" sz="699" dirty="0">
                <a:solidFill>
                  <a:srgbClr val="231F20"/>
                </a:solidFill>
                <a:latin typeface="Arial" pitchFamily="18" charset="0"/>
                <a:cs typeface="Arial" pitchFamily="18" charset="0"/>
              </a:rPr>
              <a:t>12. Nessuna modifica della potenza dell'arco dopo la [Calibrazione arco].</a:t>
            </a:r>
          </a:p>
          <a:p>
            <a:pPr marL="171450" indent="-171450">
              <a:lnSpc>
                <a:spcPts val="800"/>
              </a:lnSpc>
              <a:buFont typeface="Arial" panose="020B0604020202020204" pitchFamily="34" charset="0"/>
              <a:buChar char="•"/>
            </a:pPr>
            <a:r>
              <a:rPr lang="it-IT" sz="699" dirty="0">
                <a:solidFill>
                  <a:srgbClr val="231F20"/>
                </a:solidFill>
                <a:latin typeface="Arial" pitchFamily="18" charset="0"/>
                <a:cs typeface="Arial" pitchFamily="18" charset="0"/>
              </a:rPr>
              <a:t>Viene calibrato e regolato un fattore interno per la specifica potenza dell'arco selezionata.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La potenza dell'arco visualizzata in ciascuna modalità di giunzione non cambia.</a:t>
            </a:r>
          </a:p>
          <a:p>
            <a:pPr>
              <a:lnSpc>
                <a:spcPts val="800"/>
              </a:lnSpc>
            </a:pPr>
            <a:r>
              <a:rPr lang="it-IT" sz="699" dirty="0">
                <a:solidFill>
                  <a:srgbClr val="231F20"/>
                </a:solidFill>
                <a:latin typeface="Arial" pitchFamily="18" charset="0"/>
                <a:cs typeface="Arial" pitchFamily="18" charset="0"/>
              </a:rPr>
              <a:t>13. Si è dimenticato di mettere la fibra ottica durante il processo della funzione di manutenzione.</a:t>
            </a:r>
          </a:p>
          <a:p>
            <a:pPr marL="171450" indent="-171450">
              <a:lnSpc>
                <a:spcPts val="800"/>
              </a:lnSpc>
              <a:buFont typeface="Arial" panose="020B0604020202020204" pitchFamily="34" charset="0"/>
              <a:buChar char="•"/>
            </a:pPr>
            <a:r>
              <a:rPr lang="it-IT" sz="699" dirty="0">
                <a:solidFill>
                  <a:srgbClr val="231F20"/>
                </a:solidFill>
                <a:latin typeface="Arial" pitchFamily="18" charset="0"/>
                <a:cs typeface="Arial" pitchFamily="18" charset="0"/>
              </a:rPr>
              <a:t>Non è corretto premere il tasto Invio. È necessario aprire la copertura antivento e inserire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le fibre preparate e premere il pulsante “SET” o “RESET” per continuare.</a:t>
            </a:r>
          </a:p>
          <a:p>
            <a:pPr>
              <a:lnSpc>
                <a:spcPts val="800"/>
              </a:lnSpc>
            </a:pPr>
            <a:r>
              <a:rPr lang="it-IT" sz="699" dirty="0">
                <a:solidFill>
                  <a:srgbClr val="231F20"/>
                </a:solidFill>
                <a:latin typeface="Arial" pitchFamily="18" charset="0"/>
                <a:cs typeface="Arial" pitchFamily="18" charset="0"/>
              </a:rPr>
              <a:t>14. Impossibile eseguire l'aggiornamento</a:t>
            </a:r>
          </a:p>
          <a:p>
            <a:pPr marL="171450" indent="-171450">
              <a:lnSpc>
                <a:spcPts val="800"/>
              </a:lnSpc>
              <a:buFont typeface="Arial" panose="020B0604020202020204" pitchFamily="34" charset="0"/>
              <a:buChar char="•"/>
            </a:pPr>
            <a:r>
              <a:rPr lang="it-IT" sz="699" dirty="0">
                <a:solidFill>
                  <a:srgbClr val="231F20"/>
                </a:solidFill>
                <a:latin typeface="Arial" pitchFamily="18" charset="0"/>
                <a:cs typeface="Arial" pitchFamily="18" charset="0"/>
              </a:rPr>
              <a:t>Quando gli utenti utilizzano il "nuovo" U-disk per l'aggiornamento, la giunzione potrebbe non</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essere in grado di identificare correttamente il file del programma di aggiornamento; è</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necessario reimpostare lo U-disk e riavviare la giuntatrice.</a:t>
            </a:r>
          </a:p>
          <a:p>
            <a:pPr marL="171450" lvl="0" indent="-171450">
              <a:lnSpc>
                <a:spcPts val="800"/>
              </a:lnSpc>
              <a:buFont typeface="Arial" panose="020B0604020202020204" pitchFamily="34" charset="0"/>
              <a:buChar char="•"/>
            </a:pPr>
            <a:r>
              <a:rPr lang="it-IT" sz="699" dirty="0">
                <a:solidFill>
                  <a:srgbClr val="231F20"/>
                </a:solidFill>
                <a:latin typeface="Arial" pitchFamily="18" charset="0"/>
                <a:cs typeface="Arial" pitchFamily="18" charset="0"/>
              </a:rPr>
              <a:t>Verificare se il nome del file di aggiornamento e il formato siano corretti.</a:t>
            </a:r>
          </a:p>
          <a:p>
            <a:pPr marL="171450" indent="-171450">
              <a:lnSpc>
                <a:spcPts val="800"/>
              </a:lnSpc>
              <a:buFont typeface="Arial" panose="020B0604020202020204" pitchFamily="34" charset="0"/>
              <a:buChar char="•"/>
            </a:pPr>
            <a:r>
              <a:rPr lang="it-IT" sz="699" dirty="0">
                <a:solidFill>
                  <a:srgbClr val="231F20"/>
                </a:solidFill>
                <a:latin typeface="Arial" pitchFamily="18" charset="0"/>
                <a:cs typeface="Arial" pitchFamily="18" charset="0"/>
              </a:rPr>
              <a:t>Se non è possibile risolvere i problemi, contattare direttamente il produttore.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89874" y="896830"/>
            <a:ext cx="3388916" cy="16289"/>
          </a:xfrm>
          <a:custGeom>
            <a:avLst/>
            <a:gdLst>
              <a:gd name="connsiteX0" fmla="*/ 6350 w 3388916"/>
              <a:gd name="connsiteY0" fmla="*/ 6350 h 16289"/>
              <a:gd name="connsiteX1" fmla="*/ 3382566 w 3388916"/>
              <a:gd name="connsiteY1" fmla="*/ 6350 h 16289"/>
            </a:gdLst>
            <a:ahLst/>
            <a:cxnLst>
              <a:cxn ang="0">
                <a:pos x="connsiteX0" y="connsiteY0"/>
              </a:cxn>
              <a:cxn ang="1">
                <a:pos x="connsiteX1" y="connsiteY1"/>
              </a:cxn>
            </a:cxnLst>
            <a:rect l="l" t="t" r="r" b="b"/>
            <a:pathLst>
              <a:path w="3388916" h="16289">
                <a:moveTo>
                  <a:pt x="6350" y="6350"/>
                </a:moveTo>
                <a:lnTo>
                  <a:pt x="3382566"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3932929" y="883390"/>
            <a:ext cx="39507" cy="39580"/>
          </a:xfrm>
          <a:custGeom>
            <a:avLst/>
            <a:gdLst>
              <a:gd name="connsiteX0" fmla="*/ 19753 w 39507"/>
              <a:gd name="connsiteY0" fmla="*/ 39580 h 39580"/>
              <a:gd name="connsiteX1" fmla="*/ 0 w 39507"/>
              <a:gd name="connsiteY1" fmla="*/ 19790 h 39580"/>
              <a:gd name="connsiteX2" fmla="*/ 19753 w 39507"/>
              <a:gd name="connsiteY2" fmla="*/ 0 h 39580"/>
              <a:gd name="connsiteX3" fmla="*/ 39507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8844" y="39580"/>
                  <a:pt x="0" y="30719"/>
                  <a:pt x="0" y="19790"/>
                </a:cubicBezTo>
                <a:cubicBezTo>
                  <a:pt x="0" y="8860"/>
                  <a:pt x="8844" y="0"/>
                  <a:pt x="19753" y="0"/>
                </a:cubicBezTo>
                <a:cubicBezTo>
                  <a:pt x="30663" y="0"/>
                  <a:pt x="39507" y="8860"/>
                  <a:pt x="39507" y="19790"/>
                </a:cubicBezTo>
                <a:cubicBezTo>
                  <a:pt x="39507" y="30719"/>
                  <a:pt x="30663"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46</a:t>
            </a:r>
          </a:p>
        </p:txBody>
      </p:sp>
      <p:sp>
        <p:nvSpPr>
          <p:cNvPr id="5" name="TextBox 1"/>
          <p:cNvSpPr txBox="1"/>
          <p:nvPr/>
        </p:nvSpPr>
        <p:spPr>
          <a:xfrm>
            <a:off x="584200" y="800100"/>
            <a:ext cx="3378200" cy="4051300"/>
          </a:xfrm>
          <a:prstGeom prst="rect">
            <a:avLst/>
          </a:prstGeom>
          <a:noFill/>
        </p:spPr>
        <p:txBody>
          <a:bodyPr wrap="none" lIns="0" tIns="0" rIns="0" rtlCol="0">
            <a:spAutoFit/>
          </a:bodyPr>
          <a:lstStyle/>
          <a:p>
            <a:pPr>
              <a:lnSpc>
                <a:spcPts val="1600"/>
              </a:lnSpc>
              <a:tabLst>
                <a:tab pos="25400" algn="l"/>
              </a:tabLst>
            </a:pPr>
            <a:r>
              <a:rPr lang="en-US" altLang="zh-CN" sz="1399" dirty="0">
                <a:solidFill>
                  <a:srgbClr val="030303"/>
                </a:solidFill>
                <a:latin typeface="Arial" pitchFamily="18" charset="0"/>
                <a:cs typeface="Arial" pitchFamily="18" charset="0"/>
              </a:rPr>
              <a:t>Battery</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precautions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tab pos="25400" algn="l"/>
              </a:tabLst>
            </a:pPr>
            <a:r>
              <a:rPr lang="en-US" altLang="zh-CN" dirty="0"/>
              <a:t>	</a:t>
            </a:r>
            <a:r>
              <a:rPr lang="en-US" altLang="zh-CN" sz="699" dirty="0">
                <a:solidFill>
                  <a:srgbClr val="F1592F"/>
                </a:solidFill>
                <a:latin typeface="Arial" pitchFamily="18" charset="0"/>
                <a:cs typeface="Arial" pitchFamily="18" charset="0"/>
              </a:rPr>
              <a:t>1.Do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touch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hit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pointed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sharp</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items.</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2.Do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transport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store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together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metals.</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3.Do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throw,</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drop,</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impact,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bend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knock</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stomp</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forbidden.</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4.Do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connect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anode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cathode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terminals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metals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such</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electric</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wire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fear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short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circuit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trouble.</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5.Do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allow</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anode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cathode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terminal</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touch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aluminum</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layer</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package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made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aluminum</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laminated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plastic</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film</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material</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fear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short-</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circuit.</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6.In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case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cell</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dismantled.</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7.Do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immerse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water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seawater,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because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cell</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cannot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bear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moist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environment.</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8.Do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place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beside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near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source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such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fire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heater.</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9.Do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throw</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water.</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10.Do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directly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solder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11.Do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charge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near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beside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fire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very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hot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environment.</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12.Do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place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microwave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oven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high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pressure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vessel.</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13.Do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allow</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work</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place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hot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temperatures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such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strong</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sunshine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hot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environment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car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long</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time,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fear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might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be</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overheated,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fire,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weakened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functionally,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shortened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life.</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14.Any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usage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damaged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forbidden.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should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kept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away</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fire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source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electrolyte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leakage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occurs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emits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electrolyte</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smell</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fear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might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catch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fire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explode.</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15.If</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there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electrolyte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contacting</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your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skin</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other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part</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body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due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to</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leakage,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please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rinse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water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immediately.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eye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contacted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electrolyte,</a:t>
            </a:r>
          </a:p>
          <a:p>
            <a:pPr>
              <a:lnSpc>
                <a:spcPts val="900"/>
              </a:lnSpc>
              <a:tabLst>
                <a:tab pos="25400" algn="l"/>
              </a:tabLst>
            </a:pPr>
            <a:r>
              <a:rPr lang="en-US" altLang="zh-CN" dirty="0"/>
              <a:t>	</a:t>
            </a:r>
            <a:r>
              <a:rPr lang="en-US" altLang="zh-CN" sz="699" dirty="0">
                <a:solidFill>
                  <a:srgbClr val="F1592F"/>
                </a:solidFill>
                <a:latin typeface="Arial" pitchFamily="18" charset="0"/>
                <a:cs typeface="Arial" pitchFamily="18" charset="0"/>
              </a:rPr>
              <a:t>rinse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water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immediately</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go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see</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doctor</a:t>
            </a:r>
            <a:r>
              <a:rPr lang="en-US" altLang="zh-CN" sz="699" dirty="0">
                <a:latin typeface="Times New Roman" pitchFamily="18" charset="0"/>
                <a:cs typeface="Times New Roman" pitchFamily="18" charset="0"/>
              </a:rPr>
              <a:t> </a:t>
            </a:r>
            <a:r>
              <a:rPr lang="en-US" altLang="zh-CN" sz="699" dirty="0">
                <a:solidFill>
                  <a:srgbClr val="F1592F"/>
                </a:solidFill>
                <a:latin typeface="Arial" pitchFamily="18" charset="0"/>
                <a:cs typeface="Arial" pitchFamily="18" charset="0"/>
              </a:rPr>
              <a:t>nearest.</a:t>
            </a:r>
          </a:p>
        </p:txBody>
      </p:sp>
      <p:sp>
        <p:nvSpPr>
          <p:cNvPr id="6" name="Freeform 3"/>
          <p:cNvSpPr/>
          <p:nvPr/>
        </p:nvSpPr>
        <p:spPr>
          <a:xfrm>
            <a:off x="5217319" y="995559"/>
            <a:ext cx="3388916" cy="16289"/>
          </a:xfrm>
          <a:custGeom>
            <a:avLst/>
            <a:gdLst>
              <a:gd name="connsiteX0" fmla="*/ 6350 w 3388916"/>
              <a:gd name="connsiteY0" fmla="*/ 6350 h 16289"/>
              <a:gd name="connsiteX1" fmla="*/ 3382566 w 3388916"/>
              <a:gd name="connsiteY1" fmla="*/ 6350 h 16289"/>
            </a:gdLst>
            <a:ahLst/>
            <a:cxnLst>
              <a:cxn ang="0">
                <a:pos x="connsiteX0" y="connsiteY0"/>
              </a:cxn>
              <a:cxn ang="1">
                <a:pos x="connsiteX1" y="connsiteY1"/>
              </a:cxn>
            </a:cxnLst>
            <a:rect l="l" t="t" r="r" b="b"/>
            <a:pathLst>
              <a:path w="3388916" h="16289">
                <a:moveTo>
                  <a:pt x="6350" y="6350"/>
                </a:moveTo>
                <a:lnTo>
                  <a:pt x="3382566"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8560374" y="982119"/>
            <a:ext cx="39507" cy="39580"/>
          </a:xfrm>
          <a:custGeom>
            <a:avLst/>
            <a:gdLst>
              <a:gd name="connsiteX0" fmla="*/ 19753 w 39507"/>
              <a:gd name="connsiteY0" fmla="*/ 39580 h 39580"/>
              <a:gd name="connsiteX1" fmla="*/ 0 w 39507"/>
              <a:gd name="connsiteY1" fmla="*/ 19790 h 39580"/>
              <a:gd name="connsiteX2" fmla="*/ 19753 w 39507"/>
              <a:gd name="connsiteY2" fmla="*/ 0 h 39580"/>
              <a:gd name="connsiteX3" fmla="*/ 39507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8844" y="39580"/>
                  <a:pt x="0" y="30719"/>
                  <a:pt x="0" y="19790"/>
                </a:cubicBezTo>
                <a:cubicBezTo>
                  <a:pt x="0" y="8860"/>
                  <a:pt x="8844" y="0"/>
                  <a:pt x="19753" y="0"/>
                </a:cubicBezTo>
                <a:cubicBezTo>
                  <a:pt x="30663" y="0"/>
                  <a:pt x="39507" y="8860"/>
                  <a:pt x="39507" y="19790"/>
                </a:cubicBezTo>
                <a:cubicBezTo>
                  <a:pt x="39507" y="30719"/>
                  <a:pt x="30663"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237045" y="6334429"/>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46</a:t>
            </a:r>
          </a:p>
        </p:txBody>
      </p:sp>
      <p:sp>
        <p:nvSpPr>
          <p:cNvPr id="9" name="TextBox 1"/>
          <p:cNvSpPr txBox="1"/>
          <p:nvPr/>
        </p:nvSpPr>
        <p:spPr>
          <a:xfrm>
            <a:off x="4988719" y="757237"/>
            <a:ext cx="4095673" cy="3305264"/>
          </a:xfrm>
          <a:prstGeom prst="rect">
            <a:avLst/>
          </a:prstGeom>
          <a:noFill/>
        </p:spPr>
        <p:txBody>
          <a:bodyPr wrap="none" lIns="0" tIns="0" rIns="0" rtlCol="0">
            <a:spAutoFit/>
          </a:bodyPr>
          <a:lstStyle/>
          <a:p>
            <a:pPr>
              <a:lnSpc>
                <a:spcPts val="1600"/>
              </a:lnSpc>
              <a:tabLst>
                <a:tab pos="25400" algn="l"/>
              </a:tabLst>
            </a:pPr>
            <a:r>
              <a:rPr lang="it-IT" sz="1399" dirty="0">
                <a:solidFill>
                  <a:srgbClr val="030303"/>
                </a:solidFill>
                <a:latin typeface="Arial" pitchFamily="18" charset="0"/>
                <a:cs typeface="Arial" pitchFamily="18" charset="0"/>
              </a:rPr>
              <a:t>    Precauzioni riguardanti la batteria</a:t>
            </a:r>
            <a:endParaRPr lang="en-US" altLang="zh-CN" dirty="0"/>
          </a:p>
          <a:p>
            <a:pPr>
              <a:lnSpc>
                <a:spcPts val="1000"/>
              </a:lnSpc>
            </a:pPr>
            <a:endParaRPr lang="en-US" altLang="zh-CN" dirty="0"/>
          </a:p>
          <a:p>
            <a:pPr>
              <a:lnSpc>
                <a:spcPts val="1000"/>
              </a:lnSpc>
            </a:pPr>
            <a:endParaRPr lang="en-US" altLang="zh-CN" dirty="0"/>
          </a:p>
          <a:p>
            <a:pPr>
              <a:tabLst>
                <a:tab pos="25400" algn="l"/>
              </a:tabLst>
            </a:pPr>
            <a:r>
              <a:rPr lang="it-IT" sz="699" dirty="0">
                <a:solidFill>
                  <a:srgbClr val="F1592F"/>
                </a:solidFill>
                <a:latin typeface="Arial" pitchFamily="18" charset="0"/>
                <a:cs typeface="Arial" pitchFamily="18" charset="0"/>
              </a:rPr>
              <a:t>1. Non toccare o colpire la batteria con oggetti appuntiti o affilati.</a:t>
            </a:r>
          </a:p>
          <a:p>
            <a:pPr>
              <a:tabLst>
                <a:tab pos="25400" algn="l"/>
              </a:tabLst>
            </a:pPr>
            <a:r>
              <a:rPr lang="it-IT" sz="699" dirty="0">
                <a:solidFill>
                  <a:srgbClr val="F1592F"/>
                </a:solidFill>
                <a:latin typeface="Arial" pitchFamily="18" charset="0"/>
                <a:cs typeface="Arial" pitchFamily="18" charset="0"/>
              </a:rPr>
              <a:t>2. Non trasportare o conservare la batteria insieme a metalli.</a:t>
            </a:r>
          </a:p>
          <a:p>
            <a:pPr>
              <a:tabLst>
                <a:tab pos="25400" algn="l"/>
              </a:tabLst>
            </a:pPr>
            <a:r>
              <a:rPr lang="it-IT" sz="699" dirty="0">
                <a:solidFill>
                  <a:srgbClr val="F1592F"/>
                </a:solidFill>
                <a:latin typeface="Arial" pitchFamily="18" charset="0"/>
                <a:cs typeface="Arial" pitchFamily="18" charset="0"/>
              </a:rPr>
              <a:t>3. Non gettare, lasciar cadere, urtare o piegare la batteria; è vietato dare dei colpi o calpestare</a:t>
            </a:r>
            <a:br>
              <a:rPr lang="it-IT" sz="699" dirty="0">
                <a:solidFill>
                  <a:srgbClr val="F1592F"/>
                </a:solidFill>
                <a:latin typeface="Arial" pitchFamily="18" charset="0"/>
                <a:cs typeface="Arial" pitchFamily="18" charset="0"/>
              </a:rPr>
            </a:br>
            <a:r>
              <a:rPr lang="it-IT" sz="699" dirty="0">
                <a:solidFill>
                  <a:srgbClr val="F1592F"/>
                </a:solidFill>
                <a:latin typeface="Arial" pitchFamily="18" charset="0"/>
                <a:cs typeface="Arial" pitchFamily="18" charset="0"/>
              </a:rPr>
              <a:t>la batteria.</a:t>
            </a:r>
          </a:p>
          <a:p>
            <a:pPr>
              <a:tabLst>
                <a:tab pos="25400" algn="l"/>
              </a:tabLst>
            </a:pPr>
            <a:r>
              <a:rPr lang="it-IT" sz="699" dirty="0">
                <a:solidFill>
                  <a:srgbClr val="F1592F"/>
                </a:solidFill>
                <a:latin typeface="Arial" pitchFamily="18" charset="0"/>
                <a:cs typeface="Arial" pitchFamily="18" charset="0"/>
              </a:rPr>
              <a:t>4. Non collegare i terminali anodici e catodici della batteria con metalli, come fili elettrici, per evitare</a:t>
            </a:r>
            <a:br>
              <a:rPr lang="it-IT" sz="699" dirty="0">
                <a:solidFill>
                  <a:srgbClr val="F1592F"/>
                </a:solidFill>
                <a:latin typeface="Arial" pitchFamily="18" charset="0"/>
                <a:cs typeface="Arial" pitchFamily="18" charset="0"/>
              </a:rPr>
            </a:br>
            <a:r>
              <a:rPr lang="it-IT" sz="699" dirty="0">
                <a:solidFill>
                  <a:srgbClr val="F1592F"/>
                </a:solidFill>
                <a:latin typeface="Arial" pitchFamily="18" charset="0"/>
                <a:cs typeface="Arial" pitchFamily="18" charset="0"/>
              </a:rPr>
              <a:t>possibili cortocircuiti.</a:t>
            </a:r>
          </a:p>
          <a:p>
            <a:pPr>
              <a:tabLst>
                <a:tab pos="25400" algn="l"/>
              </a:tabLst>
            </a:pPr>
            <a:r>
              <a:rPr lang="it-IT" sz="699" dirty="0">
                <a:solidFill>
                  <a:srgbClr val="F1592F"/>
                </a:solidFill>
                <a:latin typeface="Arial" pitchFamily="18" charset="0"/>
                <a:cs typeface="Arial" pitchFamily="18" charset="0"/>
              </a:rPr>
              <a:t>5. Non lasciare che l'anodo della batteria o il terminale del catodo vengano a contatto con lo strato di</a:t>
            </a:r>
            <a:br>
              <a:rPr lang="it-IT" sz="699" dirty="0">
                <a:solidFill>
                  <a:srgbClr val="F1592F"/>
                </a:solidFill>
                <a:latin typeface="Arial" pitchFamily="18" charset="0"/>
                <a:cs typeface="Arial" pitchFamily="18" charset="0"/>
              </a:rPr>
            </a:br>
            <a:r>
              <a:rPr lang="it-IT" sz="699" dirty="0">
                <a:solidFill>
                  <a:srgbClr val="F1592F"/>
                </a:solidFill>
                <a:latin typeface="Arial" pitchFamily="18" charset="0"/>
                <a:cs typeface="Arial" pitchFamily="18" charset="0"/>
              </a:rPr>
              <a:t>alluminio della confezione in materiale plastico laminato di alluminio per evitare possibili cortocircuiti.</a:t>
            </a:r>
          </a:p>
          <a:p>
            <a:pPr>
              <a:tabLst>
                <a:tab pos="25400" algn="l"/>
              </a:tabLst>
            </a:pPr>
            <a:r>
              <a:rPr lang="it-IT" sz="699" dirty="0">
                <a:solidFill>
                  <a:srgbClr val="F1592F"/>
                </a:solidFill>
                <a:latin typeface="Arial" pitchFamily="18" charset="0"/>
                <a:cs typeface="Arial" pitchFamily="18" charset="0"/>
              </a:rPr>
              <a:t>6. In nessun caso la cella della batteria deve essere smontata.</a:t>
            </a:r>
          </a:p>
          <a:p>
            <a:pPr>
              <a:tabLst>
                <a:tab pos="25400" algn="l"/>
              </a:tabLst>
            </a:pPr>
            <a:r>
              <a:rPr lang="it-IT" sz="699" dirty="0">
                <a:solidFill>
                  <a:srgbClr val="F1592F"/>
                </a:solidFill>
                <a:latin typeface="Arial" pitchFamily="18" charset="0"/>
                <a:cs typeface="Arial" pitchFamily="18" charset="0"/>
              </a:rPr>
              <a:t>7. Non immergere la batteria in acqua o acqua di mare poiché la cella della batteria non tollera </a:t>
            </a:r>
            <a:br>
              <a:rPr lang="it-IT" sz="699" dirty="0">
                <a:solidFill>
                  <a:srgbClr val="F1592F"/>
                </a:solidFill>
                <a:latin typeface="Arial" pitchFamily="18" charset="0"/>
                <a:cs typeface="Arial" pitchFamily="18" charset="0"/>
              </a:rPr>
            </a:br>
            <a:r>
              <a:rPr lang="it-IT" sz="699" dirty="0">
                <a:solidFill>
                  <a:srgbClr val="F1592F"/>
                </a:solidFill>
                <a:latin typeface="Arial" pitchFamily="18" charset="0"/>
                <a:cs typeface="Arial" pitchFamily="18" charset="0"/>
              </a:rPr>
              <a:t>ambienti umidi.</a:t>
            </a:r>
          </a:p>
          <a:p>
            <a:pPr>
              <a:tabLst>
                <a:tab pos="25400" algn="l"/>
              </a:tabLst>
            </a:pPr>
            <a:r>
              <a:rPr lang="it-IT" sz="699" dirty="0">
                <a:solidFill>
                  <a:srgbClr val="F1592F"/>
                </a:solidFill>
                <a:latin typeface="Arial" pitchFamily="18" charset="0"/>
                <a:cs typeface="Arial" pitchFamily="18" charset="0"/>
              </a:rPr>
              <a:t>8. Non collocare o utilizzare la batteria accanto o vicino a fonti di calore come il fuoco o</a:t>
            </a:r>
            <a:br>
              <a:rPr lang="it-IT" sz="699" dirty="0">
                <a:solidFill>
                  <a:srgbClr val="F1592F"/>
                </a:solidFill>
                <a:latin typeface="Arial" pitchFamily="18" charset="0"/>
                <a:cs typeface="Arial" pitchFamily="18" charset="0"/>
              </a:rPr>
            </a:br>
            <a:r>
              <a:rPr lang="it-IT" sz="699" dirty="0">
                <a:solidFill>
                  <a:srgbClr val="F1592F"/>
                </a:solidFill>
                <a:latin typeface="Arial" pitchFamily="18" charset="0"/>
                <a:cs typeface="Arial" pitchFamily="18" charset="0"/>
              </a:rPr>
              <a:t>un impianto di riscaldamento.</a:t>
            </a:r>
          </a:p>
          <a:p>
            <a:pPr>
              <a:tabLst>
                <a:tab pos="25400" algn="l"/>
              </a:tabLst>
            </a:pPr>
            <a:r>
              <a:rPr lang="it-IT" sz="699" dirty="0">
                <a:solidFill>
                  <a:srgbClr val="F1592F"/>
                </a:solidFill>
                <a:latin typeface="Arial" pitchFamily="18" charset="0"/>
                <a:cs typeface="Arial" pitchFamily="18" charset="0"/>
              </a:rPr>
              <a:t>9. Non riscaldare la batteria o gettarla nell'acqua.</a:t>
            </a:r>
          </a:p>
          <a:p>
            <a:pPr>
              <a:tabLst>
                <a:tab pos="25400" algn="l"/>
              </a:tabLst>
            </a:pPr>
            <a:r>
              <a:rPr lang="it-IT" sz="699" dirty="0">
                <a:solidFill>
                  <a:srgbClr val="F1592F"/>
                </a:solidFill>
                <a:latin typeface="Arial" pitchFamily="18" charset="0"/>
                <a:cs typeface="Arial" pitchFamily="18" charset="0"/>
              </a:rPr>
              <a:t>10. Non effettuare saldature direttamente sulla batteria.</a:t>
            </a:r>
          </a:p>
          <a:p>
            <a:pPr>
              <a:tabLst>
                <a:tab pos="25400" algn="l"/>
              </a:tabLst>
            </a:pPr>
            <a:r>
              <a:rPr lang="it-IT" sz="699" dirty="0">
                <a:solidFill>
                  <a:srgbClr val="F1592F"/>
                </a:solidFill>
                <a:latin typeface="Arial" pitchFamily="18" charset="0"/>
                <a:cs typeface="Arial" pitchFamily="18" charset="0"/>
              </a:rPr>
              <a:t>11. Non ricaricare la batteria vicino o accanto al fuoco o in un ambiente molto caldo.</a:t>
            </a:r>
          </a:p>
          <a:p>
            <a:pPr>
              <a:tabLst>
                <a:tab pos="25400" algn="l"/>
              </a:tabLst>
            </a:pPr>
            <a:r>
              <a:rPr lang="it-IT" sz="699" dirty="0">
                <a:solidFill>
                  <a:srgbClr val="F1592F"/>
                </a:solidFill>
                <a:latin typeface="Arial" pitchFamily="18" charset="0"/>
                <a:cs typeface="Arial" pitchFamily="18" charset="0"/>
              </a:rPr>
              <a:t>12. Non collocare la batteria nel forno a microonde o in qualsiasi recipiente ad alta pressione.</a:t>
            </a:r>
          </a:p>
          <a:p>
            <a:pPr>
              <a:tabLst>
                <a:tab pos="25400" algn="l"/>
              </a:tabLst>
            </a:pPr>
            <a:r>
              <a:rPr lang="it-IT" sz="699" dirty="0">
                <a:solidFill>
                  <a:srgbClr val="F1592F"/>
                </a:solidFill>
                <a:latin typeface="Arial" pitchFamily="18" charset="0"/>
                <a:cs typeface="Arial" pitchFamily="18" charset="0"/>
              </a:rPr>
              <a:t>13. Non lasciare che la batteria funzioni o non posizionarla a temperature elevate, ad esempio in </a:t>
            </a:r>
            <a:br>
              <a:rPr lang="it-IT" sz="699" dirty="0">
                <a:solidFill>
                  <a:srgbClr val="F1592F"/>
                </a:solidFill>
                <a:latin typeface="Arial" pitchFamily="18" charset="0"/>
                <a:cs typeface="Arial" pitchFamily="18" charset="0"/>
              </a:rPr>
            </a:br>
            <a:r>
              <a:rPr lang="it-IT" sz="699" dirty="0">
                <a:solidFill>
                  <a:srgbClr val="F1592F"/>
                </a:solidFill>
                <a:latin typeface="Arial" pitchFamily="18" charset="0"/>
                <a:cs typeface="Arial" pitchFamily="18" charset="0"/>
              </a:rPr>
              <a:t>presenza di luce solare intensa o in ambienti caldi in auto per lungo tempo, per evitare che</a:t>
            </a:r>
            <a:br>
              <a:rPr lang="it-IT" sz="699" dirty="0">
                <a:solidFill>
                  <a:srgbClr val="F1592F"/>
                </a:solidFill>
                <a:latin typeface="Arial" pitchFamily="18" charset="0"/>
                <a:cs typeface="Arial" pitchFamily="18" charset="0"/>
              </a:rPr>
            </a:br>
            <a:r>
              <a:rPr lang="it-IT" sz="699" dirty="0">
                <a:solidFill>
                  <a:srgbClr val="F1592F"/>
                </a:solidFill>
                <a:latin typeface="Arial" pitchFamily="18" charset="0"/>
                <a:cs typeface="Arial" pitchFamily="18" charset="0"/>
              </a:rPr>
              <a:t>possa surriscaldarsi, incendiarsi, smetta di funzionare correttamente o che si riduca la durata della vita.</a:t>
            </a:r>
          </a:p>
          <a:p>
            <a:pPr>
              <a:tabLst>
                <a:tab pos="25400" algn="l"/>
              </a:tabLst>
            </a:pPr>
            <a:r>
              <a:rPr lang="it-IT" sz="699" dirty="0">
                <a:solidFill>
                  <a:srgbClr val="F1592F"/>
                </a:solidFill>
                <a:latin typeface="Arial" pitchFamily="18" charset="0"/>
                <a:cs typeface="Arial" pitchFamily="18" charset="0"/>
              </a:rPr>
              <a:t>14. È vietato qualsiasi utilizzo di una batteria danneggiata. La batteria deve essere tenuta lontana da</a:t>
            </a:r>
            <a:br>
              <a:rPr lang="it-IT" sz="699" dirty="0">
                <a:solidFill>
                  <a:srgbClr val="F1592F"/>
                </a:solidFill>
                <a:latin typeface="Arial" pitchFamily="18" charset="0"/>
                <a:cs typeface="Arial" pitchFamily="18" charset="0"/>
              </a:rPr>
            </a:br>
            <a:r>
              <a:rPr lang="it-IT" sz="699" dirty="0">
                <a:solidFill>
                  <a:srgbClr val="F1592F"/>
                </a:solidFill>
                <a:latin typeface="Arial" pitchFamily="18" charset="0"/>
                <a:cs typeface="Arial" pitchFamily="18" charset="0"/>
              </a:rPr>
              <a:t>fonti di calore quando si verifica una perdita di elettroliti o emette odore di elettroliti</a:t>
            </a:r>
            <a:br>
              <a:rPr lang="it-IT" sz="699" dirty="0">
                <a:solidFill>
                  <a:srgbClr val="F1592F"/>
                </a:solidFill>
                <a:latin typeface="Arial" pitchFamily="18" charset="0"/>
                <a:cs typeface="Arial" pitchFamily="18" charset="0"/>
              </a:rPr>
            </a:br>
            <a:r>
              <a:rPr lang="it-IT" sz="699" dirty="0">
                <a:solidFill>
                  <a:srgbClr val="F1592F"/>
                </a:solidFill>
                <a:latin typeface="Arial" pitchFamily="18" charset="0"/>
                <a:cs typeface="Arial" pitchFamily="18" charset="0"/>
              </a:rPr>
              <a:t>per evitare che possa incendiarsi o esplodere.</a:t>
            </a:r>
          </a:p>
          <a:p>
            <a:pPr>
              <a:tabLst>
                <a:tab pos="25400" algn="l"/>
              </a:tabLst>
            </a:pPr>
            <a:r>
              <a:rPr lang="it-IT" sz="699" dirty="0">
                <a:solidFill>
                  <a:srgbClr val="F1592F"/>
                </a:solidFill>
                <a:latin typeface="Arial" pitchFamily="18" charset="0"/>
                <a:cs typeface="Arial" pitchFamily="18" charset="0"/>
              </a:rPr>
              <a:t>15. In caso di contatto di perdite di elettroliti con la pelle o con altre parti del corpo,</a:t>
            </a:r>
            <a:br>
              <a:rPr lang="it-IT" sz="699" dirty="0">
                <a:solidFill>
                  <a:srgbClr val="F1592F"/>
                </a:solidFill>
                <a:latin typeface="Arial" pitchFamily="18" charset="0"/>
                <a:cs typeface="Arial" pitchFamily="18" charset="0"/>
              </a:rPr>
            </a:br>
            <a:r>
              <a:rPr lang="it-IT" sz="699" dirty="0">
                <a:solidFill>
                  <a:srgbClr val="F1592F"/>
                </a:solidFill>
                <a:latin typeface="Arial" pitchFamily="18" charset="0"/>
                <a:cs typeface="Arial" pitchFamily="18" charset="0"/>
              </a:rPr>
              <a:t>sciacquare immediatamente con acqua. Se gli occhi vengono a contatto con gli elettroliti, sciacquare</a:t>
            </a:r>
            <a:br>
              <a:rPr lang="it-IT" sz="699" dirty="0">
                <a:solidFill>
                  <a:srgbClr val="F1592F"/>
                </a:solidFill>
                <a:latin typeface="Arial" pitchFamily="18" charset="0"/>
                <a:cs typeface="Arial" pitchFamily="18" charset="0"/>
              </a:rPr>
            </a:br>
            <a:r>
              <a:rPr lang="it-IT" sz="699" dirty="0">
                <a:solidFill>
                  <a:srgbClr val="F1592F"/>
                </a:solidFill>
                <a:latin typeface="Arial" pitchFamily="18" charset="0"/>
                <a:cs typeface="Arial" pitchFamily="18" charset="0"/>
              </a:rPr>
              <a:t>immediatamente con acqua e rivolgersi al medico più vicino.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4300" y="3251200"/>
            <a:ext cx="1778000" cy="88900"/>
          </a:xfrm>
          <a:prstGeom prst="rect">
            <a:avLst/>
          </a:prstGeom>
          <a:noFill/>
        </p:spPr>
        <p:txBody>
          <a:bodyPr wrap="none" lIns="0" tIns="0" rIns="0" rtlCol="0">
            <a:spAutoFit/>
          </a:bodyPr>
          <a:lstStyle/>
          <a:p>
            <a:pPr>
              <a:lnSpc>
                <a:spcPts val="700"/>
              </a:lnSpc>
              <a:tabLst/>
            </a:pPr>
            <a:r>
              <a:rPr lang="en-US" altLang="zh-CN" sz="599" dirty="0">
                <a:solidFill>
                  <a:srgbClr val="231F20"/>
                </a:solidFill>
                <a:latin typeface="Arial" pitchFamily="18" charset="0"/>
                <a:cs typeface="Arial" pitchFamily="18" charset="0"/>
              </a:rPr>
              <a:t>*</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Products</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models</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and</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specifications</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are</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subject</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to</a:t>
            </a:r>
          </a:p>
        </p:txBody>
      </p:sp>
      <p:sp>
        <p:nvSpPr>
          <p:cNvPr id="3" name="TextBox 1"/>
          <p:cNvSpPr txBox="1"/>
          <p:nvPr/>
        </p:nvSpPr>
        <p:spPr>
          <a:xfrm>
            <a:off x="1435100" y="3340100"/>
            <a:ext cx="952500" cy="88900"/>
          </a:xfrm>
          <a:prstGeom prst="rect">
            <a:avLst/>
          </a:prstGeom>
          <a:noFill/>
        </p:spPr>
        <p:txBody>
          <a:bodyPr wrap="none" lIns="0" tIns="0" rIns="0" rtlCol="0">
            <a:spAutoFit/>
          </a:bodyPr>
          <a:lstStyle/>
          <a:p>
            <a:pPr>
              <a:lnSpc>
                <a:spcPts val="700"/>
              </a:lnSpc>
              <a:tabLst/>
            </a:pPr>
            <a:r>
              <a:rPr lang="en-US" altLang="zh-CN" sz="599" dirty="0">
                <a:solidFill>
                  <a:srgbClr val="231F20"/>
                </a:solidFill>
                <a:latin typeface="Arial" pitchFamily="18" charset="0"/>
                <a:cs typeface="Arial" pitchFamily="18" charset="0"/>
              </a:rPr>
              <a:t>change</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without</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prior</a:t>
            </a:r>
            <a:r>
              <a:rPr lang="en-US" altLang="zh-CN" sz="599" dirty="0">
                <a:latin typeface="Times New Roman" pitchFamily="18" charset="0"/>
                <a:cs typeface="Times New Roman" pitchFamily="18" charset="0"/>
              </a:rPr>
              <a:t> </a:t>
            </a:r>
            <a:r>
              <a:rPr lang="en-US" altLang="zh-CN" sz="599" dirty="0">
                <a:solidFill>
                  <a:srgbClr val="231F20"/>
                </a:solidFill>
                <a:latin typeface="Arial" pitchFamily="18" charset="0"/>
                <a:cs typeface="Arial" pitchFamily="18" charset="0"/>
              </a:rPr>
              <a:t>notice.</a:t>
            </a:r>
          </a:p>
        </p:txBody>
      </p:sp>
      <p:sp>
        <p:nvSpPr>
          <p:cNvPr id="4" name="TextBox 1"/>
          <p:cNvSpPr txBox="1"/>
          <p:nvPr/>
        </p:nvSpPr>
        <p:spPr>
          <a:xfrm>
            <a:off x="1930400" y="3048000"/>
            <a:ext cx="723900" cy="152400"/>
          </a:xfrm>
          <a:prstGeom prst="rect">
            <a:avLst/>
          </a:prstGeom>
          <a:noFill/>
        </p:spPr>
        <p:txBody>
          <a:bodyPr wrap="none" lIns="0" tIns="0" rIns="0" rtlCol="0">
            <a:spAutoFit/>
          </a:bodyPr>
          <a:lstStyle/>
          <a:p>
            <a:pPr>
              <a:lnSpc>
                <a:spcPts val="1200"/>
              </a:lnSpc>
              <a:tabLst/>
            </a:pPr>
            <a:r>
              <a:rPr lang="en-US" altLang="zh-CN" sz="1199" dirty="0">
                <a:solidFill>
                  <a:srgbClr val="231F20"/>
                </a:solidFill>
                <a:latin typeface="Arial" pitchFamily="18" charset="0"/>
                <a:cs typeface="Arial" pitchFamily="18" charset="0"/>
              </a:rPr>
              <a:t>The</a:t>
            </a:r>
            <a:r>
              <a:rPr lang="en-US" altLang="zh-CN" sz="1199" dirty="0">
                <a:latin typeface="Times New Roman" pitchFamily="18" charset="0"/>
                <a:cs typeface="Times New Roman" pitchFamily="18" charset="0"/>
              </a:rPr>
              <a:t> </a:t>
            </a:r>
            <a:r>
              <a:rPr lang="en-US" altLang="zh-CN" sz="1199" dirty="0">
                <a:solidFill>
                  <a:srgbClr val="231F20"/>
                </a:solidFill>
                <a:latin typeface="Arial" pitchFamily="18" charset="0"/>
                <a:cs typeface="Arial" pitchFamily="18" charset="0"/>
              </a:rPr>
              <a:t>End</a:t>
            </a:r>
          </a:p>
        </p:txBody>
      </p:sp>
      <p:sp>
        <p:nvSpPr>
          <p:cNvPr id="5" name="TextBox 4"/>
          <p:cNvSpPr txBox="1"/>
          <p:nvPr/>
        </p:nvSpPr>
        <p:spPr>
          <a:xfrm>
            <a:off x="6119019" y="3422650"/>
            <a:ext cx="2527300" cy="135935"/>
          </a:xfrm>
          <a:prstGeom prst="rect">
            <a:avLst/>
          </a:prstGeom>
          <a:noFill/>
        </p:spPr>
        <p:txBody>
          <a:bodyPr wrap="square" lIns="0" tIns="0" rIns="0" rtlCol="0">
            <a:spAutoFit/>
          </a:bodyPr>
          <a:lstStyle/>
          <a:p>
            <a:pPr>
              <a:lnSpc>
                <a:spcPts val="700"/>
              </a:lnSpc>
              <a:tabLst/>
            </a:pPr>
            <a:r>
              <a:rPr lang="en-US" altLang="zh-CN" sz="599" dirty="0">
                <a:solidFill>
                  <a:srgbClr val="231F20"/>
                </a:solidFill>
                <a:latin typeface="Arial" pitchFamily="18" charset="0"/>
                <a:cs typeface="Arial" pitchFamily="18" charset="0"/>
              </a:rPr>
              <a:t>*</a:t>
            </a:r>
            <a:r>
              <a:rPr lang="en-US" altLang="zh-CN" sz="599" dirty="0">
                <a:latin typeface="Times New Roman" pitchFamily="18" charset="0"/>
                <a:cs typeface="Times New Roman" pitchFamily="18" charset="0"/>
              </a:rPr>
              <a:t> </a:t>
            </a:r>
            <a:r>
              <a:rPr lang="it-IT" altLang="zh-CN" sz="599" dirty="0">
                <a:solidFill>
                  <a:srgbClr val="231F20"/>
                </a:solidFill>
                <a:latin typeface="Arial" pitchFamily="18" charset="0"/>
                <a:cs typeface="Arial" pitchFamily="18" charset="0"/>
              </a:rPr>
              <a:t>I modelli e le specifiche dei prodotti sono </a:t>
            </a:r>
            <a:r>
              <a:rPr lang="it-IT" altLang="zh-CN" sz="599">
                <a:solidFill>
                  <a:srgbClr val="231F20"/>
                </a:solidFill>
                <a:latin typeface="Arial" pitchFamily="18" charset="0"/>
                <a:cs typeface="Arial" pitchFamily="18" charset="0"/>
              </a:rPr>
              <a:t>soggetti a modifiche </a:t>
            </a:r>
            <a:r>
              <a:rPr lang="it-IT" altLang="zh-CN" sz="599" dirty="0">
                <a:solidFill>
                  <a:srgbClr val="231F20"/>
                </a:solidFill>
                <a:latin typeface="Arial" pitchFamily="18" charset="0"/>
                <a:cs typeface="Arial" pitchFamily="18" charset="0"/>
              </a:rPr>
              <a:t>senza</a:t>
            </a:r>
          </a:p>
        </p:txBody>
      </p:sp>
      <p:sp>
        <p:nvSpPr>
          <p:cNvPr id="6" name="TextBox 1"/>
          <p:cNvSpPr txBox="1"/>
          <p:nvPr/>
        </p:nvSpPr>
        <p:spPr>
          <a:xfrm>
            <a:off x="6169819" y="3511550"/>
            <a:ext cx="352661" cy="135935"/>
          </a:xfrm>
          <a:prstGeom prst="rect">
            <a:avLst/>
          </a:prstGeom>
          <a:noFill/>
        </p:spPr>
        <p:txBody>
          <a:bodyPr wrap="none" lIns="0" tIns="0" rIns="0" rtlCol="0">
            <a:spAutoFit/>
          </a:bodyPr>
          <a:lstStyle/>
          <a:p>
            <a:pPr>
              <a:lnSpc>
                <a:spcPts val="700"/>
              </a:lnSpc>
              <a:tabLst/>
            </a:pPr>
            <a:r>
              <a:rPr lang="it-IT" altLang="zh-CN" sz="599" dirty="0">
                <a:solidFill>
                  <a:srgbClr val="231F20"/>
                </a:solidFill>
                <a:latin typeface="Arial" pitchFamily="18" charset="0"/>
                <a:cs typeface="Arial" pitchFamily="18" charset="0"/>
              </a:rPr>
              <a:t>preavviso</a:t>
            </a:r>
            <a:r>
              <a:rPr lang="en-US" altLang="zh-CN" sz="599" dirty="0">
                <a:solidFill>
                  <a:srgbClr val="231F20"/>
                </a:solidFill>
                <a:latin typeface="Arial" pitchFamily="18" charset="0"/>
                <a:cs typeface="Arial" pitchFamily="18" charset="0"/>
              </a:rPr>
              <a:t>.</a:t>
            </a:r>
          </a:p>
        </p:txBody>
      </p:sp>
      <p:sp>
        <p:nvSpPr>
          <p:cNvPr id="7" name="TextBox 1"/>
          <p:cNvSpPr txBox="1"/>
          <p:nvPr/>
        </p:nvSpPr>
        <p:spPr>
          <a:xfrm>
            <a:off x="6665119" y="3219450"/>
            <a:ext cx="341440" cy="200055"/>
          </a:xfrm>
          <a:prstGeom prst="rect">
            <a:avLst/>
          </a:prstGeom>
          <a:noFill/>
        </p:spPr>
        <p:txBody>
          <a:bodyPr wrap="none" lIns="0" tIns="0" rIns="0" rtlCol="0">
            <a:spAutoFit/>
          </a:bodyPr>
          <a:lstStyle/>
          <a:p>
            <a:pPr>
              <a:lnSpc>
                <a:spcPts val="1200"/>
              </a:lnSpc>
              <a:tabLst/>
            </a:pPr>
            <a:r>
              <a:rPr lang="en-US" altLang="zh-CN" sz="1199" dirty="0">
                <a:solidFill>
                  <a:srgbClr val="231F20"/>
                </a:solidFill>
                <a:latin typeface="Arial" pitchFamily="18" charset="0"/>
                <a:cs typeface="Arial" pitchFamily="18" charset="0"/>
              </a:rPr>
              <a:t> Fine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04</a:t>
            </a:r>
          </a:p>
        </p:txBody>
      </p:sp>
      <p:sp>
        <p:nvSpPr>
          <p:cNvPr id="3" name="TextBox 1"/>
          <p:cNvSpPr txBox="1"/>
          <p:nvPr/>
        </p:nvSpPr>
        <p:spPr>
          <a:xfrm>
            <a:off x="2730500" y="1409700"/>
            <a:ext cx="101600" cy="2540000"/>
          </a:xfrm>
          <a:prstGeom prst="rect">
            <a:avLst/>
          </a:prstGeom>
          <a:noFill/>
        </p:spPr>
        <p:txBody>
          <a:bodyPr wrap="none" lIns="0" tIns="0" rIns="0" rtlCol="0">
            <a:spAutoFit/>
          </a:bodyPr>
          <a:lstStyle/>
          <a:p>
            <a:pPr>
              <a:lnSpc>
                <a:spcPts val="800"/>
              </a:lnSpc>
              <a:tabLst>
                <a:tab pos="25400" algn="l"/>
              </a:tabLst>
            </a:pPr>
            <a:r>
              <a:rPr lang="en-US" altLang="zh-CN" sz="699" dirty="0">
                <a:solidFill>
                  <a:srgbClr val="231F20"/>
                </a:solidFill>
                <a:latin typeface="Arial" pitchFamily="18" charset="0"/>
                <a:cs typeface="Arial" pitchFamily="18" charset="0"/>
              </a:rPr>
              <a:t>34</a:t>
            </a:r>
          </a:p>
          <a:p>
            <a:pPr>
              <a:lnSpc>
                <a:spcPts val="1000"/>
              </a:lnSpc>
            </a:pPr>
            <a:endParaRPr lang="en-US" altLang="zh-CN" dirty="0"/>
          </a:p>
          <a:p>
            <a:pPr>
              <a:lnSpc>
                <a:spcPts val="1000"/>
              </a:lnSpc>
            </a:pPr>
            <a:endParaRPr lang="en-US" altLang="zh-CN" dirty="0"/>
          </a:p>
          <a:p>
            <a:pPr>
              <a:lnSpc>
                <a:spcPts val="1500"/>
              </a:lnSpc>
              <a:tabLst>
                <a:tab pos="25400" algn="l"/>
              </a:tabLst>
            </a:pPr>
            <a:r>
              <a:rPr lang="en-US" altLang="zh-CN" sz="699" dirty="0">
                <a:solidFill>
                  <a:srgbClr val="231F20"/>
                </a:solidFill>
                <a:latin typeface="Arial" pitchFamily="18" charset="0"/>
                <a:cs typeface="Arial" pitchFamily="18" charset="0"/>
              </a:rPr>
              <a:t>35</a:t>
            </a:r>
          </a:p>
          <a:p>
            <a:pPr>
              <a:lnSpc>
                <a:spcPts val="1100"/>
              </a:lnSpc>
              <a:tabLst>
                <a:tab pos="25400" algn="l"/>
              </a:tabLst>
            </a:pPr>
            <a:r>
              <a:rPr lang="en-US" altLang="zh-CN" sz="699" dirty="0">
                <a:solidFill>
                  <a:srgbClr val="231F20"/>
                </a:solidFill>
                <a:latin typeface="Arial" pitchFamily="18" charset="0"/>
                <a:cs typeface="Arial" pitchFamily="18" charset="0"/>
              </a:rPr>
              <a:t>35</a:t>
            </a:r>
          </a:p>
          <a:p>
            <a:pPr>
              <a:lnSpc>
                <a:spcPts val="1100"/>
              </a:lnSpc>
              <a:tabLst>
                <a:tab pos="25400" algn="l"/>
              </a:tabLst>
            </a:pPr>
            <a:r>
              <a:rPr lang="en-US" altLang="zh-CN" sz="699" dirty="0">
                <a:solidFill>
                  <a:srgbClr val="231F20"/>
                </a:solidFill>
                <a:latin typeface="Arial" pitchFamily="18" charset="0"/>
                <a:cs typeface="Arial" pitchFamily="18" charset="0"/>
              </a:rPr>
              <a:t>35</a:t>
            </a:r>
          </a:p>
          <a:p>
            <a:pPr>
              <a:lnSpc>
                <a:spcPts val="1100"/>
              </a:lnSpc>
              <a:tabLst>
                <a:tab pos="25400" algn="l"/>
              </a:tabLst>
            </a:pPr>
            <a:r>
              <a:rPr lang="en-US" altLang="zh-CN" sz="699" dirty="0">
                <a:solidFill>
                  <a:srgbClr val="231F20"/>
                </a:solidFill>
                <a:latin typeface="Arial" pitchFamily="18" charset="0"/>
                <a:cs typeface="Arial" pitchFamily="18" charset="0"/>
              </a:rPr>
              <a:t>35</a:t>
            </a:r>
          </a:p>
          <a:p>
            <a:pPr>
              <a:lnSpc>
                <a:spcPts val="1100"/>
              </a:lnSpc>
              <a:tabLst>
                <a:tab pos="25400" algn="l"/>
              </a:tabLst>
            </a:pPr>
            <a:r>
              <a:rPr lang="en-US" altLang="zh-CN" sz="699" dirty="0">
                <a:solidFill>
                  <a:srgbClr val="231F20"/>
                </a:solidFill>
                <a:latin typeface="Arial" pitchFamily="18" charset="0"/>
                <a:cs typeface="Arial" pitchFamily="18" charset="0"/>
              </a:rPr>
              <a:t>35</a:t>
            </a:r>
          </a:p>
          <a:p>
            <a:pPr>
              <a:lnSpc>
                <a:spcPts val="1100"/>
              </a:lnSpc>
              <a:tabLst>
                <a:tab pos="25400" algn="l"/>
              </a:tabLst>
            </a:pPr>
            <a:r>
              <a:rPr lang="en-US" altLang="zh-CN" sz="699" dirty="0">
                <a:solidFill>
                  <a:srgbClr val="231F20"/>
                </a:solidFill>
                <a:latin typeface="Arial" pitchFamily="18" charset="0"/>
                <a:cs typeface="Arial" pitchFamily="18" charset="0"/>
              </a:rPr>
              <a:t>36</a:t>
            </a:r>
          </a:p>
          <a:p>
            <a:pPr>
              <a:lnSpc>
                <a:spcPts val="1100"/>
              </a:lnSpc>
              <a:tabLst>
                <a:tab pos="25400" algn="l"/>
              </a:tabLst>
            </a:pPr>
            <a:r>
              <a:rPr lang="en-US" altLang="zh-CN" sz="699" dirty="0">
                <a:solidFill>
                  <a:srgbClr val="231F20"/>
                </a:solidFill>
                <a:latin typeface="Arial" pitchFamily="18" charset="0"/>
                <a:cs typeface="Arial" pitchFamily="18" charset="0"/>
              </a:rPr>
              <a:t>37</a:t>
            </a:r>
          </a:p>
          <a:p>
            <a:pPr>
              <a:lnSpc>
                <a:spcPts val="1100"/>
              </a:lnSpc>
              <a:tabLst>
                <a:tab pos="25400" algn="l"/>
              </a:tabLst>
            </a:pPr>
            <a:r>
              <a:rPr lang="en-US" altLang="zh-CN" sz="699" dirty="0">
                <a:solidFill>
                  <a:srgbClr val="231F20"/>
                </a:solidFill>
                <a:latin typeface="Arial" pitchFamily="18" charset="0"/>
                <a:cs typeface="Arial" pitchFamily="18" charset="0"/>
              </a:rPr>
              <a:t>38</a:t>
            </a:r>
          </a:p>
          <a:p>
            <a:pPr>
              <a:lnSpc>
                <a:spcPts val="1000"/>
              </a:lnSpc>
            </a:pPr>
            <a:endParaRPr lang="en-US" altLang="zh-CN" dirty="0"/>
          </a:p>
          <a:p>
            <a:pPr>
              <a:lnSpc>
                <a:spcPts val="1400"/>
              </a:lnSpc>
              <a:tabLst>
                <a:tab pos="25400" algn="l"/>
              </a:tabLst>
            </a:pPr>
            <a:r>
              <a:rPr lang="en-US" altLang="zh-CN" sz="699" dirty="0">
                <a:solidFill>
                  <a:srgbClr val="231F20"/>
                </a:solidFill>
                <a:latin typeface="Arial" pitchFamily="18" charset="0"/>
                <a:cs typeface="Arial" pitchFamily="18" charset="0"/>
              </a:rPr>
              <a:t>39</a:t>
            </a:r>
          </a:p>
          <a:p>
            <a:pPr>
              <a:lnSpc>
                <a:spcPts val="1100"/>
              </a:lnSpc>
              <a:tabLst>
                <a:tab pos="25400" algn="l"/>
              </a:tabLst>
            </a:pPr>
            <a:r>
              <a:rPr lang="en-US" altLang="zh-CN" dirty="0"/>
              <a:t>	</a:t>
            </a:r>
            <a:r>
              <a:rPr lang="en-US" altLang="zh-CN" sz="699" dirty="0">
                <a:solidFill>
                  <a:srgbClr val="231F20"/>
                </a:solidFill>
                <a:latin typeface="Arial" pitchFamily="18" charset="0"/>
                <a:cs typeface="Arial" pitchFamily="18" charset="0"/>
              </a:rPr>
              <a:t>41</a:t>
            </a:r>
          </a:p>
          <a:p>
            <a:pPr>
              <a:lnSpc>
                <a:spcPts val="1100"/>
              </a:lnSpc>
              <a:tabLst>
                <a:tab pos="25400" algn="l"/>
              </a:tabLst>
            </a:pPr>
            <a:r>
              <a:rPr lang="en-US" altLang="zh-CN" sz="699" dirty="0">
                <a:solidFill>
                  <a:srgbClr val="231F20"/>
                </a:solidFill>
                <a:latin typeface="Arial" pitchFamily="18" charset="0"/>
                <a:cs typeface="Arial" pitchFamily="18" charset="0"/>
              </a:rPr>
              <a:t>44</a:t>
            </a:r>
          </a:p>
          <a:p>
            <a:pPr>
              <a:lnSpc>
                <a:spcPts val="1000"/>
              </a:lnSpc>
            </a:pPr>
            <a:endParaRPr lang="en-US" altLang="zh-CN" dirty="0"/>
          </a:p>
          <a:p>
            <a:pPr>
              <a:lnSpc>
                <a:spcPts val="1300"/>
              </a:lnSpc>
              <a:tabLst>
                <a:tab pos="25400" algn="l"/>
              </a:tabLst>
            </a:pPr>
            <a:r>
              <a:rPr lang="en-US" altLang="zh-CN" sz="699" dirty="0">
                <a:solidFill>
                  <a:srgbClr val="231F20"/>
                </a:solidFill>
                <a:latin typeface="Arial" pitchFamily="18" charset="0"/>
                <a:cs typeface="Arial" pitchFamily="18" charset="0"/>
              </a:rPr>
              <a:t>46</a:t>
            </a:r>
          </a:p>
        </p:txBody>
      </p:sp>
      <p:sp>
        <p:nvSpPr>
          <p:cNvPr id="4" name="TextBox 1"/>
          <p:cNvSpPr txBox="1"/>
          <p:nvPr/>
        </p:nvSpPr>
        <p:spPr>
          <a:xfrm>
            <a:off x="609600" y="774700"/>
            <a:ext cx="1663700" cy="3200400"/>
          </a:xfrm>
          <a:prstGeom prst="rect">
            <a:avLst/>
          </a:prstGeom>
          <a:noFill/>
        </p:spPr>
        <p:txBody>
          <a:bodyPr wrap="none" lIns="0" tIns="0" rIns="0" rtlCol="0">
            <a:spAutoFit/>
          </a:bodyPr>
          <a:lstStyle/>
          <a:p>
            <a:pPr>
              <a:lnSpc>
                <a:spcPts val="1600"/>
              </a:lnSpc>
              <a:tabLst/>
            </a:pPr>
            <a:r>
              <a:rPr lang="en-US" altLang="zh-CN" sz="1399" dirty="0">
                <a:solidFill>
                  <a:srgbClr val="030303"/>
                </a:solidFill>
                <a:latin typeface="Arial" pitchFamily="18" charset="0"/>
                <a:cs typeface="Arial" pitchFamily="18" charset="0"/>
              </a:rPr>
              <a:t>Contents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pPr>
            <a:r>
              <a:rPr lang="en-US" altLang="zh-CN" sz="699" dirty="0">
                <a:solidFill>
                  <a:srgbClr val="231F20"/>
                </a:solidFill>
                <a:latin typeface="Arial" pitchFamily="18" charset="0"/>
                <a:cs typeface="Arial" pitchFamily="18" charset="0"/>
              </a:rPr>
              <a:t>7.10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Update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Software</a:t>
            </a:r>
          </a:p>
          <a:p>
            <a:pPr>
              <a:lnSpc>
                <a:spcPts val="1000"/>
              </a:lnSpc>
            </a:pPr>
            <a:endParaRPr lang="en-US" altLang="zh-CN" dirty="0"/>
          </a:p>
          <a:p>
            <a:pPr>
              <a:lnSpc>
                <a:spcPts val="1400"/>
              </a:lnSpc>
              <a:tabLst/>
            </a:pPr>
            <a:r>
              <a:rPr lang="en-US" altLang="zh-CN" sz="749" dirty="0">
                <a:solidFill>
                  <a:srgbClr val="231F20"/>
                </a:solidFill>
                <a:latin typeface="Arial" pitchFamily="18" charset="0"/>
                <a:cs typeface="Arial" pitchFamily="18" charset="0"/>
              </a:rPr>
              <a:t>Chapter</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8</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Other</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Functions</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&amp;</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Utilities</a:t>
            </a:r>
          </a:p>
          <a:p>
            <a:pPr>
              <a:lnSpc>
                <a:spcPts val="1100"/>
              </a:lnSpc>
              <a:tabLst/>
            </a:pPr>
            <a:r>
              <a:rPr lang="en-US" altLang="zh-CN" sz="699" dirty="0">
                <a:solidFill>
                  <a:srgbClr val="231F20"/>
                </a:solidFill>
                <a:latin typeface="Arial" pitchFamily="18" charset="0"/>
                <a:cs typeface="Arial" pitchFamily="18" charset="0"/>
              </a:rPr>
              <a:t>8.1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Storage</a:t>
            </a:r>
          </a:p>
          <a:p>
            <a:pPr>
              <a:lnSpc>
                <a:spcPts val="1100"/>
              </a:lnSpc>
              <a:tabLst/>
            </a:pPr>
            <a:r>
              <a:rPr lang="en-US" altLang="zh-CN" sz="699" dirty="0">
                <a:solidFill>
                  <a:srgbClr val="231F20"/>
                </a:solidFill>
                <a:latin typeface="Arial" pitchFamily="18" charset="0"/>
                <a:cs typeface="Arial" pitchFamily="18" charset="0"/>
              </a:rPr>
              <a:t>8.2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Record</a:t>
            </a:r>
          </a:p>
          <a:p>
            <a:pPr>
              <a:lnSpc>
                <a:spcPts val="1100"/>
              </a:lnSpc>
              <a:tabLst/>
            </a:pPr>
            <a:r>
              <a:rPr lang="en-US" altLang="zh-CN" sz="699" dirty="0">
                <a:solidFill>
                  <a:srgbClr val="231F20"/>
                </a:solidFill>
                <a:latin typeface="Arial" pitchFamily="18" charset="0"/>
                <a:cs typeface="Arial" pitchFamily="18" charset="0"/>
              </a:rPr>
              <a:t>8.3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Delete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Record</a:t>
            </a:r>
          </a:p>
          <a:p>
            <a:pPr>
              <a:lnSpc>
                <a:spcPts val="1100"/>
              </a:lnSpc>
              <a:tabLst/>
            </a:pPr>
            <a:r>
              <a:rPr lang="en-US" altLang="zh-CN" sz="699" dirty="0">
                <a:solidFill>
                  <a:srgbClr val="231F20"/>
                </a:solidFill>
                <a:latin typeface="Arial" pitchFamily="18" charset="0"/>
                <a:cs typeface="Arial" pitchFamily="18" charset="0"/>
              </a:rPr>
              <a:t>8.4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Cancel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Storage</a:t>
            </a:r>
          </a:p>
          <a:p>
            <a:pPr>
              <a:lnSpc>
                <a:spcPts val="1100"/>
              </a:lnSpc>
              <a:tabLst/>
            </a:pPr>
            <a:r>
              <a:rPr lang="en-US" altLang="zh-CN" sz="699" dirty="0">
                <a:solidFill>
                  <a:srgbClr val="231F20"/>
                </a:solidFill>
                <a:latin typeface="Arial" pitchFamily="18" charset="0"/>
                <a:cs typeface="Arial" pitchFamily="18" charset="0"/>
              </a:rPr>
              <a:t>8.5</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System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Setting</a:t>
            </a:r>
          </a:p>
          <a:p>
            <a:pPr>
              <a:lnSpc>
                <a:spcPts val="1100"/>
              </a:lnSpc>
              <a:tabLst/>
            </a:pPr>
            <a:r>
              <a:rPr lang="en-US" altLang="zh-CN" sz="699" dirty="0">
                <a:solidFill>
                  <a:srgbClr val="231F20"/>
                </a:solidFill>
                <a:latin typeface="Arial" pitchFamily="18" charset="0"/>
                <a:cs typeface="Arial" pitchFamily="18" charset="0"/>
              </a:rPr>
              <a:t>8.6</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Monitor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Position</a:t>
            </a:r>
          </a:p>
          <a:p>
            <a:pPr>
              <a:lnSpc>
                <a:spcPts val="1100"/>
              </a:lnSpc>
              <a:tabLst/>
            </a:pPr>
            <a:r>
              <a:rPr lang="en-US" altLang="zh-CN" sz="699" dirty="0">
                <a:solidFill>
                  <a:srgbClr val="231F20"/>
                </a:solidFill>
                <a:latin typeface="Arial" pitchFamily="18" charset="0"/>
                <a:cs typeface="Arial" pitchFamily="18" charset="0"/>
              </a:rPr>
              <a:t>8.7</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Option</a:t>
            </a:r>
          </a:p>
          <a:p>
            <a:pPr>
              <a:lnSpc>
                <a:spcPts val="1100"/>
              </a:lnSpc>
              <a:tabLst/>
            </a:pPr>
            <a:r>
              <a:rPr lang="en-US" altLang="zh-CN" sz="699" dirty="0">
                <a:solidFill>
                  <a:srgbClr val="231F20"/>
                </a:solidFill>
                <a:latin typeface="Arial" pitchFamily="18" charset="0"/>
                <a:cs typeface="Arial" pitchFamily="18" charset="0"/>
              </a:rPr>
              <a:t>8.8</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System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Information</a:t>
            </a:r>
          </a:p>
          <a:p>
            <a:pPr>
              <a:lnSpc>
                <a:spcPts val="1000"/>
              </a:lnSpc>
            </a:pPr>
            <a:endParaRPr lang="en-US" altLang="zh-CN" dirty="0"/>
          </a:p>
          <a:p>
            <a:pPr>
              <a:lnSpc>
                <a:spcPts val="1400"/>
              </a:lnSpc>
              <a:tabLst/>
            </a:pPr>
            <a:r>
              <a:rPr lang="en-US" altLang="zh-CN" sz="749" dirty="0">
                <a:solidFill>
                  <a:srgbClr val="231F20"/>
                </a:solidFill>
                <a:latin typeface="Arial" pitchFamily="18" charset="0"/>
                <a:cs typeface="Arial" pitchFamily="18" charset="0"/>
              </a:rPr>
              <a:t>Appendix</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A</a:t>
            </a:r>
          </a:p>
          <a:p>
            <a:pPr>
              <a:lnSpc>
                <a:spcPts val="1100"/>
              </a:lnSpc>
              <a:tabLst/>
            </a:pPr>
            <a:r>
              <a:rPr lang="en-US" altLang="zh-CN" sz="749" dirty="0">
                <a:solidFill>
                  <a:srgbClr val="231F20"/>
                </a:solidFill>
                <a:latin typeface="Arial" pitchFamily="18" charset="0"/>
                <a:cs typeface="Arial" pitchFamily="18" charset="0"/>
              </a:rPr>
              <a:t>Appendix</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B</a:t>
            </a:r>
          </a:p>
          <a:p>
            <a:pPr>
              <a:lnSpc>
                <a:spcPts val="1100"/>
              </a:lnSpc>
              <a:tabLst/>
            </a:pPr>
            <a:r>
              <a:rPr lang="en-US" altLang="zh-CN" sz="749" dirty="0">
                <a:solidFill>
                  <a:srgbClr val="231F20"/>
                </a:solidFill>
                <a:latin typeface="Arial" pitchFamily="18" charset="0"/>
                <a:cs typeface="Arial" pitchFamily="18" charset="0"/>
              </a:rPr>
              <a:t>Appendix</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C</a:t>
            </a:r>
          </a:p>
          <a:p>
            <a:pPr>
              <a:lnSpc>
                <a:spcPts val="1000"/>
              </a:lnSpc>
            </a:pPr>
            <a:endParaRPr lang="en-US" altLang="zh-CN" dirty="0"/>
          </a:p>
          <a:p>
            <a:pPr>
              <a:lnSpc>
                <a:spcPts val="1300"/>
              </a:lnSpc>
              <a:tabLst/>
            </a:pPr>
            <a:r>
              <a:rPr lang="en-US" altLang="zh-CN" sz="749" dirty="0">
                <a:solidFill>
                  <a:srgbClr val="231F20"/>
                </a:solidFill>
                <a:latin typeface="Arial" pitchFamily="18" charset="0"/>
                <a:cs typeface="Arial" pitchFamily="18" charset="0"/>
              </a:rPr>
              <a:t>Battery</a:t>
            </a:r>
            <a:r>
              <a:rPr lang="en-US" altLang="zh-CN" sz="749" dirty="0">
                <a:latin typeface="Times New Roman" pitchFamily="18" charset="0"/>
                <a:cs typeface="Times New Roman" pitchFamily="18" charset="0"/>
              </a:rPr>
              <a:t> </a:t>
            </a:r>
            <a:r>
              <a:rPr lang="en-US" altLang="zh-CN" sz="749" dirty="0">
                <a:solidFill>
                  <a:srgbClr val="231F20"/>
                </a:solidFill>
                <a:latin typeface="Arial" pitchFamily="18" charset="0"/>
                <a:cs typeface="Arial" pitchFamily="18" charset="0"/>
              </a:rPr>
              <a:t>precautions</a:t>
            </a:r>
          </a:p>
        </p:txBody>
      </p:sp>
      <p:sp>
        <p:nvSpPr>
          <p:cNvPr id="5" name="TextBox 1"/>
          <p:cNvSpPr txBox="1"/>
          <p:nvPr/>
        </p:nvSpPr>
        <p:spPr>
          <a:xfrm>
            <a:off x="4607719" y="810260"/>
            <a:ext cx="1686359" cy="3198568"/>
          </a:xfrm>
          <a:prstGeom prst="rect">
            <a:avLst/>
          </a:prstGeom>
          <a:noFill/>
        </p:spPr>
        <p:txBody>
          <a:bodyPr wrap="none" lIns="0" tIns="0" rIns="0" rtlCol="0">
            <a:spAutoFit/>
          </a:bodyPr>
          <a:lstStyle/>
          <a:p>
            <a:pPr>
              <a:lnSpc>
                <a:spcPts val="1600"/>
              </a:lnSpc>
              <a:tabLst/>
            </a:pPr>
            <a:r>
              <a:rPr lang="it-IT" altLang="zh-CN" sz="1399" dirty="0">
                <a:solidFill>
                  <a:srgbClr val="030303"/>
                </a:solidFill>
                <a:latin typeface="Arial" pitchFamily="18" charset="0"/>
                <a:cs typeface="Arial" pitchFamily="18" charset="0"/>
              </a:rPr>
              <a:t>Indice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pPr>
            <a:r>
              <a:rPr lang="en-US" altLang="zh-CN" sz="699" dirty="0">
                <a:solidFill>
                  <a:srgbClr val="231F20"/>
                </a:solidFill>
                <a:latin typeface="Arial" pitchFamily="18" charset="0"/>
                <a:cs typeface="Arial" pitchFamily="18" charset="0"/>
              </a:rPr>
              <a:t>7.10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Aggiornamento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software</a:t>
            </a:r>
          </a:p>
          <a:p>
            <a:pPr>
              <a:lnSpc>
                <a:spcPts val="1000"/>
              </a:lnSpc>
            </a:pPr>
            <a:endParaRPr lang="en-US" altLang="zh-CN" dirty="0"/>
          </a:p>
          <a:p>
            <a:pPr>
              <a:lnSpc>
                <a:spcPts val="1400"/>
              </a:lnSpc>
              <a:tabLst/>
            </a:pPr>
            <a:r>
              <a:rPr lang="it-IT" altLang="zh-CN" sz="749" dirty="0">
                <a:solidFill>
                  <a:srgbClr val="231F20"/>
                </a:solidFill>
                <a:latin typeface="Arial" pitchFamily="18" charset="0"/>
                <a:cs typeface="Arial" pitchFamily="18" charset="0"/>
              </a:rPr>
              <a:t>Capitolo</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8</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Altre funzioni e utility</a:t>
            </a:r>
          </a:p>
          <a:p>
            <a:pPr>
              <a:lnSpc>
                <a:spcPts val="1400"/>
              </a:lnSpc>
              <a:tabLst>
                <a:tab pos="228600" algn="l"/>
              </a:tabLst>
            </a:pPr>
            <a:r>
              <a:rPr lang="it-IT" altLang="zh-CN" sz="699" dirty="0">
                <a:solidFill>
                  <a:srgbClr val="231F20"/>
                </a:solidFill>
                <a:latin typeface="Arial" pitchFamily="18" charset="0"/>
                <a:cs typeface="Arial" pitchFamily="18" charset="0"/>
              </a:rPr>
              <a:t>8.1</a:t>
            </a:r>
            <a:r>
              <a:rPr lang="it-IT" altLang="zh-CN" sz="699" dirty="0">
                <a:latin typeface="Times New Roman" pitchFamily="18" charset="0"/>
                <a:cs typeface="Times New Roman" pitchFamily="18" charset="0"/>
              </a:rPr>
              <a:t> </a:t>
            </a:r>
            <a:r>
              <a:rPr lang="it-IT" sz="700" dirty="0">
                <a:latin typeface="Arial" pitchFamily="18" charset="0"/>
                <a:cs typeface="Arial" pitchFamily="18" charset="0"/>
              </a:rPr>
              <a:t>Memorizzazione dei dati </a:t>
            </a:r>
          </a:p>
          <a:p>
            <a:pPr>
              <a:lnSpc>
                <a:spcPts val="1300"/>
              </a:lnSpc>
              <a:tabLst>
                <a:tab pos="228600" algn="l"/>
              </a:tabLst>
            </a:pPr>
            <a:r>
              <a:rPr lang="it-IT" altLang="zh-CN" sz="699" dirty="0">
                <a:solidFill>
                  <a:srgbClr val="231F20"/>
                </a:solidFill>
                <a:latin typeface="Arial" pitchFamily="18" charset="0"/>
                <a:cs typeface="Arial" pitchFamily="18" charset="0"/>
              </a:rPr>
              <a:t>8.2</a:t>
            </a:r>
            <a:r>
              <a:rPr lang="it-IT" altLang="zh-CN" sz="699" dirty="0">
                <a:latin typeface="Times New Roman" pitchFamily="18" charset="0"/>
                <a:cs typeface="Times New Roman" pitchFamily="18" charset="0"/>
              </a:rPr>
              <a:t> </a:t>
            </a:r>
            <a:r>
              <a:rPr lang="it-IT" altLang="zh-CN" sz="700" dirty="0">
                <a:latin typeface="Arial" pitchFamily="18" charset="0"/>
                <a:cs typeface="Arial" pitchFamily="18" charset="0"/>
              </a:rPr>
              <a:t>Visualizzazione record di giunzione</a:t>
            </a:r>
            <a:endParaRPr lang="it-IT" altLang="zh-CN" sz="700" dirty="0">
              <a:latin typeface="Times New Roman" pitchFamily="18" charset="0"/>
              <a:cs typeface="Times New Roman" pitchFamily="18" charset="0"/>
            </a:endParaRPr>
          </a:p>
          <a:p>
            <a:pPr>
              <a:lnSpc>
                <a:spcPts val="1100"/>
              </a:lnSpc>
              <a:tabLst/>
            </a:pPr>
            <a:r>
              <a:rPr lang="it-IT" altLang="zh-CN" sz="699" dirty="0">
                <a:latin typeface="Arial" pitchFamily="18" charset="0"/>
                <a:cs typeface="Arial" pitchFamily="18" charset="0"/>
              </a:rPr>
              <a:t>8.3</a:t>
            </a:r>
            <a:r>
              <a:rPr lang="it-IT" altLang="zh-CN" sz="699" dirty="0">
                <a:latin typeface="Times New Roman" pitchFamily="18" charset="0"/>
                <a:cs typeface="Times New Roman" pitchFamily="18" charset="0"/>
              </a:rPr>
              <a:t> </a:t>
            </a:r>
            <a:r>
              <a:rPr lang="it-IT" altLang="zh-CN" sz="699" dirty="0">
                <a:latin typeface="Arial" pitchFamily="18" charset="0"/>
                <a:cs typeface="Arial" pitchFamily="18" charset="0"/>
              </a:rPr>
              <a:t>Eliminazione</a:t>
            </a:r>
            <a:r>
              <a:rPr lang="it-IT" altLang="zh-CN" sz="699" dirty="0">
                <a:latin typeface="Times New Roman" pitchFamily="18" charset="0"/>
                <a:cs typeface="Times New Roman" pitchFamily="18" charset="0"/>
              </a:rPr>
              <a:t> </a:t>
            </a:r>
            <a:r>
              <a:rPr lang="it-IT" altLang="zh-CN" sz="700" dirty="0">
                <a:latin typeface="Arial" pitchFamily="18" charset="0"/>
                <a:cs typeface="Arial" pitchFamily="18" charset="0"/>
              </a:rPr>
              <a:t>record di giunzione </a:t>
            </a:r>
          </a:p>
          <a:p>
            <a:pPr>
              <a:lnSpc>
                <a:spcPts val="1100"/>
              </a:lnSpc>
              <a:tabLst/>
            </a:pPr>
            <a:r>
              <a:rPr lang="it-IT" altLang="zh-CN" sz="699" dirty="0">
                <a:latin typeface="Arial" pitchFamily="18" charset="0"/>
                <a:cs typeface="Arial" pitchFamily="18" charset="0"/>
              </a:rPr>
              <a:t>8.4</a:t>
            </a:r>
            <a:r>
              <a:rPr lang="it-IT" altLang="zh-CN" sz="699" dirty="0">
                <a:latin typeface="Times New Roman" pitchFamily="18" charset="0"/>
                <a:cs typeface="Times New Roman" pitchFamily="18" charset="0"/>
              </a:rPr>
              <a:t> </a:t>
            </a:r>
            <a:r>
              <a:rPr lang="it-IT" altLang="zh-CN" sz="700" dirty="0">
                <a:latin typeface="Arial" pitchFamily="18" charset="0"/>
                <a:cs typeface="Arial" pitchFamily="18" charset="0"/>
              </a:rPr>
              <a:t>Cancellare la memorizzazione dei dati </a:t>
            </a:r>
          </a:p>
          <a:p>
            <a:pPr>
              <a:lnSpc>
                <a:spcPts val="1100"/>
              </a:lnSpc>
              <a:tabLst/>
            </a:pPr>
            <a:r>
              <a:rPr lang="it-IT" altLang="zh-CN" sz="699" dirty="0">
                <a:solidFill>
                  <a:srgbClr val="231F20"/>
                </a:solidFill>
                <a:latin typeface="Arial" pitchFamily="18" charset="0"/>
                <a:cs typeface="Arial" pitchFamily="18" charset="0"/>
              </a:rPr>
              <a:t>8.5</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Impostazioni di sistema</a:t>
            </a:r>
          </a:p>
          <a:p>
            <a:pPr>
              <a:lnSpc>
                <a:spcPts val="1100"/>
              </a:lnSpc>
              <a:tabLst/>
            </a:pPr>
            <a:r>
              <a:rPr lang="it-IT" altLang="zh-CN" sz="699" dirty="0">
                <a:solidFill>
                  <a:srgbClr val="231F20"/>
                </a:solidFill>
                <a:latin typeface="Arial" pitchFamily="18" charset="0"/>
                <a:cs typeface="Arial" pitchFamily="18" charset="0"/>
              </a:rPr>
              <a:t>8.6</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Posizione del monitor</a:t>
            </a:r>
          </a:p>
          <a:p>
            <a:pPr>
              <a:lnSpc>
                <a:spcPts val="1100"/>
              </a:lnSpc>
              <a:tabLst/>
            </a:pPr>
            <a:r>
              <a:rPr lang="it-IT" altLang="zh-CN" sz="699" dirty="0">
                <a:solidFill>
                  <a:srgbClr val="231F20"/>
                </a:solidFill>
                <a:latin typeface="Arial" pitchFamily="18" charset="0"/>
                <a:cs typeface="Arial" pitchFamily="18" charset="0"/>
              </a:rPr>
              <a:t>8.7</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Opzione di risparmio energetico</a:t>
            </a:r>
          </a:p>
          <a:p>
            <a:pPr>
              <a:lnSpc>
                <a:spcPts val="1100"/>
              </a:lnSpc>
              <a:tabLst/>
            </a:pPr>
            <a:r>
              <a:rPr lang="it-IT" altLang="zh-CN" sz="699" dirty="0">
                <a:solidFill>
                  <a:srgbClr val="231F20"/>
                </a:solidFill>
                <a:latin typeface="Arial" pitchFamily="18" charset="0"/>
                <a:cs typeface="Arial" pitchFamily="18" charset="0"/>
              </a:rPr>
              <a:t>8.8</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Informazioni di sistema</a:t>
            </a:r>
          </a:p>
          <a:p>
            <a:pPr>
              <a:lnSpc>
                <a:spcPts val="1000"/>
              </a:lnSpc>
            </a:pPr>
            <a:endParaRPr lang="en-US" altLang="zh-CN" dirty="0"/>
          </a:p>
          <a:p>
            <a:pPr>
              <a:lnSpc>
                <a:spcPts val="1400"/>
              </a:lnSpc>
              <a:tabLst/>
            </a:pPr>
            <a:r>
              <a:rPr lang="it-IT" altLang="zh-CN" sz="749" dirty="0">
                <a:solidFill>
                  <a:srgbClr val="231F20"/>
                </a:solidFill>
                <a:latin typeface="Arial" pitchFamily="18" charset="0"/>
                <a:cs typeface="Arial" pitchFamily="18" charset="0"/>
              </a:rPr>
              <a:t>Appendice</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A</a:t>
            </a:r>
          </a:p>
          <a:p>
            <a:pPr>
              <a:lnSpc>
                <a:spcPts val="1100"/>
              </a:lnSpc>
              <a:tabLst/>
            </a:pPr>
            <a:r>
              <a:rPr lang="it-IT" altLang="zh-CN" sz="749" dirty="0">
                <a:solidFill>
                  <a:srgbClr val="231F20"/>
                </a:solidFill>
                <a:latin typeface="Arial" pitchFamily="18" charset="0"/>
                <a:cs typeface="Arial" pitchFamily="18" charset="0"/>
              </a:rPr>
              <a:t>Appendice</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B</a:t>
            </a:r>
          </a:p>
          <a:p>
            <a:pPr>
              <a:lnSpc>
                <a:spcPts val="1100"/>
              </a:lnSpc>
              <a:tabLst/>
            </a:pPr>
            <a:r>
              <a:rPr lang="it-IT" altLang="zh-CN" sz="749" dirty="0">
                <a:solidFill>
                  <a:srgbClr val="231F20"/>
                </a:solidFill>
                <a:latin typeface="Arial" pitchFamily="18" charset="0"/>
                <a:cs typeface="Arial" pitchFamily="18" charset="0"/>
              </a:rPr>
              <a:t>Appendice</a:t>
            </a:r>
            <a:r>
              <a:rPr lang="it-IT" altLang="zh-CN" sz="749" dirty="0">
                <a:latin typeface="Times New Roman" pitchFamily="18" charset="0"/>
                <a:cs typeface="Times New Roman" pitchFamily="18" charset="0"/>
              </a:rPr>
              <a:t> </a:t>
            </a:r>
            <a:r>
              <a:rPr lang="it-IT" altLang="zh-CN" sz="749" dirty="0">
                <a:solidFill>
                  <a:srgbClr val="231F20"/>
                </a:solidFill>
                <a:latin typeface="Arial" pitchFamily="18" charset="0"/>
                <a:cs typeface="Arial" pitchFamily="18" charset="0"/>
              </a:rPr>
              <a:t>C</a:t>
            </a:r>
          </a:p>
          <a:p>
            <a:pPr>
              <a:lnSpc>
                <a:spcPts val="1000"/>
              </a:lnSpc>
            </a:pPr>
            <a:endParaRPr lang="en-US" altLang="zh-CN" dirty="0"/>
          </a:p>
          <a:p>
            <a:pPr>
              <a:lnSpc>
                <a:spcPts val="1600"/>
              </a:lnSpc>
              <a:tabLst>
                <a:tab pos="25400" algn="l"/>
              </a:tabLst>
            </a:pPr>
            <a:r>
              <a:rPr lang="it-IT" sz="749" dirty="0">
                <a:solidFill>
                  <a:srgbClr val="231F20"/>
                </a:solidFill>
                <a:latin typeface="Arial" pitchFamily="18" charset="0"/>
                <a:cs typeface="Arial" pitchFamily="18" charset="0"/>
              </a:rPr>
              <a:t>Precauzioni riguardanti la batteria</a:t>
            </a:r>
          </a:p>
        </p:txBody>
      </p:sp>
      <p:sp>
        <p:nvSpPr>
          <p:cNvPr id="6" name="TextBox 1">
            <a:extLst>
              <a:ext uri="{FF2B5EF4-FFF2-40B4-BE49-F238E27FC236}">
                <a16:creationId xmlns="" xmlns:a16="http://schemas.microsoft.com/office/drawing/2014/main" id="{A030BE08-3DA5-467F-B69C-7BBCEADD9171}"/>
              </a:ext>
            </a:extLst>
          </p:cNvPr>
          <p:cNvSpPr txBox="1"/>
          <p:nvPr/>
        </p:nvSpPr>
        <p:spPr>
          <a:xfrm>
            <a:off x="6512719" y="1519237"/>
            <a:ext cx="101600" cy="2540000"/>
          </a:xfrm>
          <a:prstGeom prst="rect">
            <a:avLst/>
          </a:prstGeom>
          <a:noFill/>
        </p:spPr>
        <p:txBody>
          <a:bodyPr wrap="none" lIns="0" tIns="0" rIns="0" rtlCol="0">
            <a:spAutoFit/>
          </a:bodyPr>
          <a:lstStyle/>
          <a:p>
            <a:pPr>
              <a:lnSpc>
                <a:spcPts val="800"/>
              </a:lnSpc>
              <a:tabLst>
                <a:tab pos="25400" algn="l"/>
              </a:tabLst>
            </a:pPr>
            <a:r>
              <a:rPr lang="en-US" altLang="zh-CN" sz="699" dirty="0">
                <a:solidFill>
                  <a:srgbClr val="231F20"/>
                </a:solidFill>
                <a:latin typeface="Arial" pitchFamily="18" charset="0"/>
                <a:cs typeface="Arial" pitchFamily="18" charset="0"/>
              </a:rPr>
              <a:t>34</a:t>
            </a:r>
          </a:p>
          <a:p>
            <a:pPr>
              <a:lnSpc>
                <a:spcPts val="1000"/>
              </a:lnSpc>
            </a:pPr>
            <a:endParaRPr lang="en-US" altLang="zh-CN" dirty="0"/>
          </a:p>
          <a:p>
            <a:pPr>
              <a:lnSpc>
                <a:spcPts val="1000"/>
              </a:lnSpc>
            </a:pPr>
            <a:endParaRPr lang="en-US" altLang="zh-CN" dirty="0"/>
          </a:p>
          <a:p>
            <a:pPr>
              <a:lnSpc>
                <a:spcPts val="1500"/>
              </a:lnSpc>
              <a:tabLst>
                <a:tab pos="25400" algn="l"/>
              </a:tabLst>
            </a:pPr>
            <a:r>
              <a:rPr lang="en-US" altLang="zh-CN" sz="699" dirty="0">
                <a:solidFill>
                  <a:srgbClr val="231F20"/>
                </a:solidFill>
                <a:latin typeface="Arial" pitchFamily="18" charset="0"/>
                <a:cs typeface="Arial" pitchFamily="18" charset="0"/>
              </a:rPr>
              <a:t>35</a:t>
            </a:r>
          </a:p>
          <a:p>
            <a:pPr>
              <a:lnSpc>
                <a:spcPts val="1100"/>
              </a:lnSpc>
              <a:tabLst>
                <a:tab pos="25400" algn="l"/>
              </a:tabLst>
            </a:pPr>
            <a:r>
              <a:rPr lang="en-US" altLang="zh-CN" sz="699" dirty="0">
                <a:solidFill>
                  <a:srgbClr val="231F20"/>
                </a:solidFill>
                <a:latin typeface="Arial" pitchFamily="18" charset="0"/>
                <a:cs typeface="Arial" pitchFamily="18" charset="0"/>
              </a:rPr>
              <a:t>35</a:t>
            </a:r>
          </a:p>
          <a:p>
            <a:pPr>
              <a:lnSpc>
                <a:spcPts val="1100"/>
              </a:lnSpc>
              <a:tabLst>
                <a:tab pos="25400" algn="l"/>
              </a:tabLst>
            </a:pPr>
            <a:r>
              <a:rPr lang="en-US" altLang="zh-CN" sz="699" dirty="0">
                <a:solidFill>
                  <a:srgbClr val="231F20"/>
                </a:solidFill>
                <a:latin typeface="Arial" pitchFamily="18" charset="0"/>
                <a:cs typeface="Arial" pitchFamily="18" charset="0"/>
              </a:rPr>
              <a:t>35</a:t>
            </a:r>
          </a:p>
          <a:p>
            <a:pPr>
              <a:lnSpc>
                <a:spcPts val="1100"/>
              </a:lnSpc>
              <a:tabLst>
                <a:tab pos="25400" algn="l"/>
              </a:tabLst>
            </a:pPr>
            <a:r>
              <a:rPr lang="en-US" altLang="zh-CN" sz="699" dirty="0">
                <a:solidFill>
                  <a:srgbClr val="231F20"/>
                </a:solidFill>
                <a:latin typeface="Arial" pitchFamily="18" charset="0"/>
                <a:cs typeface="Arial" pitchFamily="18" charset="0"/>
              </a:rPr>
              <a:t>35</a:t>
            </a:r>
          </a:p>
          <a:p>
            <a:pPr>
              <a:lnSpc>
                <a:spcPts val="1100"/>
              </a:lnSpc>
              <a:tabLst>
                <a:tab pos="25400" algn="l"/>
              </a:tabLst>
            </a:pPr>
            <a:r>
              <a:rPr lang="en-US" altLang="zh-CN" sz="699" dirty="0">
                <a:solidFill>
                  <a:srgbClr val="231F20"/>
                </a:solidFill>
                <a:latin typeface="Arial" pitchFamily="18" charset="0"/>
                <a:cs typeface="Arial" pitchFamily="18" charset="0"/>
              </a:rPr>
              <a:t>35</a:t>
            </a:r>
          </a:p>
          <a:p>
            <a:pPr>
              <a:lnSpc>
                <a:spcPts val="1100"/>
              </a:lnSpc>
              <a:tabLst>
                <a:tab pos="25400" algn="l"/>
              </a:tabLst>
            </a:pPr>
            <a:r>
              <a:rPr lang="en-US" altLang="zh-CN" sz="699" dirty="0">
                <a:solidFill>
                  <a:srgbClr val="231F20"/>
                </a:solidFill>
                <a:latin typeface="Arial" pitchFamily="18" charset="0"/>
                <a:cs typeface="Arial" pitchFamily="18" charset="0"/>
              </a:rPr>
              <a:t>36</a:t>
            </a:r>
          </a:p>
          <a:p>
            <a:pPr>
              <a:lnSpc>
                <a:spcPts val="1100"/>
              </a:lnSpc>
              <a:tabLst>
                <a:tab pos="25400" algn="l"/>
              </a:tabLst>
            </a:pPr>
            <a:r>
              <a:rPr lang="en-US" altLang="zh-CN" sz="699" dirty="0">
                <a:solidFill>
                  <a:srgbClr val="231F20"/>
                </a:solidFill>
                <a:latin typeface="Arial" pitchFamily="18" charset="0"/>
                <a:cs typeface="Arial" pitchFamily="18" charset="0"/>
              </a:rPr>
              <a:t>37</a:t>
            </a:r>
          </a:p>
          <a:p>
            <a:pPr>
              <a:lnSpc>
                <a:spcPts val="1100"/>
              </a:lnSpc>
              <a:tabLst>
                <a:tab pos="25400" algn="l"/>
              </a:tabLst>
            </a:pPr>
            <a:r>
              <a:rPr lang="en-US" altLang="zh-CN" sz="699" dirty="0">
                <a:solidFill>
                  <a:srgbClr val="231F20"/>
                </a:solidFill>
                <a:latin typeface="Arial" pitchFamily="18" charset="0"/>
                <a:cs typeface="Arial" pitchFamily="18" charset="0"/>
              </a:rPr>
              <a:t>38</a:t>
            </a:r>
          </a:p>
          <a:p>
            <a:pPr>
              <a:lnSpc>
                <a:spcPts val="1000"/>
              </a:lnSpc>
            </a:pPr>
            <a:endParaRPr lang="en-US" altLang="zh-CN" dirty="0"/>
          </a:p>
          <a:p>
            <a:pPr>
              <a:lnSpc>
                <a:spcPts val="1400"/>
              </a:lnSpc>
              <a:tabLst>
                <a:tab pos="25400" algn="l"/>
              </a:tabLst>
            </a:pPr>
            <a:r>
              <a:rPr lang="en-US" altLang="zh-CN" sz="699" dirty="0">
                <a:solidFill>
                  <a:srgbClr val="231F20"/>
                </a:solidFill>
                <a:latin typeface="Arial" pitchFamily="18" charset="0"/>
                <a:cs typeface="Arial" pitchFamily="18" charset="0"/>
              </a:rPr>
              <a:t>39</a:t>
            </a:r>
          </a:p>
          <a:p>
            <a:pPr>
              <a:lnSpc>
                <a:spcPts val="1100"/>
              </a:lnSpc>
              <a:tabLst>
                <a:tab pos="25400" algn="l"/>
              </a:tabLst>
            </a:pPr>
            <a:r>
              <a:rPr lang="en-US" altLang="zh-CN" sz="699" dirty="0">
                <a:solidFill>
                  <a:srgbClr val="231F20"/>
                </a:solidFill>
                <a:latin typeface="Arial" pitchFamily="18" charset="0"/>
                <a:cs typeface="Arial" pitchFamily="18" charset="0"/>
              </a:rPr>
              <a:t>41</a:t>
            </a:r>
          </a:p>
          <a:p>
            <a:pPr>
              <a:lnSpc>
                <a:spcPts val="1100"/>
              </a:lnSpc>
              <a:tabLst>
                <a:tab pos="25400" algn="l"/>
              </a:tabLst>
            </a:pPr>
            <a:r>
              <a:rPr lang="en-US" altLang="zh-CN" sz="699" dirty="0">
                <a:solidFill>
                  <a:srgbClr val="231F20"/>
                </a:solidFill>
                <a:latin typeface="Arial" pitchFamily="18" charset="0"/>
                <a:cs typeface="Arial" pitchFamily="18" charset="0"/>
              </a:rPr>
              <a:t>44</a:t>
            </a:r>
          </a:p>
          <a:p>
            <a:pPr>
              <a:lnSpc>
                <a:spcPts val="1000"/>
              </a:lnSpc>
            </a:pPr>
            <a:endParaRPr lang="en-US" altLang="zh-CN" dirty="0"/>
          </a:p>
          <a:p>
            <a:pPr>
              <a:lnSpc>
                <a:spcPts val="1300"/>
              </a:lnSpc>
              <a:tabLst>
                <a:tab pos="25400" algn="l"/>
              </a:tabLst>
            </a:pPr>
            <a:r>
              <a:rPr lang="en-US" altLang="zh-CN" sz="699" dirty="0">
                <a:solidFill>
                  <a:srgbClr val="231F20"/>
                </a:solidFill>
                <a:latin typeface="Arial" pitchFamily="18" charset="0"/>
                <a:cs typeface="Arial" pitchFamily="18" charset="0"/>
              </a:rPr>
              <a:t>46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04238" y="896830"/>
            <a:ext cx="3388916" cy="16289"/>
          </a:xfrm>
          <a:custGeom>
            <a:avLst/>
            <a:gdLst>
              <a:gd name="connsiteX0" fmla="*/ 3382566 w 3388916"/>
              <a:gd name="connsiteY0" fmla="*/ 6350 h 16289"/>
              <a:gd name="connsiteX1" fmla="*/ 6350 w 3388916"/>
              <a:gd name="connsiteY1" fmla="*/ 6350 h 16289"/>
            </a:gdLst>
            <a:ahLst/>
            <a:cxnLst>
              <a:cxn ang="0">
                <a:pos x="connsiteX0" y="connsiteY0"/>
              </a:cxn>
              <a:cxn ang="1">
                <a:pos x="connsiteX1" y="connsiteY1"/>
              </a:cxn>
            </a:cxnLst>
            <a:rect l="l" t="t" r="r" b="b"/>
            <a:pathLst>
              <a:path w="3388916" h="16289">
                <a:moveTo>
                  <a:pt x="3382566" y="6350"/>
                </a:moveTo>
                <a:lnTo>
                  <a:pt x="6350"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610591" y="883390"/>
            <a:ext cx="39507" cy="39580"/>
          </a:xfrm>
          <a:custGeom>
            <a:avLst/>
            <a:gdLst>
              <a:gd name="connsiteX0" fmla="*/ 19753 w 39507"/>
              <a:gd name="connsiteY0" fmla="*/ 39580 h 39580"/>
              <a:gd name="connsiteX1" fmla="*/ 39507 w 39507"/>
              <a:gd name="connsiteY1" fmla="*/ 19790 h 39580"/>
              <a:gd name="connsiteX2" fmla="*/ 19753 w 39507"/>
              <a:gd name="connsiteY2" fmla="*/ 0 h 39580"/>
              <a:gd name="connsiteX3" fmla="*/ 0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30663" y="39580"/>
                  <a:pt x="39507" y="30719"/>
                  <a:pt x="39507" y="19790"/>
                </a:cubicBezTo>
                <a:cubicBezTo>
                  <a:pt x="39507" y="8860"/>
                  <a:pt x="30663" y="0"/>
                  <a:pt x="19753" y="0"/>
                </a:cubicBezTo>
                <a:cubicBezTo>
                  <a:pt x="8844" y="0"/>
                  <a:pt x="0" y="8860"/>
                  <a:pt x="0" y="19790"/>
                </a:cubicBezTo>
                <a:cubicBezTo>
                  <a:pt x="0" y="30719"/>
                  <a:pt x="8844"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650871" y="1532894"/>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650871" y="1809970"/>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650871" y="1950306"/>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650871" y="2235341"/>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650871" y="3069384"/>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650871" y="3207563"/>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650871" y="3349338"/>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650871" y="4057128"/>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650871" y="4749806"/>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650871" y="5165415"/>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650871" y="3486791"/>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650871" y="4194588"/>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650871" y="4887266"/>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650871" y="5302872"/>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650871" y="3630728"/>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650871" y="4338518"/>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650871" y="5031197"/>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650871" y="5446803"/>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05</a:t>
            </a:r>
          </a:p>
        </p:txBody>
      </p:sp>
      <p:sp>
        <p:nvSpPr>
          <p:cNvPr id="23" name="TextBox 1"/>
          <p:cNvSpPr txBox="1"/>
          <p:nvPr/>
        </p:nvSpPr>
        <p:spPr>
          <a:xfrm>
            <a:off x="1219200" y="660400"/>
            <a:ext cx="2755900" cy="203200"/>
          </a:xfrm>
          <a:prstGeom prst="rect">
            <a:avLst/>
          </a:prstGeom>
          <a:noFill/>
        </p:spPr>
        <p:txBody>
          <a:bodyPr wrap="none" lIns="0" tIns="0" rIns="0" rtlCol="0">
            <a:spAutoFit/>
          </a:bodyPr>
          <a:lstStyle/>
          <a:p>
            <a:pPr>
              <a:lnSpc>
                <a:spcPts val="1600"/>
              </a:lnSpc>
              <a:tabLst/>
            </a:pPr>
            <a:r>
              <a:rPr lang="en-US" altLang="zh-CN" sz="1399" dirty="0">
                <a:solidFill>
                  <a:srgbClr val="030303"/>
                </a:solidFill>
                <a:latin typeface="Arial" pitchFamily="18" charset="0"/>
                <a:cs typeface="Arial" pitchFamily="18" charset="0"/>
              </a:rPr>
              <a:t>Chapter</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1</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Technical</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Parameters</a:t>
            </a:r>
          </a:p>
        </p:txBody>
      </p:sp>
      <p:sp>
        <p:nvSpPr>
          <p:cNvPr id="24" name="TextBox 1"/>
          <p:cNvSpPr txBox="1"/>
          <p:nvPr/>
        </p:nvSpPr>
        <p:spPr>
          <a:xfrm>
            <a:off x="609600" y="1320800"/>
            <a:ext cx="11811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1.1</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Applicable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Fiber</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Type</a:t>
            </a:r>
          </a:p>
        </p:txBody>
      </p:sp>
      <p:sp>
        <p:nvSpPr>
          <p:cNvPr id="25" name="TextBox 1"/>
          <p:cNvSpPr txBox="1"/>
          <p:nvPr/>
        </p:nvSpPr>
        <p:spPr>
          <a:xfrm>
            <a:off x="609600" y="2578100"/>
            <a:ext cx="7112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1.2</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Loss</a:t>
            </a:r>
          </a:p>
        </p:txBody>
      </p:sp>
      <p:sp>
        <p:nvSpPr>
          <p:cNvPr id="26" name="TextBox 1"/>
          <p:cNvSpPr txBox="1"/>
          <p:nvPr/>
        </p:nvSpPr>
        <p:spPr>
          <a:xfrm>
            <a:off x="609600" y="3835400"/>
            <a:ext cx="7493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1.3</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Splice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Mode</a:t>
            </a:r>
          </a:p>
        </p:txBody>
      </p:sp>
      <p:sp>
        <p:nvSpPr>
          <p:cNvPr id="27" name="TextBox 1"/>
          <p:cNvSpPr txBox="1"/>
          <p:nvPr/>
        </p:nvSpPr>
        <p:spPr>
          <a:xfrm>
            <a:off x="711200" y="1498600"/>
            <a:ext cx="3238500" cy="381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SM(ITU-TG.652&amp;G.657)/MM(ITU-TG.651)/DS(ITU-TG.653)/NZDS(ITU-TG.655)</a:t>
            </a:r>
          </a:p>
          <a:p>
            <a:pPr>
              <a:lnSpc>
                <a:spcPts val="1000"/>
              </a:lnSpc>
              <a:tabLst/>
            </a:pPr>
            <a:r>
              <a:rPr lang="en-US" altLang="zh-CN" sz="699" dirty="0">
                <a:solidFill>
                  <a:srgbClr val="231F20"/>
                </a:solidFill>
                <a:latin typeface="Arial" pitchFamily="18" charset="0"/>
                <a:cs typeface="Arial" pitchFamily="18" charset="0"/>
              </a:rPr>
              <a:t>/ITU-TG.657A/ITU-TG.657B</a:t>
            </a:r>
          </a:p>
          <a:p>
            <a:pPr>
              <a:lnSpc>
                <a:spcPts val="1000"/>
              </a:lnSpc>
              <a:tabLst/>
            </a:pP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count: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Single</a:t>
            </a:r>
          </a:p>
        </p:txBody>
      </p:sp>
      <p:sp>
        <p:nvSpPr>
          <p:cNvPr id="28" name="TextBox 1"/>
          <p:cNvSpPr txBox="1"/>
          <p:nvPr/>
        </p:nvSpPr>
        <p:spPr>
          <a:xfrm>
            <a:off x="711200" y="1917700"/>
            <a:ext cx="32893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Applicable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diameter: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0.25mm/0.9mm/2.0mm/2.4mm/3.0mm/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Indoor</a:t>
            </a:r>
          </a:p>
          <a:p>
            <a:pPr>
              <a:lnSpc>
                <a:spcPts val="1000"/>
              </a:lnSpc>
              <a:tabLst/>
            </a:pPr>
            <a:r>
              <a:rPr lang="en-US" altLang="zh-CN" sz="699" dirty="0">
                <a:solidFill>
                  <a:srgbClr val="231F20"/>
                </a:solidFill>
                <a:latin typeface="Arial" pitchFamily="18" charset="0"/>
                <a:cs typeface="Arial" pitchFamily="18" charset="0"/>
              </a:rPr>
              <a:t>Cable</a:t>
            </a:r>
          </a:p>
        </p:txBody>
      </p:sp>
      <p:sp>
        <p:nvSpPr>
          <p:cNvPr id="29" name="TextBox 1"/>
          <p:cNvSpPr txBox="1"/>
          <p:nvPr/>
        </p:nvSpPr>
        <p:spPr>
          <a:xfrm>
            <a:off x="711200" y="2197100"/>
            <a:ext cx="28956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Applicable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diameter: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Cladding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diameter: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80mm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150μm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Coating</a:t>
            </a:r>
          </a:p>
          <a:p>
            <a:pPr>
              <a:lnSpc>
                <a:spcPts val="1000"/>
              </a:lnSpc>
              <a:tabLst/>
            </a:pPr>
            <a:r>
              <a:rPr lang="en-US" altLang="zh-CN" sz="699" dirty="0">
                <a:solidFill>
                  <a:srgbClr val="231F20"/>
                </a:solidFill>
                <a:latin typeface="Arial" pitchFamily="18" charset="0"/>
                <a:cs typeface="Arial" pitchFamily="18" charset="0"/>
              </a:rPr>
              <a:t>diameter:100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1000μm</a:t>
            </a:r>
          </a:p>
        </p:txBody>
      </p:sp>
      <p:sp>
        <p:nvSpPr>
          <p:cNvPr id="30" name="TextBox 1"/>
          <p:cNvSpPr txBox="1"/>
          <p:nvPr/>
        </p:nvSpPr>
        <p:spPr>
          <a:xfrm>
            <a:off x="609600" y="2755900"/>
            <a:ext cx="32131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Same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measured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insertion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method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relevant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standard.</a:t>
            </a:r>
          </a:p>
          <a:p>
            <a:pPr>
              <a:lnSpc>
                <a:spcPts val="10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typical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values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p>
        </p:txBody>
      </p:sp>
      <p:sp>
        <p:nvSpPr>
          <p:cNvPr id="31" name="TextBox 1"/>
          <p:cNvSpPr txBox="1"/>
          <p:nvPr/>
        </p:nvSpPr>
        <p:spPr>
          <a:xfrm>
            <a:off x="723900" y="3022600"/>
            <a:ext cx="4318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SM:0.02dB</a:t>
            </a:r>
          </a:p>
        </p:txBody>
      </p:sp>
      <p:sp>
        <p:nvSpPr>
          <p:cNvPr id="32" name="TextBox 1"/>
          <p:cNvSpPr txBox="1"/>
          <p:nvPr/>
        </p:nvSpPr>
        <p:spPr>
          <a:xfrm>
            <a:off x="723900" y="3175000"/>
            <a:ext cx="4953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MM:0.015dB</a:t>
            </a:r>
          </a:p>
          <a:p>
            <a:pPr>
              <a:lnSpc>
                <a:spcPts val="1000"/>
              </a:lnSpc>
              <a:tabLst/>
            </a:pPr>
            <a:r>
              <a:rPr lang="en-US" altLang="zh-CN" sz="699" dirty="0">
                <a:solidFill>
                  <a:srgbClr val="231F20"/>
                </a:solidFill>
                <a:latin typeface="Arial" pitchFamily="18" charset="0"/>
                <a:cs typeface="Arial" pitchFamily="18" charset="0"/>
              </a:rPr>
              <a:t>DS:0.04dB</a:t>
            </a:r>
          </a:p>
        </p:txBody>
      </p:sp>
      <p:sp>
        <p:nvSpPr>
          <p:cNvPr id="33" name="TextBox 1"/>
          <p:cNvSpPr txBox="1"/>
          <p:nvPr/>
        </p:nvSpPr>
        <p:spPr>
          <a:xfrm>
            <a:off x="723900" y="3454400"/>
            <a:ext cx="5461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NZDS:0.04dB</a:t>
            </a:r>
          </a:p>
          <a:p>
            <a:pPr>
              <a:lnSpc>
                <a:spcPts val="1000"/>
              </a:lnSpc>
              <a:tabLst/>
            </a:pPr>
            <a:r>
              <a:rPr lang="en-US" altLang="zh-CN" sz="699" dirty="0">
                <a:solidFill>
                  <a:srgbClr val="231F20"/>
                </a:solidFill>
                <a:latin typeface="Arial" pitchFamily="18" charset="0"/>
                <a:cs typeface="Arial" pitchFamily="18" charset="0"/>
              </a:rPr>
              <a:t>G.657:0.02dB</a:t>
            </a:r>
          </a:p>
        </p:txBody>
      </p:sp>
      <p:sp>
        <p:nvSpPr>
          <p:cNvPr id="34" name="TextBox 1"/>
          <p:cNvSpPr txBox="1"/>
          <p:nvPr/>
        </p:nvSpPr>
        <p:spPr>
          <a:xfrm>
            <a:off x="711200" y="4025900"/>
            <a:ext cx="2349500" cy="381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70+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kinds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11</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kinds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1000"/>
              </a:lnSpc>
              <a:tabLst/>
            </a:pP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10,000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records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2,000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images.</a:t>
            </a:r>
          </a:p>
          <a:p>
            <a:pPr>
              <a:lnSpc>
                <a:spcPts val="1000"/>
              </a:lnSpc>
              <a:tabLst/>
            </a:pPr>
            <a:r>
              <a:rPr lang="en-US" altLang="zh-CN" sz="699" dirty="0">
                <a:solidFill>
                  <a:srgbClr val="231F20"/>
                </a:solidFill>
                <a:latin typeface="Arial" pitchFamily="18" charset="0"/>
                <a:cs typeface="Arial" pitchFamily="18" charset="0"/>
              </a:rPr>
              <a:t>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10s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Average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6s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Quick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p:txBody>
      </p:sp>
      <p:sp>
        <p:nvSpPr>
          <p:cNvPr id="35" name="TextBox 1"/>
          <p:cNvSpPr txBox="1"/>
          <p:nvPr/>
        </p:nvSpPr>
        <p:spPr>
          <a:xfrm>
            <a:off x="609600" y="4533900"/>
            <a:ext cx="6604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1.4</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Heat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Oven</a:t>
            </a:r>
          </a:p>
        </p:txBody>
      </p:sp>
      <p:sp>
        <p:nvSpPr>
          <p:cNvPr id="36" name="TextBox 1"/>
          <p:cNvSpPr txBox="1"/>
          <p:nvPr/>
        </p:nvSpPr>
        <p:spPr>
          <a:xfrm>
            <a:off x="711200" y="4724400"/>
            <a:ext cx="2755900" cy="5207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3</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kinds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applicable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protection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sleeve: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40mm,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60mm,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Connector</a:t>
            </a:r>
          </a:p>
          <a:p>
            <a:pPr>
              <a:lnSpc>
                <a:spcPts val="1000"/>
              </a:lnSpc>
              <a:tabLst/>
            </a:pP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8</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900s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optional.</a:t>
            </a:r>
          </a:p>
          <a:p>
            <a:pPr>
              <a:lnSpc>
                <a:spcPts val="1000"/>
              </a:lnSpc>
              <a:tabLst/>
            </a:pPr>
            <a:r>
              <a:rPr lang="en-US" altLang="zh-CN" sz="699" dirty="0">
                <a:solidFill>
                  <a:srgbClr val="231F20"/>
                </a:solidFill>
                <a:latin typeface="Arial" pitchFamily="18" charset="0"/>
                <a:cs typeface="Arial" pitchFamily="18" charset="0"/>
              </a:rPr>
              <a:t>Cooling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180s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optional</a:t>
            </a:r>
          </a:p>
          <a:p>
            <a:pPr>
              <a:lnSpc>
                <a:spcPts val="1000"/>
              </a:lnSpc>
              <a:tabLst/>
            </a:pPr>
            <a:r>
              <a:rPr lang="en-US" altLang="zh-CN" sz="699" dirty="0">
                <a:solidFill>
                  <a:srgbClr val="231F20"/>
                </a:solidFill>
                <a:latin typeface="Arial" pitchFamily="18" charset="0"/>
                <a:cs typeface="Arial" pitchFamily="18" charset="0"/>
              </a:rPr>
              <a:t>Typical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10s.</a:t>
            </a:r>
          </a:p>
        </p:txBody>
      </p:sp>
      <p:sp>
        <p:nvSpPr>
          <p:cNvPr id="37" name="TextBox 1"/>
          <p:cNvSpPr txBox="1"/>
          <p:nvPr/>
        </p:nvSpPr>
        <p:spPr>
          <a:xfrm>
            <a:off x="711200" y="5270500"/>
            <a:ext cx="32004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32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in-built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available;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4</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kinds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preset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mode</a:t>
            </a:r>
          </a:p>
          <a:p>
            <a:pPr>
              <a:lnSpc>
                <a:spcPts val="1000"/>
              </a:lnSpc>
              <a:tabLst/>
            </a:pPr>
            <a:r>
              <a:rPr lang="en-US" altLang="zh-CN" sz="699" dirty="0">
                <a:solidFill>
                  <a:srgbClr val="231F20"/>
                </a:solidFill>
                <a:latin typeface="Arial" pitchFamily="18" charset="0"/>
                <a:cs typeface="Arial" pitchFamily="18" charset="0"/>
              </a:rPr>
              <a:t>Heater: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Specific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MINI5C+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p>
        </p:txBody>
      </p:sp>
      <p:sp>
        <p:nvSpPr>
          <p:cNvPr id="38" name="Freeform 3"/>
          <p:cNvSpPr/>
          <p:nvPr/>
        </p:nvSpPr>
        <p:spPr>
          <a:xfrm>
            <a:off x="4805557" y="976756"/>
            <a:ext cx="3388916" cy="16289"/>
          </a:xfrm>
          <a:custGeom>
            <a:avLst/>
            <a:gdLst>
              <a:gd name="connsiteX0" fmla="*/ 3382566 w 3388916"/>
              <a:gd name="connsiteY0" fmla="*/ 6350 h 16289"/>
              <a:gd name="connsiteX1" fmla="*/ 6350 w 3388916"/>
              <a:gd name="connsiteY1" fmla="*/ 6350 h 16289"/>
            </a:gdLst>
            <a:ahLst/>
            <a:cxnLst>
              <a:cxn ang="0">
                <a:pos x="connsiteX0" y="connsiteY0"/>
              </a:cxn>
              <a:cxn ang="1">
                <a:pos x="connsiteX1" y="connsiteY1"/>
              </a:cxn>
            </a:cxnLst>
            <a:rect l="l" t="t" r="r" b="b"/>
            <a:pathLst>
              <a:path w="3388916" h="16289">
                <a:moveTo>
                  <a:pt x="3382566" y="6350"/>
                </a:moveTo>
                <a:lnTo>
                  <a:pt x="6350"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Freeform 3"/>
          <p:cNvSpPr/>
          <p:nvPr/>
        </p:nvSpPr>
        <p:spPr>
          <a:xfrm>
            <a:off x="4811910" y="963316"/>
            <a:ext cx="39507" cy="39580"/>
          </a:xfrm>
          <a:custGeom>
            <a:avLst/>
            <a:gdLst>
              <a:gd name="connsiteX0" fmla="*/ 19753 w 39507"/>
              <a:gd name="connsiteY0" fmla="*/ 39580 h 39580"/>
              <a:gd name="connsiteX1" fmla="*/ 39507 w 39507"/>
              <a:gd name="connsiteY1" fmla="*/ 19790 h 39580"/>
              <a:gd name="connsiteX2" fmla="*/ 19753 w 39507"/>
              <a:gd name="connsiteY2" fmla="*/ 0 h 39580"/>
              <a:gd name="connsiteX3" fmla="*/ 0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30663" y="39580"/>
                  <a:pt x="39507" y="30719"/>
                  <a:pt x="39507" y="19790"/>
                </a:cubicBezTo>
                <a:cubicBezTo>
                  <a:pt x="39507" y="8860"/>
                  <a:pt x="30663" y="0"/>
                  <a:pt x="19753" y="0"/>
                </a:cubicBezTo>
                <a:cubicBezTo>
                  <a:pt x="8844" y="0"/>
                  <a:pt x="0" y="8860"/>
                  <a:pt x="0" y="19790"/>
                </a:cubicBezTo>
                <a:cubicBezTo>
                  <a:pt x="0" y="30719"/>
                  <a:pt x="8844"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p:cNvSpPr/>
          <p:nvPr/>
        </p:nvSpPr>
        <p:spPr>
          <a:xfrm>
            <a:off x="4852190" y="1612820"/>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3"/>
          <p:cNvSpPr/>
          <p:nvPr/>
        </p:nvSpPr>
        <p:spPr>
          <a:xfrm>
            <a:off x="4852190" y="1889896"/>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
          <p:cNvSpPr/>
          <p:nvPr/>
        </p:nvSpPr>
        <p:spPr>
          <a:xfrm>
            <a:off x="4852190" y="2030232"/>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3"/>
          <p:cNvSpPr/>
          <p:nvPr/>
        </p:nvSpPr>
        <p:spPr>
          <a:xfrm>
            <a:off x="4852190" y="2315267"/>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3"/>
          <p:cNvSpPr/>
          <p:nvPr/>
        </p:nvSpPr>
        <p:spPr>
          <a:xfrm>
            <a:off x="4852190" y="3149310"/>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3"/>
          <p:cNvSpPr/>
          <p:nvPr/>
        </p:nvSpPr>
        <p:spPr>
          <a:xfrm>
            <a:off x="4852190" y="3287489"/>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3"/>
          <p:cNvSpPr/>
          <p:nvPr/>
        </p:nvSpPr>
        <p:spPr>
          <a:xfrm>
            <a:off x="4852190" y="3429264"/>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3"/>
          <p:cNvSpPr/>
          <p:nvPr/>
        </p:nvSpPr>
        <p:spPr>
          <a:xfrm>
            <a:off x="4852190" y="4137054"/>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p:cNvSpPr/>
          <p:nvPr/>
        </p:nvSpPr>
        <p:spPr>
          <a:xfrm>
            <a:off x="4852190" y="4829732"/>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3"/>
          <p:cNvSpPr/>
          <p:nvPr/>
        </p:nvSpPr>
        <p:spPr>
          <a:xfrm>
            <a:off x="4852190" y="5245341"/>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
          <p:cNvSpPr/>
          <p:nvPr/>
        </p:nvSpPr>
        <p:spPr>
          <a:xfrm>
            <a:off x="4852190" y="3566717"/>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
          <p:cNvSpPr/>
          <p:nvPr/>
        </p:nvSpPr>
        <p:spPr>
          <a:xfrm>
            <a:off x="4852190" y="4274514"/>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3"/>
          <p:cNvSpPr/>
          <p:nvPr/>
        </p:nvSpPr>
        <p:spPr>
          <a:xfrm>
            <a:off x="4852190" y="4967192"/>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3"/>
          <p:cNvSpPr/>
          <p:nvPr/>
        </p:nvSpPr>
        <p:spPr>
          <a:xfrm>
            <a:off x="4852190" y="5382798"/>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
          <p:cNvSpPr/>
          <p:nvPr/>
        </p:nvSpPr>
        <p:spPr>
          <a:xfrm>
            <a:off x="4852190" y="3710654"/>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3"/>
          <p:cNvSpPr/>
          <p:nvPr/>
        </p:nvSpPr>
        <p:spPr>
          <a:xfrm>
            <a:off x="4852190" y="4418444"/>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3"/>
          <p:cNvSpPr/>
          <p:nvPr/>
        </p:nvSpPr>
        <p:spPr>
          <a:xfrm>
            <a:off x="4852190" y="5111123"/>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3"/>
          <p:cNvSpPr/>
          <p:nvPr/>
        </p:nvSpPr>
        <p:spPr>
          <a:xfrm flipV="1">
            <a:off x="4853763" y="5588310"/>
            <a:ext cx="36000" cy="36000"/>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8062119" y="6315626"/>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05</a:t>
            </a:r>
          </a:p>
        </p:txBody>
      </p:sp>
      <p:sp>
        <p:nvSpPr>
          <p:cNvPr id="59" name="TextBox 1"/>
          <p:cNvSpPr txBox="1"/>
          <p:nvPr/>
        </p:nvSpPr>
        <p:spPr>
          <a:xfrm>
            <a:off x="5420519" y="740326"/>
            <a:ext cx="2269852" cy="251351"/>
          </a:xfrm>
          <a:prstGeom prst="rect">
            <a:avLst/>
          </a:prstGeom>
          <a:noFill/>
        </p:spPr>
        <p:txBody>
          <a:bodyPr wrap="none" lIns="0" tIns="0" rIns="0" rtlCol="0">
            <a:spAutoFit/>
          </a:bodyPr>
          <a:lstStyle/>
          <a:p>
            <a:pPr>
              <a:lnSpc>
                <a:spcPts val="1600"/>
              </a:lnSpc>
              <a:tabLst/>
            </a:pPr>
            <a:r>
              <a:rPr lang="it-IT" altLang="zh-CN" sz="1399" dirty="0">
                <a:solidFill>
                  <a:srgbClr val="030303"/>
                </a:solidFill>
                <a:latin typeface="Arial" pitchFamily="18" charset="0"/>
                <a:cs typeface="Arial" pitchFamily="18" charset="0"/>
              </a:rPr>
              <a:t>Capitolo</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1</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Parametri tecnici</a:t>
            </a:r>
          </a:p>
        </p:txBody>
      </p:sp>
      <p:sp>
        <p:nvSpPr>
          <p:cNvPr id="60" name="TextBox 1"/>
          <p:cNvSpPr txBox="1"/>
          <p:nvPr/>
        </p:nvSpPr>
        <p:spPr>
          <a:xfrm>
            <a:off x="4810919" y="1400726"/>
            <a:ext cx="1420261" cy="161583"/>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1.1</a:t>
            </a:r>
            <a:r>
              <a:rPr lang="en-US"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Tipi di fibra ottica utilizzabili</a:t>
            </a:r>
          </a:p>
        </p:txBody>
      </p:sp>
      <p:sp>
        <p:nvSpPr>
          <p:cNvPr id="61" name="TextBox 1"/>
          <p:cNvSpPr txBox="1"/>
          <p:nvPr/>
        </p:nvSpPr>
        <p:spPr>
          <a:xfrm>
            <a:off x="4810919" y="2658026"/>
            <a:ext cx="1077218" cy="161583"/>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1.2</a:t>
            </a:r>
            <a:r>
              <a:rPr lang="en-US"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Perdita di giunzione</a:t>
            </a:r>
          </a:p>
        </p:txBody>
      </p:sp>
      <p:sp>
        <p:nvSpPr>
          <p:cNvPr id="62" name="TextBox 1"/>
          <p:cNvSpPr txBox="1"/>
          <p:nvPr/>
        </p:nvSpPr>
        <p:spPr>
          <a:xfrm>
            <a:off x="4810919" y="3915326"/>
            <a:ext cx="1139736" cy="161583"/>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1.3</a:t>
            </a:r>
            <a:r>
              <a:rPr lang="en-US"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Modalità di giunzione</a:t>
            </a:r>
          </a:p>
        </p:txBody>
      </p:sp>
      <p:sp>
        <p:nvSpPr>
          <p:cNvPr id="63" name="TextBox 1"/>
          <p:cNvSpPr txBox="1"/>
          <p:nvPr/>
        </p:nvSpPr>
        <p:spPr>
          <a:xfrm>
            <a:off x="4912519" y="1578526"/>
            <a:ext cx="3207609" cy="394082"/>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SM(ITU-TG.652 e G.657)/MM(ITU-TG.651)/DS(ITU-TG.653)/NZDS(ITU-TG.655)</a:t>
            </a:r>
          </a:p>
          <a:p>
            <a:pPr>
              <a:lnSpc>
                <a:spcPts val="1000"/>
              </a:lnSpc>
              <a:tabLst/>
            </a:pPr>
            <a:r>
              <a:rPr lang="en-US" altLang="zh-CN" sz="699" dirty="0">
                <a:solidFill>
                  <a:srgbClr val="231F20"/>
                </a:solidFill>
                <a:latin typeface="Arial" pitchFamily="18" charset="0"/>
                <a:cs typeface="Arial" pitchFamily="18" charset="0"/>
              </a:rPr>
              <a:t>/ITU-TG.657A/ITU-TG.657B</a:t>
            </a:r>
          </a:p>
          <a:p>
            <a:pPr>
              <a:lnSpc>
                <a:spcPts val="1000"/>
              </a:lnSpc>
              <a:tabLst/>
            </a:pPr>
            <a:r>
              <a:rPr lang="it-IT" altLang="zh-CN" sz="699" dirty="0">
                <a:solidFill>
                  <a:srgbClr val="231F20"/>
                </a:solidFill>
                <a:latin typeface="Arial" pitchFamily="18" charset="0"/>
                <a:cs typeface="Arial" pitchFamily="18" charset="0"/>
              </a:rPr>
              <a:t>Numero di fibre: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Singola</a:t>
            </a:r>
          </a:p>
        </p:txBody>
      </p:sp>
      <p:sp>
        <p:nvSpPr>
          <p:cNvPr id="64" name="TextBox 1"/>
          <p:cNvSpPr txBox="1"/>
          <p:nvPr/>
        </p:nvSpPr>
        <p:spPr>
          <a:xfrm>
            <a:off x="4912519" y="1997626"/>
            <a:ext cx="3470502" cy="148759"/>
          </a:xfrm>
          <a:prstGeom prst="rect">
            <a:avLst/>
          </a:prstGeom>
          <a:noFill/>
        </p:spPr>
        <p:txBody>
          <a:bodyPr wrap="squar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Diametro fibra/cavo utilizzabile: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0,25 </a:t>
            </a:r>
            <a:r>
              <a:rPr lang="en-US" altLang="zh-CN" sz="699" dirty="0">
                <a:solidFill>
                  <a:srgbClr val="231F20"/>
                </a:solidFill>
                <a:latin typeface="Arial" pitchFamily="18" charset="0"/>
                <a:cs typeface="Arial" pitchFamily="18" charset="0"/>
              </a:rPr>
              <a:t>mm/0,9 mm/2,0 mm/2,4 mm/3,0 mm/</a:t>
            </a:r>
            <a:r>
              <a:rPr lang="en-US" altLang="zh-CN" sz="699" dirty="0">
                <a:latin typeface="Times New Roman" pitchFamily="18" charset="0"/>
                <a:cs typeface="Times New Roman" pitchFamily="18" charset="0"/>
              </a:rPr>
              <a:t> </a:t>
            </a:r>
            <a:r>
              <a:rPr lang="en-US" altLang="zh-CN" sz="699" dirty="0">
                <a:latin typeface="Arial" panose="020B0604020202020204" pitchFamily="34" charset="0"/>
                <a:cs typeface="Arial" panose="020B0604020202020204" pitchFamily="34" charset="0"/>
              </a:rPr>
              <a:t>Cavo </a:t>
            </a:r>
            <a:r>
              <a:rPr lang="en-US" altLang="zh-CN" sz="699" dirty="0">
                <a:solidFill>
                  <a:srgbClr val="231F20"/>
                </a:solidFill>
                <a:latin typeface="Arial" pitchFamily="18" charset="0"/>
                <a:cs typeface="Arial" pitchFamily="18" charset="0"/>
              </a:rPr>
              <a:t>Indoor</a:t>
            </a:r>
          </a:p>
        </p:txBody>
      </p:sp>
      <p:sp>
        <p:nvSpPr>
          <p:cNvPr id="65" name="TextBox 1"/>
          <p:cNvSpPr txBox="1"/>
          <p:nvPr/>
        </p:nvSpPr>
        <p:spPr>
          <a:xfrm>
            <a:off x="4912519" y="2277026"/>
            <a:ext cx="3470502" cy="251351"/>
          </a:xfrm>
          <a:prstGeom prst="rect">
            <a:avLst/>
          </a:prstGeom>
          <a:noFill/>
        </p:spPr>
        <p:txBody>
          <a:bodyPr wrap="non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Diametro fibra utilizzabile: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Diametro mantello (</a:t>
            </a:r>
            <a:r>
              <a:rPr lang="it-IT" altLang="zh-CN" sz="699" i="1" dirty="0" err="1">
                <a:solidFill>
                  <a:srgbClr val="231F20"/>
                </a:solidFill>
                <a:latin typeface="Arial" pitchFamily="18" charset="0"/>
                <a:cs typeface="Arial" pitchFamily="18" charset="0"/>
              </a:rPr>
              <a:t>cladding</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80 mm</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150 </a:t>
            </a:r>
            <a:r>
              <a:rPr lang="it-IT" altLang="zh-CN" sz="699" dirty="0" err="1">
                <a:solidFill>
                  <a:srgbClr val="231F20"/>
                </a:solidFill>
                <a:latin typeface="Arial" pitchFamily="18" charset="0"/>
                <a:cs typeface="Arial" pitchFamily="18" charset="0"/>
              </a:rPr>
              <a:t>μm</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Diametro</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rivestimento primario (</a:t>
            </a:r>
            <a:r>
              <a:rPr lang="it-IT" altLang="zh-CN" sz="699" i="1" dirty="0" err="1">
                <a:solidFill>
                  <a:srgbClr val="231F20"/>
                </a:solidFill>
                <a:latin typeface="Arial" pitchFamily="18" charset="0"/>
                <a:cs typeface="Arial" pitchFamily="18" charset="0"/>
              </a:rPr>
              <a:t>coating</a:t>
            </a:r>
            <a:r>
              <a:rPr lang="it-IT" altLang="zh-CN" sz="699" dirty="0">
                <a:solidFill>
                  <a:srgbClr val="231F20"/>
                </a:solidFill>
                <a:latin typeface="Arial" pitchFamily="18" charset="0"/>
                <a:cs typeface="Arial" pitchFamily="18" charset="0"/>
              </a:rPr>
              <a:t>): da 100</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1000 </a:t>
            </a:r>
            <a:r>
              <a:rPr lang="it-IT" altLang="zh-CN" sz="699" dirty="0" err="1">
                <a:solidFill>
                  <a:srgbClr val="231F20"/>
                </a:solidFill>
                <a:latin typeface="Arial" pitchFamily="18" charset="0"/>
                <a:cs typeface="Arial" pitchFamily="18" charset="0"/>
              </a:rPr>
              <a:t>μm</a:t>
            </a:r>
            <a:endParaRPr lang="it-IT" altLang="zh-CN" sz="699" dirty="0">
              <a:solidFill>
                <a:srgbClr val="231F20"/>
              </a:solidFill>
              <a:latin typeface="Arial" pitchFamily="18" charset="0"/>
              <a:cs typeface="Arial" pitchFamily="18" charset="0"/>
            </a:endParaRPr>
          </a:p>
        </p:txBody>
      </p:sp>
      <p:sp>
        <p:nvSpPr>
          <p:cNvPr id="66" name="TextBox 1"/>
          <p:cNvSpPr txBox="1"/>
          <p:nvPr/>
        </p:nvSpPr>
        <p:spPr>
          <a:xfrm>
            <a:off x="4810919" y="2835826"/>
            <a:ext cx="3696525" cy="265329"/>
          </a:xfrm>
          <a:prstGeom prst="rect">
            <a:avLst/>
          </a:prstGeom>
          <a:noFill/>
        </p:spPr>
        <p:txBody>
          <a:bodyPr wrap="non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La stessa fibra viene giunta,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calibrata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con il metodo di inserzione relativo allo standard ITU-T.</a:t>
            </a:r>
          </a:p>
          <a:p>
            <a:pPr>
              <a:lnSpc>
                <a:spcPts val="1000"/>
              </a:lnSpc>
              <a:tabLst/>
            </a:pPr>
            <a:r>
              <a:rPr lang="it-IT" altLang="zh-CN" sz="699" dirty="0">
                <a:solidFill>
                  <a:srgbClr val="231F20"/>
                </a:solidFill>
                <a:latin typeface="Arial" pitchFamily="18" charset="0"/>
                <a:cs typeface="Arial" pitchFamily="18" charset="0"/>
              </a:rPr>
              <a:t>I valori tipici della perdita di giunzione sono:</a:t>
            </a:r>
          </a:p>
        </p:txBody>
      </p:sp>
      <p:sp>
        <p:nvSpPr>
          <p:cNvPr id="67" name="TextBox 1"/>
          <p:cNvSpPr txBox="1"/>
          <p:nvPr/>
        </p:nvSpPr>
        <p:spPr>
          <a:xfrm>
            <a:off x="4925219" y="3102526"/>
            <a:ext cx="495328"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SM: 0,02 dB</a:t>
            </a:r>
          </a:p>
        </p:txBody>
      </p:sp>
      <p:sp>
        <p:nvSpPr>
          <p:cNvPr id="68" name="TextBox 1"/>
          <p:cNvSpPr txBox="1"/>
          <p:nvPr/>
        </p:nvSpPr>
        <p:spPr>
          <a:xfrm>
            <a:off x="4925219" y="3254926"/>
            <a:ext cx="561051" cy="26532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MM: 0,015 dB</a:t>
            </a:r>
          </a:p>
          <a:p>
            <a:pPr>
              <a:lnSpc>
                <a:spcPts val="1000"/>
              </a:lnSpc>
              <a:tabLst/>
            </a:pPr>
            <a:r>
              <a:rPr lang="en-US" altLang="zh-CN" sz="699" dirty="0">
                <a:solidFill>
                  <a:srgbClr val="231F20"/>
                </a:solidFill>
                <a:latin typeface="Arial" pitchFamily="18" charset="0"/>
                <a:cs typeface="Arial" pitchFamily="18" charset="0"/>
              </a:rPr>
              <a:t>DS: 0,04 dB</a:t>
            </a:r>
          </a:p>
        </p:txBody>
      </p:sp>
      <p:sp>
        <p:nvSpPr>
          <p:cNvPr id="69" name="TextBox 1"/>
          <p:cNvSpPr txBox="1"/>
          <p:nvPr/>
        </p:nvSpPr>
        <p:spPr>
          <a:xfrm>
            <a:off x="4925219" y="3534326"/>
            <a:ext cx="602729" cy="26532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NZDS: 0,04 dB</a:t>
            </a:r>
          </a:p>
          <a:p>
            <a:pPr>
              <a:lnSpc>
                <a:spcPts val="1000"/>
              </a:lnSpc>
              <a:tabLst/>
            </a:pPr>
            <a:r>
              <a:rPr lang="en-US" altLang="zh-CN" sz="699" dirty="0">
                <a:solidFill>
                  <a:srgbClr val="231F20"/>
                </a:solidFill>
                <a:latin typeface="Arial" pitchFamily="18" charset="0"/>
                <a:cs typeface="Arial" pitchFamily="18" charset="0"/>
              </a:rPr>
              <a:t>G.657: 0,02 dB</a:t>
            </a:r>
          </a:p>
        </p:txBody>
      </p:sp>
      <p:sp>
        <p:nvSpPr>
          <p:cNvPr id="70" name="TextBox 1"/>
          <p:cNvSpPr txBox="1"/>
          <p:nvPr/>
        </p:nvSpPr>
        <p:spPr>
          <a:xfrm>
            <a:off x="4912519" y="4105826"/>
            <a:ext cx="3007233" cy="394019"/>
          </a:xfrm>
          <a:prstGeom prst="rect">
            <a:avLst/>
          </a:prstGeom>
          <a:noFill/>
        </p:spPr>
        <p:txBody>
          <a:bodyPr wrap="non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70+</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tipi di modalità di giunzione;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11</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tipi di modalità di giunzione preimpostati.</a:t>
            </a:r>
          </a:p>
          <a:p>
            <a:pPr>
              <a:lnSpc>
                <a:spcPts val="1000"/>
              </a:lnSpc>
              <a:tabLst/>
            </a:pPr>
            <a:r>
              <a:rPr lang="it-IT" altLang="zh-CN" sz="699" dirty="0">
                <a:solidFill>
                  <a:srgbClr val="231F20"/>
                </a:solidFill>
                <a:latin typeface="Arial" pitchFamily="18" charset="0"/>
                <a:cs typeface="Arial" pitchFamily="18" charset="0"/>
              </a:rPr>
              <a:t>Può memorizzare fino a 10.000</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record</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2000</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immagini di giunzione.</a:t>
            </a:r>
          </a:p>
          <a:p>
            <a:pPr>
              <a:lnSpc>
                <a:spcPts val="1000"/>
              </a:lnSpc>
              <a:tabLst/>
            </a:pPr>
            <a:r>
              <a:rPr lang="it-IT" altLang="zh-CN" sz="699" dirty="0">
                <a:solidFill>
                  <a:srgbClr val="231F20"/>
                </a:solidFill>
                <a:latin typeface="Arial" pitchFamily="18" charset="0"/>
                <a:cs typeface="Arial" pitchFamily="18" charset="0"/>
              </a:rPr>
              <a:t>Tempo di giunzione: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10 sec</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Media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SM</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SM,</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6 sec</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Modalità veloce.</a:t>
            </a:r>
          </a:p>
        </p:txBody>
      </p:sp>
      <p:sp>
        <p:nvSpPr>
          <p:cNvPr id="71" name="TextBox 1"/>
          <p:cNvSpPr txBox="1"/>
          <p:nvPr/>
        </p:nvSpPr>
        <p:spPr>
          <a:xfrm>
            <a:off x="4810919" y="4613826"/>
            <a:ext cx="1218282" cy="161583"/>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1.4</a:t>
            </a:r>
            <a:r>
              <a:rPr lang="en-US"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Forno di riscaldamento</a:t>
            </a:r>
          </a:p>
        </p:txBody>
      </p:sp>
      <p:sp>
        <p:nvSpPr>
          <p:cNvPr id="72" name="TextBox 1"/>
          <p:cNvSpPr txBox="1"/>
          <p:nvPr/>
        </p:nvSpPr>
        <p:spPr>
          <a:xfrm>
            <a:off x="4912519" y="4804326"/>
            <a:ext cx="3085781" cy="5222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3</a:t>
            </a:r>
            <a:r>
              <a:rPr lang="en-US"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tipi di</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protezioni </a:t>
            </a:r>
            <a:r>
              <a:rPr lang="it-IT" altLang="zh-CN" sz="699" dirty="0" err="1">
                <a:solidFill>
                  <a:srgbClr val="231F20"/>
                </a:solidFill>
                <a:latin typeface="Arial" pitchFamily="18" charset="0"/>
                <a:cs typeface="Arial" pitchFamily="18" charset="0"/>
              </a:rPr>
              <a:t>termorestringenti</a:t>
            </a:r>
            <a:r>
              <a:rPr lang="it-IT" altLang="zh-CN" sz="699" dirty="0">
                <a:solidFill>
                  <a:srgbClr val="231F20"/>
                </a:solidFill>
                <a:latin typeface="Arial" pitchFamily="18" charset="0"/>
                <a:cs typeface="Arial" pitchFamily="18" charset="0"/>
              </a:rPr>
              <a:t> utilizzabili:</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40 mm,</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60 mm,</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Connettore SC</a:t>
            </a:r>
          </a:p>
          <a:p>
            <a:pPr>
              <a:lnSpc>
                <a:spcPts val="1000"/>
              </a:lnSpc>
              <a:tabLst/>
            </a:pPr>
            <a:r>
              <a:rPr lang="it-IT" altLang="zh-CN" sz="699" dirty="0">
                <a:solidFill>
                  <a:srgbClr val="231F20"/>
                </a:solidFill>
                <a:latin typeface="Arial" pitchFamily="18" charset="0"/>
                <a:cs typeface="Arial" pitchFamily="18" charset="0"/>
              </a:rPr>
              <a:t>Tempo di riscaldamento: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8</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900 sec</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opzionale</a:t>
            </a:r>
          </a:p>
          <a:p>
            <a:pPr>
              <a:lnSpc>
                <a:spcPts val="1000"/>
              </a:lnSpc>
              <a:tabLst/>
            </a:pPr>
            <a:r>
              <a:rPr lang="it-IT" altLang="zh-CN" sz="699" dirty="0">
                <a:solidFill>
                  <a:srgbClr val="231F20"/>
                </a:solidFill>
                <a:latin typeface="Arial" pitchFamily="18" charset="0"/>
                <a:cs typeface="Arial" pitchFamily="18" charset="0"/>
              </a:rPr>
              <a:t>Tempo di raffreddamento: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0</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180 sec</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opzionale </a:t>
            </a:r>
          </a:p>
          <a:p>
            <a:pPr>
              <a:lnSpc>
                <a:spcPts val="1000"/>
              </a:lnSpc>
              <a:tabLst/>
            </a:pPr>
            <a:r>
              <a:rPr lang="it-IT" altLang="zh-CN" sz="699" dirty="0">
                <a:solidFill>
                  <a:srgbClr val="231F20"/>
                </a:solidFill>
                <a:latin typeface="Arial" pitchFamily="18" charset="0"/>
                <a:cs typeface="Arial" pitchFamily="18" charset="0"/>
              </a:rPr>
              <a:t>Tempo di riscaldamento tipico: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10 sec.</a:t>
            </a:r>
          </a:p>
        </p:txBody>
      </p:sp>
      <p:sp>
        <p:nvSpPr>
          <p:cNvPr id="73" name="TextBox 1"/>
          <p:cNvSpPr txBox="1"/>
          <p:nvPr/>
        </p:nvSpPr>
        <p:spPr>
          <a:xfrm>
            <a:off x="4912520" y="5350426"/>
            <a:ext cx="4300856" cy="368371"/>
          </a:xfrm>
          <a:prstGeom prst="rect">
            <a:avLst/>
          </a:prstGeom>
          <a:noFill/>
        </p:spPr>
        <p:txBody>
          <a:bodyPr wrap="squar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Modalità di riscaldamento: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32</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modalità di riscaldamento integrate disponibili;</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4</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tipi di modalità di riscaldamento preimpostate</a:t>
            </a:r>
          </a:p>
          <a:p>
            <a:pPr>
              <a:lnSpc>
                <a:spcPts val="1000"/>
              </a:lnSpc>
              <a:tabLst/>
            </a:pPr>
            <a:r>
              <a:rPr lang="it-IT" altLang="zh-CN" sz="699" dirty="0">
                <a:solidFill>
                  <a:srgbClr val="231F20"/>
                </a:solidFill>
                <a:latin typeface="Arial" pitchFamily="18" charset="0"/>
                <a:cs typeface="Arial" pitchFamily="18" charset="0"/>
              </a:rPr>
              <a:t>Fornelletto: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Fornelletto specifico per giuntatrice a fusione MINI5C+.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04875" y="4542507"/>
            <a:ext cx="13968" cy="190747"/>
          </a:xfrm>
          <a:custGeom>
            <a:avLst/>
            <a:gdLst>
              <a:gd name="connsiteX0" fmla="*/ 6350 w 13968"/>
              <a:gd name="connsiteY0" fmla="*/ 184397 h 190747"/>
              <a:gd name="connsiteX1" fmla="*/ 6350 w 13968"/>
              <a:gd name="connsiteY1" fmla="*/ 6350 h 190747"/>
            </a:gdLst>
            <a:ahLst/>
            <a:cxnLst>
              <a:cxn ang="0">
                <a:pos x="connsiteX0" y="connsiteY0"/>
              </a:cxn>
              <a:cxn ang="1">
                <a:pos x="connsiteX1" y="connsiteY1"/>
              </a:cxn>
            </a:cxnLst>
            <a:rect l="l" t="t" r="r" b="b"/>
            <a:pathLst>
              <a:path w="13968" h="190747">
                <a:moveTo>
                  <a:pt x="6350" y="184397"/>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1134019" y="4542507"/>
            <a:ext cx="13968" cy="190747"/>
          </a:xfrm>
          <a:custGeom>
            <a:avLst/>
            <a:gdLst>
              <a:gd name="connsiteX0" fmla="*/ 6350 w 13968"/>
              <a:gd name="connsiteY0" fmla="*/ 184397 h 190747"/>
              <a:gd name="connsiteX1" fmla="*/ 6350 w 13968"/>
              <a:gd name="connsiteY1" fmla="*/ 6350 h 190747"/>
            </a:gdLst>
            <a:ahLst/>
            <a:cxnLst>
              <a:cxn ang="0">
                <a:pos x="connsiteX0" y="connsiteY0"/>
              </a:cxn>
              <a:cxn ang="1">
                <a:pos x="connsiteX1" y="connsiteY1"/>
              </a:cxn>
            </a:cxnLst>
            <a:rect l="l" t="t" r="r" b="b"/>
            <a:pathLst>
              <a:path w="13968" h="190747">
                <a:moveTo>
                  <a:pt x="6350" y="184397"/>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3979821" y="4542507"/>
            <a:ext cx="13968" cy="190747"/>
          </a:xfrm>
          <a:custGeom>
            <a:avLst/>
            <a:gdLst>
              <a:gd name="connsiteX0" fmla="*/ 6350 w 13968"/>
              <a:gd name="connsiteY0" fmla="*/ 184397 h 190747"/>
              <a:gd name="connsiteX1" fmla="*/ 6350 w 13968"/>
              <a:gd name="connsiteY1" fmla="*/ 6350 h 190747"/>
            </a:gdLst>
            <a:ahLst/>
            <a:cxnLst>
              <a:cxn ang="0">
                <a:pos x="connsiteX0" y="connsiteY0"/>
              </a:cxn>
              <a:cxn ang="1">
                <a:pos x="connsiteX1" y="connsiteY1"/>
              </a:cxn>
            </a:cxnLst>
            <a:rect l="l" t="t" r="r" b="b"/>
            <a:pathLst>
              <a:path w="13968" h="190747">
                <a:moveTo>
                  <a:pt x="6350" y="184397"/>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604241" y="4721190"/>
            <a:ext cx="542477" cy="13968"/>
          </a:xfrm>
          <a:custGeom>
            <a:avLst/>
            <a:gdLst>
              <a:gd name="connsiteX0" fmla="*/ 6350 w 542477"/>
              <a:gd name="connsiteY0" fmla="*/ 6350 h 13968"/>
              <a:gd name="connsiteX1" fmla="*/ 536127 w 542477"/>
              <a:gd name="connsiteY1" fmla="*/ 6350 h 13968"/>
            </a:gdLst>
            <a:ahLst/>
            <a:cxnLst>
              <a:cxn ang="0">
                <a:pos x="connsiteX0" y="connsiteY0"/>
              </a:cxn>
              <a:cxn ang="1">
                <a:pos x="connsiteX1" y="connsiteY1"/>
              </a:cxn>
            </a:cxnLst>
            <a:rect l="l" t="t" r="r" b="b"/>
            <a:pathLst>
              <a:path w="542477" h="13968">
                <a:moveTo>
                  <a:pt x="6350" y="6350"/>
                </a:moveTo>
                <a:lnTo>
                  <a:pt x="536127"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604875" y="4721824"/>
            <a:ext cx="13968" cy="329748"/>
          </a:xfrm>
          <a:custGeom>
            <a:avLst/>
            <a:gdLst>
              <a:gd name="connsiteX0" fmla="*/ 6350 w 13968"/>
              <a:gd name="connsiteY0" fmla="*/ 323398 h 329748"/>
              <a:gd name="connsiteX1" fmla="*/ 6350 w 13968"/>
              <a:gd name="connsiteY1" fmla="*/ 6350 h 329748"/>
            </a:gdLst>
            <a:ahLst/>
            <a:cxnLst>
              <a:cxn ang="0">
                <a:pos x="connsiteX0" y="connsiteY0"/>
              </a:cxn>
              <a:cxn ang="1">
                <a:pos x="connsiteX1" y="connsiteY1"/>
              </a:cxn>
            </a:cxnLst>
            <a:rect l="l" t="t" r="r" b="b"/>
            <a:pathLst>
              <a:path w="13968" h="329748">
                <a:moveTo>
                  <a:pt x="6350" y="323398"/>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1134019" y="4721190"/>
            <a:ext cx="2859138" cy="13968"/>
          </a:xfrm>
          <a:custGeom>
            <a:avLst/>
            <a:gdLst>
              <a:gd name="connsiteX0" fmla="*/ 6350 w 2859138"/>
              <a:gd name="connsiteY0" fmla="*/ 6350 h 13968"/>
              <a:gd name="connsiteX1" fmla="*/ 2852788 w 2859138"/>
              <a:gd name="connsiteY1" fmla="*/ 6350 h 13968"/>
            </a:gdLst>
            <a:ahLst/>
            <a:cxnLst>
              <a:cxn ang="0">
                <a:pos x="connsiteX0" y="connsiteY0"/>
              </a:cxn>
              <a:cxn ang="1">
                <a:pos x="connsiteX1" y="connsiteY1"/>
              </a:cxn>
            </a:cxnLst>
            <a:rect l="l" t="t" r="r" b="b"/>
            <a:pathLst>
              <a:path w="2859138" h="13968">
                <a:moveTo>
                  <a:pt x="6350" y="6350"/>
                </a:moveTo>
                <a:lnTo>
                  <a:pt x="285278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1134019" y="4721824"/>
            <a:ext cx="13968" cy="329748"/>
          </a:xfrm>
          <a:custGeom>
            <a:avLst/>
            <a:gdLst>
              <a:gd name="connsiteX0" fmla="*/ 6350 w 13968"/>
              <a:gd name="connsiteY0" fmla="*/ 323398 h 329748"/>
              <a:gd name="connsiteX1" fmla="*/ 6350 w 13968"/>
              <a:gd name="connsiteY1" fmla="*/ 6350 h 329748"/>
            </a:gdLst>
            <a:ahLst/>
            <a:cxnLst>
              <a:cxn ang="0">
                <a:pos x="connsiteX0" y="connsiteY0"/>
              </a:cxn>
              <a:cxn ang="1">
                <a:pos x="connsiteX1" y="connsiteY1"/>
              </a:cxn>
            </a:cxnLst>
            <a:rect l="l" t="t" r="r" b="b"/>
            <a:pathLst>
              <a:path w="13968" h="329748">
                <a:moveTo>
                  <a:pt x="6350" y="323398"/>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3979821" y="4721824"/>
            <a:ext cx="13968" cy="329748"/>
          </a:xfrm>
          <a:custGeom>
            <a:avLst/>
            <a:gdLst>
              <a:gd name="connsiteX0" fmla="*/ 6350 w 13968"/>
              <a:gd name="connsiteY0" fmla="*/ 323398 h 329748"/>
              <a:gd name="connsiteX1" fmla="*/ 6350 w 13968"/>
              <a:gd name="connsiteY1" fmla="*/ 6350 h 329748"/>
            </a:gdLst>
            <a:ahLst/>
            <a:cxnLst>
              <a:cxn ang="0">
                <a:pos x="connsiteX0" y="connsiteY0"/>
              </a:cxn>
              <a:cxn ang="1">
                <a:pos x="connsiteX1" y="connsiteY1"/>
              </a:cxn>
            </a:cxnLst>
            <a:rect l="l" t="t" r="r" b="b"/>
            <a:pathLst>
              <a:path w="13968" h="329748">
                <a:moveTo>
                  <a:pt x="6350" y="323398"/>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604241" y="5039507"/>
            <a:ext cx="542477" cy="13968"/>
          </a:xfrm>
          <a:custGeom>
            <a:avLst/>
            <a:gdLst>
              <a:gd name="connsiteX0" fmla="*/ 6350 w 542477"/>
              <a:gd name="connsiteY0" fmla="*/ 6350 h 13968"/>
              <a:gd name="connsiteX1" fmla="*/ 536127 w 542477"/>
              <a:gd name="connsiteY1" fmla="*/ 6350 h 13968"/>
            </a:gdLst>
            <a:ahLst/>
            <a:cxnLst>
              <a:cxn ang="0">
                <a:pos x="connsiteX0" y="connsiteY0"/>
              </a:cxn>
              <a:cxn ang="1">
                <a:pos x="connsiteX1" y="connsiteY1"/>
              </a:cxn>
            </a:cxnLst>
            <a:rect l="l" t="t" r="r" b="b"/>
            <a:pathLst>
              <a:path w="542477" h="13968">
                <a:moveTo>
                  <a:pt x="6350" y="6350"/>
                </a:moveTo>
                <a:lnTo>
                  <a:pt x="536127"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134019" y="5039507"/>
            <a:ext cx="2859138" cy="13968"/>
          </a:xfrm>
          <a:custGeom>
            <a:avLst/>
            <a:gdLst>
              <a:gd name="connsiteX0" fmla="*/ 6350 w 2859138"/>
              <a:gd name="connsiteY0" fmla="*/ 6350 h 13968"/>
              <a:gd name="connsiteX1" fmla="*/ 2852788 w 2859138"/>
              <a:gd name="connsiteY1" fmla="*/ 6350 h 13968"/>
            </a:gdLst>
            <a:ahLst/>
            <a:cxnLst>
              <a:cxn ang="0">
                <a:pos x="connsiteX0" y="connsiteY0"/>
              </a:cxn>
              <a:cxn ang="1">
                <a:pos x="connsiteX1" y="connsiteY1"/>
              </a:cxn>
            </a:cxnLst>
            <a:rect l="l" t="t" r="r" b="b"/>
            <a:pathLst>
              <a:path w="2859138" h="13968">
                <a:moveTo>
                  <a:pt x="6350" y="6350"/>
                </a:moveTo>
                <a:lnTo>
                  <a:pt x="285278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1134019" y="4363825"/>
            <a:ext cx="13968" cy="191382"/>
          </a:xfrm>
          <a:custGeom>
            <a:avLst/>
            <a:gdLst>
              <a:gd name="connsiteX0" fmla="*/ 6350 w 13968"/>
              <a:gd name="connsiteY0" fmla="*/ 185032 h 191382"/>
              <a:gd name="connsiteX1" fmla="*/ 6350 w 13968"/>
              <a:gd name="connsiteY1" fmla="*/ 6350 h 191382"/>
            </a:gdLst>
            <a:ahLst/>
            <a:cxnLst>
              <a:cxn ang="0">
                <a:pos x="connsiteX0" y="connsiteY0"/>
              </a:cxn>
              <a:cxn ang="1">
                <a:pos x="connsiteX1" y="connsiteY1"/>
              </a:cxn>
            </a:cxnLst>
            <a:rect l="l" t="t" r="r" b="b"/>
            <a:pathLst>
              <a:path w="13968" h="191382">
                <a:moveTo>
                  <a:pt x="6350" y="185032"/>
                </a:moveTo>
                <a:lnTo>
                  <a:pt x="6350" y="6350"/>
                </a:lnTo>
              </a:path>
            </a:pathLst>
          </a:custGeom>
          <a:ln w="12700">
            <a:solidFill>
              <a:srgbClr val="BCBDC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639329" y="2459466"/>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639329" y="1856743"/>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639329" y="895993"/>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639329" y="1990657"/>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639329" y="1029895"/>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639329" y="1163804"/>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639329" y="2746305"/>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639329" y="3358021"/>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639329" y="3641518"/>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639329" y="3922190"/>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639325" y="4064317"/>
            <a:ext cx="38012" cy="38082"/>
          </a:xfrm>
          <a:custGeom>
            <a:avLst/>
            <a:gdLst>
              <a:gd name="connsiteX0" fmla="*/ 19006 w 38012"/>
              <a:gd name="connsiteY0" fmla="*/ 38082 h 38082"/>
              <a:gd name="connsiteX1" fmla="*/ 38012 w 38012"/>
              <a:gd name="connsiteY1" fmla="*/ 19041 h 38082"/>
              <a:gd name="connsiteX2" fmla="*/ 19006 w 38012"/>
              <a:gd name="connsiteY2" fmla="*/ 0 h 38082"/>
              <a:gd name="connsiteX3" fmla="*/ 0 w 38012"/>
              <a:gd name="connsiteY3" fmla="*/ 19041 h 38082"/>
              <a:gd name="connsiteX4" fmla="*/ 19006 w 38012"/>
              <a:gd name="connsiteY4" fmla="*/ 38082 h 380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8012" h="38082">
                <a:moveTo>
                  <a:pt x="19006" y="38082"/>
                </a:moveTo>
                <a:cubicBezTo>
                  <a:pt x="29497" y="38082"/>
                  <a:pt x="38012" y="29552"/>
                  <a:pt x="38012" y="19041"/>
                </a:cubicBezTo>
                <a:cubicBezTo>
                  <a:pt x="38012" y="8518"/>
                  <a:pt x="29497" y="0"/>
                  <a:pt x="19006" y="0"/>
                </a:cubicBezTo>
                <a:cubicBezTo>
                  <a:pt x="8514" y="0"/>
                  <a:pt x="0" y="8518"/>
                  <a:pt x="0" y="19041"/>
                </a:cubicBezTo>
                <a:cubicBezTo>
                  <a:pt x="0" y="29552"/>
                  <a:pt x="8514" y="38082"/>
                  <a:pt x="19006" y="38082"/>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609600" y="4368800"/>
            <a:ext cx="3378200" cy="190500"/>
          </a:xfrm>
          <a:prstGeom prst="rect">
            <a:avLst/>
          </a:prstGeom>
          <a:noFill/>
        </p:spPr>
      </p:pic>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06</a:t>
            </a:r>
          </a:p>
        </p:txBody>
      </p:sp>
      <p:sp>
        <p:nvSpPr>
          <p:cNvPr id="25" name="TextBox 1"/>
          <p:cNvSpPr txBox="1"/>
          <p:nvPr/>
        </p:nvSpPr>
        <p:spPr>
          <a:xfrm>
            <a:off x="711200" y="4406900"/>
            <a:ext cx="304800" cy="457200"/>
          </a:xfrm>
          <a:prstGeom prst="rect">
            <a:avLst/>
          </a:prstGeom>
          <a:noFill/>
        </p:spPr>
        <p:txBody>
          <a:bodyPr wrap="none" lIns="0" tIns="0" rIns="0" rtlCol="0">
            <a:spAutoFit/>
          </a:bodyPr>
          <a:lstStyle/>
          <a:p>
            <a:pPr>
              <a:lnSpc>
                <a:spcPts val="800"/>
              </a:lnSpc>
              <a:tabLst>
                <a:tab pos="76200" algn="l"/>
              </a:tabLst>
            </a:pPr>
            <a:r>
              <a:rPr lang="en-US" altLang="zh-CN" dirty="0"/>
              <a:t>	</a:t>
            </a:r>
            <a:r>
              <a:rPr lang="en-US" altLang="zh-CN" sz="699" dirty="0">
                <a:solidFill>
                  <a:srgbClr val="FFFFFF"/>
                </a:solidFill>
                <a:latin typeface="Arial" pitchFamily="18" charset="0"/>
                <a:cs typeface="Arial" pitchFamily="18" charset="0"/>
              </a:rPr>
              <a:t>Port</a:t>
            </a:r>
          </a:p>
          <a:p>
            <a:pPr>
              <a:lnSpc>
                <a:spcPts val="1400"/>
              </a:lnSpc>
              <a:tabLst>
                <a:tab pos="76200" algn="l"/>
              </a:tabLst>
            </a:pPr>
            <a:r>
              <a:rPr lang="en-US" altLang="zh-CN" sz="699" dirty="0">
                <a:solidFill>
                  <a:srgbClr val="231F20"/>
                </a:solidFill>
                <a:latin typeface="Arial" pitchFamily="18" charset="0"/>
                <a:cs typeface="Arial" pitchFamily="18" charset="0"/>
              </a:rPr>
              <a:t>SD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card</a:t>
            </a:r>
          </a:p>
          <a:p>
            <a:pPr>
              <a:lnSpc>
                <a:spcPts val="1400"/>
              </a:lnSpc>
              <a:tabLst>
                <a:tab pos="76200" algn="l"/>
              </a:tabLst>
            </a:pPr>
            <a:r>
              <a:rPr lang="en-US" altLang="zh-CN" dirty="0"/>
              <a:t>	</a:t>
            </a:r>
            <a:r>
              <a:rPr lang="en-US" altLang="zh-CN" sz="699" dirty="0">
                <a:solidFill>
                  <a:srgbClr val="231F20"/>
                </a:solidFill>
                <a:latin typeface="Arial" pitchFamily="18" charset="0"/>
                <a:cs typeface="Arial" pitchFamily="18" charset="0"/>
              </a:rPr>
              <a:t>USB</a:t>
            </a:r>
          </a:p>
        </p:txBody>
      </p:sp>
      <p:sp>
        <p:nvSpPr>
          <p:cNvPr id="26" name="TextBox 1"/>
          <p:cNvSpPr txBox="1"/>
          <p:nvPr/>
        </p:nvSpPr>
        <p:spPr>
          <a:xfrm>
            <a:off x="1181100" y="4419600"/>
            <a:ext cx="2540000" cy="596900"/>
          </a:xfrm>
          <a:prstGeom prst="rect">
            <a:avLst/>
          </a:prstGeom>
          <a:noFill/>
        </p:spPr>
        <p:txBody>
          <a:bodyPr wrap="none" lIns="0" tIns="0" rIns="0" rtlCol="0">
            <a:spAutoFit/>
          </a:bodyPr>
          <a:lstStyle/>
          <a:p>
            <a:pPr>
              <a:lnSpc>
                <a:spcPts val="800"/>
              </a:lnSpc>
              <a:tabLst>
                <a:tab pos="1130300" algn="l"/>
              </a:tabLst>
            </a:pPr>
            <a:r>
              <a:rPr lang="en-US" altLang="zh-CN" dirty="0"/>
              <a:t>	</a:t>
            </a:r>
            <a:r>
              <a:rPr lang="en-US" altLang="zh-CN" sz="699" dirty="0">
                <a:solidFill>
                  <a:srgbClr val="FFFFFF"/>
                </a:solidFill>
                <a:latin typeface="Arial" pitchFamily="18" charset="0"/>
                <a:cs typeface="Arial" pitchFamily="18" charset="0"/>
              </a:rPr>
              <a:t>Descriptions</a:t>
            </a:r>
          </a:p>
          <a:p>
            <a:pPr>
              <a:lnSpc>
                <a:spcPts val="1400"/>
              </a:lnSpc>
              <a:tabLst>
                <a:tab pos="1130300" algn="l"/>
              </a:tabLst>
            </a:pPr>
            <a:r>
              <a:rPr lang="en-US" altLang="zh-CN" sz="699" dirty="0">
                <a:solidFill>
                  <a:srgbClr val="231F20"/>
                </a:solidFill>
                <a:latin typeface="Arial" pitchFamily="18" charset="0"/>
                <a:cs typeface="Arial" pitchFamily="18" charset="0"/>
              </a:rPr>
              <a:t>Inside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inner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device,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drive,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program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storage</a:t>
            </a:r>
          </a:p>
          <a:p>
            <a:pPr>
              <a:lnSpc>
                <a:spcPts val="1400"/>
              </a:lnSpc>
              <a:tabLst>
                <a:tab pos="1130300" algn="l"/>
              </a:tabLst>
            </a:pPr>
            <a:r>
              <a:rPr lang="en-US" altLang="zh-CN" sz="699" dirty="0">
                <a:solidFill>
                  <a:srgbClr val="231F20"/>
                </a:solidFill>
                <a:latin typeface="Arial" pitchFamily="18" charset="0"/>
                <a:cs typeface="Arial" pitchFamily="18" charset="0"/>
              </a:rPr>
              <a:t>External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outside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device,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encryption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image</a:t>
            </a:r>
          </a:p>
          <a:p>
            <a:pPr>
              <a:lnSpc>
                <a:spcPts val="1000"/>
              </a:lnSpc>
              <a:tabLst>
                <a:tab pos="1130300" algn="l"/>
              </a:tabLst>
            </a:pPr>
            <a:r>
              <a:rPr lang="en-US" altLang="zh-CN" sz="699" dirty="0">
                <a:solidFill>
                  <a:srgbClr val="231F20"/>
                </a:solidFill>
                <a:latin typeface="Arial" pitchFamily="18" charset="0"/>
                <a:cs typeface="Arial" pitchFamily="18" charset="0"/>
              </a:rPr>
              <a:t>save</a:t>
            </a:r>
          </a:p>
        </p:txBody>
      </p:sp>
      <p:sp>
        <p:nvSpPr>
          <p:cNvPr id="27" name="TextBox 1"/>
          <p:cNvSpPr txBox="1"/>
          <p:nvPr/>
        </p:nvSpPr>
        <p:spPr>
          <a:xfrm>
            <a:off x="596900" y="787400"/>
            <a:ext cx="3365500" cy="3454400"/>
          </a:xfrm>
          <a:prstGeom prst="rect">
            <a:avLst/>
          </a:prstGeom>
          <a:noFill/>
        </p:spPr>
        <p:txBody>
          <a:bodyPr wrap="none" lIns="0" tIns="0" rIns="0" rtlCol="0">
            <a:spAutoFit/>
          </a:bodyPr>
          <a:lstStyle/>
          <a:p>
            <a:pPr>
              <a:lnSpc>
                <a:spcPts val="900"/>
              </a:lnSpc>
              <a:tabLst>
                <a:tab pos="114300" algn="l"/>
              </a:tabLst>
            </a:pPr>
            <a:r>
              <a:rPr lang="en-US" altLang="zh-CN" sz="799" dirty="0">
                <a:solidFill>
                  <a:srgbClr val="F1592F"/>
                </a:solidFill>
                <a:latin typeface="Arial" pitchFamily="18" charset="0"/>
                <a:cs typeface="Arial" pitchFamily="18" charset="0"/>
              </a:rPr>
              <a:t>1.5</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Power</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Supply</a:t>
            </a:r>
          </a:p>
          <a:p>
            <a:pPr>
              <a:lnSpc>
                <a:spcPts val="1200"/>
              </a:lnSpc>
              <a:tabLst>
                <a:tab pos="114300" algn="l"/>
              </a:tabLst>
            </a:pPr>
            <a:r>
              <a:rPr lang="en-US" altLang="zh-CN" dirty="0"/>
              <a:t>	</a:t>
            </a:r>
            <a:r>
              <a:rPr lang="en-US" altLang="zh-CN" sz="699" dirty="0">
                <a:solidFill>
                  <a:srgbClr val="231F20"/>
                </a:solidFill>
                <a:latin typeface="Arial" pitchFamily="18" charset="0"/>
                <a:cs typeface="Arial" pitchFamily="18" charset="0"/>
              </a:rPr>
              <a:t>AC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100-240V</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input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9-14V</a:t>
            </a:r>
          </a:p>
          <a:p>
            <a:pPr>
              <a:lnSpc>
                <a:spcPts val="1000"/>
              </a:lnSpc>
              <a:tabLst>
                <a:tab pos="114300" algn="l"/>
              </a:tabLst>
            </a:pPr>
            <a:r>
              <a:rPr lang="en-US" altLang="zh-CN" dirty="0"/>
              <a:t>	</a:t>
            </a:r>
            <a:r>
              <a:rPr lang="en-US" altLang="zh-CN" sz="699" dirty="0">
                <a:solidFill>
                  <a:srgbClr val="231F20"/>
                </a:solidFill>
                <a:latin typeface="Arial" pitchFamily="18" charset="0"/>
                <a:cs typeface="Arial" pitchFamily="18" charset="0"/>
              </a:rPr>
              <a:t>Lithium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11.1V,</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5.2Ah</a:t>
            </a:r>
          </a:p>
          <a:p>
            <a:pPr>
              <a:lnSpc>
                <a:spcPts val="1000"/>
              </a:lnSpc>
              <a:tabLst>
                <a:tab pos="114300" algn="l"/>
              </a:tabLst>
            </a:pPr>
            <a:r>
              <a:rPr lang="en-US" altLang="zh-CN" dirty="0"/>
              <a:t>	</a:t>
            </a:r>
            <a:r>
              <a:rPr lang="en-US" altLang="zh-CN" sz="699" dirty="0">
                <a:solidFill>
                  <a:srgbClr val="231F20"/>
                </a:solidFill>
                <a:latin typeface="Arial" pitchFamily="18" charset="0"/>
                <a:cs typeface="Arial" pitchFamily="18" charset="0"/>
              </a:rPr>
              <a:t>Typical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200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cycles(Splice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&amp;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Batteries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Standard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900"/>
              </a:lnSpc>
              <a:tabLst>
                <a:tab pos="114300" algn="l"/>
              </a:tabLst>
            </a:pPr>
            <a:r>
              <a:rPr lang="en-US" altLang="zh-CN" sz="799" dirty="0">
                <a:solidFill>
                  <a:srgbClr val="F1592F"/>
                </a:solidFill>
                <a:latin typeface="Arial" pitchFamily="18" charset="0"/>
                <a:cs typeface="Arial" pitchFamily="18" charset="0"/>
              </a:rPr>
              <a:t>1.6</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Size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and</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Weight</a:t>
            </a:r>
          </a:p>
          <a:p>
            <a:pPr>
              <a:lnSpc>
                <a:spcPts val="1400"/>
              </a:lnSpc>
              <a:tabLst>
                <a:tab pos="114300" algn="l"/>
              </a:tabLst>
            </a:pPr>
            <a:r>
              <a:rPr lang="en-US" altLang="zh-CN" dirty="0"/>
              <a:t>	</a:t>
            </a:r>
            <a:r>
              <a:rPr lang="en-US" altLang="zh-CN" sz="699" dirty="0">
                <a:solidFill>
                  <a:srgbClr val="231F20"/>
                </a:solidFill>
                <a:latin typeface="Arial Unicode MS" pitchFamily="18" charset="0"/>
                <a:cs typeface="Arial Unicode MS" pitchFamily="18" charset="0"/>
              </a:rPr>
              <a:t>Size：Length×width×height=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124mm×123.2mm×138mm</a:t>
            </a:r>
          </a:p>
          <a:p>
            <a:pPr>
              <a:lnSpc>
                <a:spcPts val="1000"/>
              </a:lnSpc>
              <a:tabLst>
                <a:tab pos="114300" algn="l"/>
              </a:tabLst>
            </a:pPr>
            <a:r>
              <a:rPr lang="en-US" altLang="zh-CN" dirty="0"/>
              <a:t>	</a:t>
            </a:r>
            <a:r>
              <a:rPr lang="en-US" altLang="zh-CN" sz="699" dirty="0">
                <a:solidFill>
                  <a:srgbClr val="231F20"/>
                </a:solidFill>
                <a:latin typeface="MS Gothic" pitchFamily="18" charset="0"/>
                <a:cs typeface="MS Gothic" pitchFamily="18" charset="0"/>
              </a:rPr>
              <a:t>weight：1.49kg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battery)</a:t>
            </a:r>
          </a:p>
          <a:p>
            <a:pPr>
              <a:lnSpc>
                <a:spcPts val="1000"/>
              </a:lnSpc>
            </a:pPr>
            <a:endParaRPr lang="en-US" altLang="zh-CN" dirty="0"/>
          </a:p>
          <a:p>
            <a:pPr>
              <a:lnSpc>
                <a:spcPts val="1200"/>
              </a:lnSpc>
              <a:tabLst>
                <a:tab pos="114300" algn="l"/>
              </a:tabLst>
            </a:pPr>
            <a:r>
              <a:rPr lang="en-US" altLang="zh-CN" sz="799" dirty="0">
                <a:solidFill>
                  <a:srgbClr val="F1592F"/>
                </a:solidFill>
                <a:latin typeface="Arial" pitchFamily="18" charset="0"/>
                <a:cs typeface="Arial" pitchFamily="18" charset="0"/>
              </a:rPr>
              <a:t>1.7</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Environmental</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Conditions</a:t>
            </a:r>
          </a:p>
          <a:p>
            <a:pPr>
              <a:lnSpc>
                <a:spcPts val="1400"/>
              </a:lnSpc>
              <a:tabLst>
                <a:tab pos="114300" algn="l"/>
              </a:tabLst>
            </a:pPr>
            <a:r>
              <a:rPr lang="en-US" altLang="zh-CN" dirty="0"/>
              <a:t>	</a:t>
            </a:r>
            <a:r>
              <a:rPr lang="en-US" altLang="zh-CN" sz="699" dirty="0">
                <a:solidFill>
                  <a:srgbClr val="231F20"/>
                </a:solidFill>
                <a:latin typeface="Arial" pitchFamily="18" charset="0"/>
                <a:cs typeface="Arial" pitchFamily="18" charset="0"/>
              </a:rPr>
              <a:t>Operating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altitude: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5000m,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relative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humidity: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95%,</a:t>
            </a:r>
          </a:p>
          <a:p>
            <a:pPr>
              <a:lnSpc>
                <a:spcPts val="1000"/>
              </a:lnSpc>
              <a:tabLst>
                <a:tab pos="114300" algn="l"/>
              </a:tabLst>
            </a:pPr>
            <a:r>
              <a:rPr lang="en-US" altLang="zh-CN" dirty="0"/>
              <a:t>	</a:t>
            </a:r>
            <a:r>
              <a:rPr lang="en-US" altLang="zh-CN" sz="699" dirty="0">
                <a:solidFill>
                  <a:srgbClr val="231F20"/>
                </a:solidFill>
                <a:latin typeface="Arial" pitchFamily="18" charset="0"/>
                <a:cs typeface="Arial" pitchFamily="18" charset="0"/>
              </a:rPr>
              <a:t>temperature: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50</a:t>
            </a:r>
            <a:r>
              <a:rPr lang="en-US" altLang="zh-CN" sz="699" dirty="0">
                <a:latin typeface="Times New Roman" pitchFamily="18" charset="0"/>
                <a:cs typeface="Times New Roman" pitchFamily="18" charset="0"/>
              </a:rPr>
              <a:t> </a:t>
            </a:r>
            <a:r>
              <a:rPr lang="en-US" altLang="zh-CN" sz="699" dirty="0">
                <a:solidFill>
                  <a:srgbClr val="231F20"/>
                </a:solidFill>
                <a:latin typeface="Arial Unicode MS" pitchFamily="18" charset="0"/>
                <a:cs typeface="Arial Unicode MS"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maximum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velocity: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15m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t>
            </a:r>
          </a:p>
          <a:p>
            <a:pPr>
              <a:lnSpc>
                <a:spcPts val="1000"/>
              </a:lnSpc>
              <a:tabLst>
                <a:tab pos="114300" algn="l"/>
              </a:tabLst>
            </a:pPr>
            <a:r>
              <a:rPr lang="en-US" altLang="zh-CN" dirty="0"/>
              <a:t>	</a:t>
            </a:r>
            <a:r>
              <a:rPr lang="en-US" altLang="zh-CN" sz="699" dirty="0">
                <a:solidFill>
                  <a:srgbClr val="231F20"/>
                </a:solidFill>
                <a:latin typeface="Arial" pitchFamily="18" charset="0"/>
                <a:cs typeface="Arial" pitchFamily="18" charset="0"/>
              </a:rPr>
              <a:t>Storage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relative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humidity: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95%,</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temperature: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60</a:t>
            </a:r>
            <a:r>
              <a:rPr lang="en-US" altLang="zh-CN" sz="699" dirty="0">
                <a:latin typeface="Times New Roman" pitchFamily="18" charset="0"/>
                <a:cs typeface="Times New Roman" pitchFamily="18" charset="0"/>
              </a:rPr>
              <a:t> </a:t>
            </a:r>
            <a:r>
              <a:rPr lang="en-US" altLang="zh-CN" sz="699" dirty="0">
                <a:solidFill>
                  <a:srgbClr val="231F20"/>
                </a:solidFill>
                <a:latin typeface="Arial Unicode MS" pitchFamily="18" charset="0"/>
                <a:cs typeface="Arial Unicode MS"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p>
          <a:p>
            <a:pPr>
              <a:lnSpc>
                <a:spcPts val="1000"/>
              </a:lnSpc>
              <a:tabLst>
                <a:tab pos="114300" algn="l"/>
              </a:tabLst>
            </a:pPr>
            <a:r>
              <a:rPr lang="en-US" altLang="zh-CN" dirty="0"/>
              <a:t>	</a:t>
            </a:r>
            <a:r>
              <a:rPr lang="en-US" altLang="zh-CN" sz="699" dirty="0">
                <a:solidFill>
                  <a:srgbClr val="231F2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-20</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30</a:t>
            </a:r>
            <a:r>
              <a:rPr lang="en-US" altLang="zh-CN" sz="699" dirty="0">
                <a:latin typeface="Times New Roman" pitchFamily="18" charset="0"/>
                <a:cs typeface="Times New Roman" pitchFamily="18" charset="0"/>
              </a:rPr>
              <a:t> </a:t>
            </a:r>
            <a:r>
              <a:rPr lang="en-US" altLang="zh-CN" sz="699" dirty="0">
                <a:solidFill>
                  <a:srgbClr val="231F20"/>
                </a:solidFill>
                <a:latin typeface="Arial Unicode MS" pitchFamily="18" charset="0"/>
                <a:cs typeface="Arial Unicode MS"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long-term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storage</a:t>
            </a:r>
          </a:p>
          <a:p>
            <a:pPr>
              <a:lnSpc>
                <a:spcPts val="1000"/>
              </a:lnSpc>
            </a:pPr>
            <a:endParaRPr lang="en-US" altLang="zh-CN" dirty="0"/>
          </a:p>
          <a:p>
            <a:pPr>
              <a:lnSpc>
                <a:spcPts val="1300"/>
              </a:lnSpc>
              <a:tabLst>
                <a:tab pos="114300" algn="l"/>
              </a:tabLst>
            </a:pPr>
            <a:r>
              <a:rPr lang="en-US" altLang="zh-CN" sz="799" dirty="0">
                <a:solidFill>
                  <a:srgbClr val="F1592F"/>
                </a:solidFill>
                <a:latin typeface="Arial" pitchFamily="18" charset="0"/>
                <a:cs typeface="Arial" pitchFamily="18" charset="0"/>
              </a:rPr>
              <a:t>1.8</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Others</a:t>
            </a:r>
          </a:p>
          <a:p>
            <a:pPr>
              <a:lnSpc>
                <a:spcPts val="1400"/>
              </a:lnSpc>
              <a:tabLst>
                <a:tab pos="114300" algn="l"/>
              </a:tabLst>
            </a:pPr>
            <a:r>
              <a:rPr lang="en-US" altLang="zh-CN" dirty="0"/>
              <a:t>	</a:t>
            </a:r>
            <a:r>
              <a:rPr lang="en-US" altLang="zh-CN" sz="699" dirty="0">
                <a:solidFill>
                  <a:srgbClr val="231F20"/>
                </a:solidFill>
                <a:latin typeface="Arial" pitchFamily="18" charset="0"/>
                <a:cs typeface="Arial" pitchFamily="18" charset="0"/>
              </a:rPr>
              <a:t>Observation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display: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Two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cameras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(orthogonally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view),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4.3-inch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color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LCD</a:t>
            </a:r>
          </a:p>
          <a:p>
            <a:pPr>
              <a:lnSpc>
                <a:spcPts val="1000"/>
              </a:lnSpc>
              <a:tabLst>
                <a:tab pos="114300" algn="l"/>
              </a:tabLst>
            </a:pPr>
            <a:r>
              <a:rPr lang="en-US" altLang="zh-CN" dirty="0"/>
              <a:t>	</a:t>
            </a:r>
            <a:r>
              <a:rPr lang="en-US" altLang="zh-CN" sz="699" dirty="0">
                <a:solidFill>
                  <a:srgbClr val="231F20"/>
                </a:solidFill>
                <a:latin typeface="Arial" pitchFamily="18" charset="0"/>
                <a:cs typeface="Arial" pitchFamily="18" charset="0"/>
              </a:rPr>
              <a:t>touch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screen</a:t>
            </a:r>
          </a:p>
          <a:p>
            <a:pPr>
              <a:lnSpc>
                <a:spcPts val="1000"/>
              </a:lnSpc>
              <a:tabLst>
                <a:tab pos="114300" algn="l"/>
              </a:tabLst>
            </a:pPr>
            <a:r>
              <a:rPr lang="en-US" altLang="zh-CN" dirty="0"/>
              <a:t>	</a:t>
            </a:r>
            <a:r>
              <a:rPr lang="en-US" altLang="zh-CN" sz="699" dirty="0">
                <a:solidFill>
                  <a:srgbClr val="231F20"/>
                </a:solidFill>
                <a:latin typeface="Arial" pitchFamily="18" charset="0"/>
                <a:cs typeface="Arial" pitchFamily="18" charset="0"/>
              </a:rPr>
              <a:t>320x</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magnification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single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X</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view,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160x</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magnification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both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X</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a:t>
            </a:r>
          </a:p>
          <a:p>
            <a:pPr>
              <a:lnSpc>
                <a:spcPts val="1000"/>
              </a:lnSpc>
              <a:tabLst>
                <a:tab pos="114300" algn="l"/>
              </a:tabLst>
            </a:pPr>
            <a:r>
              <a:rPr lang="en-US" altLang="zh-CN" dirty="0"/>
              <a:t>	</a:t>
            </a:r>
            <a:r>
              <a:rPr lang="en-US" altLang="zh-CN" sz="699" dirty="0">
                <a:solidFill>
                  <a:srgbClr val="231F20"/>
                </a:solidFill>
                <a:latin typeface="Arial" pitchFamily="18" charset="0"/>
                <a:cs typeface="Arial" pitchFamily="18" charset="0"/>
              </a:rPr>
              <a:t>view.</a:t>
            </a:r>
          </a:p>
          <a:p>
            <a:pPr>
              <a:lnSpc>
                <a:spcPts val="1000"/>
              </a:lnSpc>
              <a:tabLst>
                <a:tab pos="114300" algn="l"/>
              </a:tabLst>
            </a:pPr>
            <a:r>
              <a:rPr lang="en-US" altLang="zh-CN" dirty="0"/>
              <a:t>	</a:t>
            </a:r>
            <a:r>
              <a:rPr lang="en-US" altLang="zh-CN" sz="699" dirty="0">
                <a:solidFill>
                  <a:srgbClr val="231F20"/>
                </a:solidFill>
                <a:latin typeface="Arial" pitchFamily="18" charset="0"/>
                <a:cs typeface="Arial" pitchFamily="18" charset="0"/>
              </a:rPr>
              <a:t>Tension</a:t>
            </a:r>
            <a:r>
              <a:rPr lang="en-US" altLang="zh-CN" sz="699" dirty="0">
                <a:latin typeface="Times New Roman" pitchFamily="18" charset="0"/>
                <a:cs typeface="Times New Roman" pitchFamily="18" charset="0"/>
              </a:rPr>
              <a:t> </a:t>
            </a:r>
            <a:r>
              <a:rPr lang="en-US" altLang="zh-CN" sz="699" dirty="0">
                <a:solidFill>
                  <a:srgbClr val="231F20"/>
                </a:solidFill>
                <a:latin typeface="MS Gothic" pitchFamily="18" charset="0"/>
                <a:cs typeface="MS Gothic" pitchFamily="18" charset="0"/>
              </a:rPr>
              <a:t>test：1.96</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2.25N.</a:t>
            </a:r>
          </a:p>
          <a:p>
            <a:pPr>
              <a:lnSpc>
                <a:spcPts val="1000"/>
              </a:lnSpc>
              <a:tabLst>
                <a:tab pos="114300" algn="l"/>
              </a:tabLst>
            </a:pPr>
            <a:r>
              <a:rPr lang="en-US" altLang="zh-CN" dirty="0"/>
              <a:t>	</a:t>
            </a:r>
            <a:r>
              <a:rPr lang="en-US" altLang="zh-CN" sz="699" dirty="0">
                <a:solidFill>
                  <a:srgbClr val="231F20"/>
                </a:solidFill>
                <a:latin typeface="Arial" pitchFamily="18" charset="0"/>
                <a:cs typeface="Arial" pitchFamily="18" charset="0"/>
              </a:rPr>
              <a:t>Terminals:</a:t>
            </a:r>
          </a:p>
        </p:txBody>
      </p:sp>
      <p:sp>
        <p:nvSpPr>
          <p:cNvPr id="29" name="Freeform 3"/>
          <p:cNvSpPr/>
          <p:nvPr/>
        </p:nvSpPr>
        <p:spPr>
          <a:xfrm>
            <a:off x="4717294" y="4682855"/>
            <a:ext cx="13968" cy="190747"/>
          </a:xfrm>
          <a:custGeom>
            <a:avLst/>
            <a:gdLst>
              <a:gd name="connsiteX0" fmla="*/ 6350 w 13968"/>
              <a:gd name="connsiteY0" fmla="*/ 184397 h 190747"/>
              <a:gd name="connsiteX1" fmla="*/ 6350 w 13968"/>
              <a:gd name="connsiteY1" fmla="*/ 6350 h 190747"/>
            </a:gdLst>
            <a:ahLst/>
            <a:cxnLst>
              <a:cxn ang="0">
                <a:pos x="connsiteX0" y="connsiteY0"/>
              </a:cxn>
              <a:cxn ang="1">
                <a:pos x="connsiteX1" y="connsiteY1"/>
              </a:cxn>
            </a:cxnLst>
            <a:rect l="l" t="t" r="r" b="b"/>
            <a:pathLst>
              <a:path w="13968" h="190747">
                <a:moveTo>
                  <a:pt x="6350" y="184397"/>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5246438" y="4682855"/>
            <a:ext cx="13968" cy="190747"/>
          </a:xfrm>
          <a:custGeom>
            <a:avLst/>
            <a:gdLst>
              <a:gd name="connsiteX0" fmla="*/ 6350 w 13968"/>
              <a:gd name="connsiteY0" fmla="*/ 184397 h 190747"/>
              <a:gd name="connsiteX1" fmla="*/ 6350 w 13968"/>
              <a:gd name="connsiteY1" fmla="*/ 6350 h 190747"/>
            </a:gdLst>
            <a:ahLst/>
            <a:cxnLst>
              <a:cxn ang="0">
                <a:pos x="connsiteX0" y="connsiteY0"/>
              </a:cxn>
              <a:cxn ang="1">
                <a:pos x="connsiteX1" y="connsiteY1"/>
              </a:cxn>
            </a:cxnLst>
            <a:rect l="l" t="t" r="r" b="b"/>
            <a:pathLst>
              <a:path w="13968" h="190747">
                <a:moveTo>
                  <a:pt x="6350" y="184397"/>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8092240" y="4682855"/>
            <a:ext cx="13968" cy="190747"/>
          </a:xfrm>
          <a:custGeom>
            <a:avLst/>
            <a:gdLst>
              <a:gd name="connsiteX0" fmla="*/ 6350 w 13968"/>
              <a:gd name="connsiteY0" fmla="*/ 184397 h 190747"/>
              <a:gd name="connsiteX1" fmla="*/ 6350 w 13968"/>
              <a:gd name="connsiteY1" fmla="*/ 6350 h 190747"/>
            </a:gdLst>
            <a:ahLst/>
            <a:cxnLst>
              <a:cxn ang="0">
                <a:pos x="connsiteX0" y="connsiteY0"/>
              </a:cxn>
              <a:cxn ang="1">
                <a:pos x="connsiteX1" y="connsiteY1"/>
              </a:cxn>
            </a:cxnLst>
            <a:rect l="l" t="t" r="r" b="b"/>
            <a:pathLst>
              <a:path w="13968" h="190747">
                <a:moveTo>
                  <a:pt x="6350" y="184397"/>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Freeform 3"/>
          <p:cNvSpPr/>
          <p:nvPr/>
        </p:nvSpPr>
        <p:spPr>
          <a:xfrm>
            <a:off x="4716660" y="4861538"/>
            <a:ext cx="542477" cy="13968"/>
          </a:xfrm>
          <a:custGeom>
            <a:avLst/>
            <a:gdLst>
              <a:gd name="connsiteX0" fmla="*/ 6350 w 542477"/>
              <a:gd name="connsiteY0" fmla="*/ 6350 h 13968"/>
              <a:gd name="connsiteX1" fmla="*/ 536127 w 542477"/>
              <a:gd name="connsiteY1" fmla="*/ 6350 h 13968"/>
            </a:gdLst>
            <a:ahLst/>
            <a:cxnLst>
              <a:cxn ang="0">
                <a:pos x="connsiteX0" y="connsiteY0"/>
              </a:cxn>
              <a:cxn ang="1">
                <a:pos x="connsiteX1" y="connsiteY1"/>
              </a:cxn>
            </a:cxnLst>
            <a:rect l="l" t="t" r="r" b="b"/>
            <a:pathLst>
              <a:path w="542477" h="13968">
                <a:moveTo>
                  <a:pt x="6350" y="6350"/>
                </a:moveTo>
                <a:lnTo>
                  <a:pt x="536127"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Freeform 3"/>
          <p:cNvSpPr/>
          <p:nvPr/>
        </p:nvSpPr>
        <p:spPr>
          <a:xfrm>
            <a:off x="4717294" y="4862172"/>
            <a:ext cx="13968" cy="329748"/>
          </a:xfrm>
          <a:custGeom>
            <a:avLst/>
            <a:gdLst>
              <a:gd name="connsiteX0" fmla="*/ 6350 w 13968"/>
              <a:gd name="connsiteY0" fmla="*/ 323398 h 329748"/>
              <a:gd name="connsiteX1" fmla="*/ 6350 w 13968"/>
              <a:gd name="connsiteY1" fmla="*/ 6350 h 329748"/>
            </a:gdLst>
            <a:ahLst/>
            <a:cxnLst>
              <a:cxn ang="0">
                <a:pos x="connsiteX0" y="connsiteY0"/>
              </a:cxn>
              <a:cxn ang="1">
                <a:pos x="connsiteX1" y="connsiteY1"/>
              </a:cxn>
            </a:cxnLst>
            <a:rect l="l" t="t" r="r" b="b"/>
            <a:pathLst>
              <a:path w="13968" h="329748">
                <a:moveTo>
                  <a:pt x="6350" y="323398"/>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Freeform 3"/>
          <p:cNvSpPr/>
          <p:nvPr/>
        </p:nvSpPr>
        <p:spPr>
          <a:xfrm>
            <a:off x="5246438" y="4861538"/>
            <a:ext cx="2859138" cy="13968"/>
          </a:xfrm>
          <a:custGeom>
            <a:avLst/>
            <a:gdLst>
              <a:gd name="connsiteX0" fmla="*/ 6350 w 2859138"/>
              <a:gd name="connsiteY0" fmla="*/ 6350 h 13968"/>
              <a:gd name="connsiteX1" fmla="*/ 2852788 w 2859138"/>
              <a:gd name="connsiteY1" fmla="*/ 6350 h 13968"/>
            </a:gdLst>
            <a:ahLst/>
            <a:cxnLst>
              <a:cxn ang="0">
                <a:pos x="connsiteX0" y="connsiteY0"/>
              </a:cxn>
              <a:cxn ang="1">
                <a:pos x="connsiteX1" y="connsiteY1"/>
              </a:cxn>
            </a:cxnLst>
            <a:rect l="l" t="t" r="r" b="b"/>
            <a:pathLst>
              <a:path w="2859138" h="13968">
                <a:moveTo>
                  <a:pt x="6350" y="6350"/>
                </a:moveTo>
                <a:lnTo>
                  <a:pt x="285278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Freeform 3"/>
          <p:cNvSpPr/>
          <p:nvPr/>
        </p:nvSpPr>
        <p:spPr>
          <a:xfrm>
            <a:off x="5246438" y="4862172"/>
            <a:ext cx="13968" cy="329748"/>
          </a:xfrm>
          <a:custGeom>
            <a:avLst/>
            <a:gdLst>
              <a:gd name="connsiteX0" fmla="*/ 6350 w 13968"/>
              <a:gd name="connsiteY0" fmla="*/ 323398 h 329748"/>
              <a:gd name="connsiteX1" fmla="*/ 6350 w 13968"/>
              <a:gd name="connsiteY1" fmla="*/ 6350 h 329748"/>
            </a:gdLst>
            <a:ahLst/>
            <a:cxnLst>
              <a:cxn ang="0">
                <a:pos x="connsiteX0" y="connsiteY0"/>
              </a:cxn>
              <a:cxn ang="1">
                <a:pos x="connsiteX1" y="connsiteY1"/>
              </a:cxn>
            </a:cxnLst>
            <a:rect l="l" t="t" r="r" b="b"/>
            <a:pathLst>
              <a:path w="13968" h="329748">
                <a:moveTo>
                  <a:pt x="6350" y="323398"/>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Freeform 3"/>
          <p:cNvSpPr/>
          <p:nvPr/>
        </p:nvSpPr>
        <p:spPr>
          <a:xfrm>
            <a:off x="8092240" y="4862172"/>
            <a:ext cx="13968" cy="329748"/>
          </a:xfrm>
          <a:custGeom>
            <a:avLst/>
            <a:gdLst>
              <a:gd name="connsiteX0" fmla="*/ 6350 w 13968"/>
              <a:gd name="connsiteY0" fmla="*/ 323398 h 329748"/>
              <a:gd name="connsiteX1" fmla="*/ 6350 w 13968"/>
              <a:gd name="connsiteY1" fmla="*/ 6350 h 329748"/>
            </a:gdLst>
            <a:ahLst/>
            <a:cxnLst>
              <a:cxn ang="0">
                <a:pos x="connsiteX0" y="connsiteY0"/>
              </a:cxn>
              <a:cxn ang="1">
                <a:pos x="connsiteX1" y="connsiteY1"/>
              </a:cxn>
            </a:cxnLst>
            <a:rect l="l" t="t" r="r" b="b"/>
            <a:pathLst>
              <a:path w="13968" h="329748">
                <a:moveTo>
                  <a:pt x="6350" y="323398"/>
                </a:moveTo>
                <a:lnTo>
                  <a:pt x="6350"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Freeform 3"/>
          <p:cNvSpPr/>
          <p:nvPr/>
        </p:nvSpPr>
        <p:spPr>
          <a:xfrm>
            <a:off x="4716660" y="5179855"/>
            <a:ext cx="542477" cy="13968"/>
          </a:xfrm>
          <a:custGeom>
            <a:avLst/>
            <a:gdLst>
              <a:gd name="connsiteX0" fmla="*/ 6350 w 542477"/>
              <a:gd name="connsiteY0" fmla="*/ 6350 h 13968"/>
              <a:gd name="connsiteX1" fmla="*/ 536127 w 542477"/>
              <a:gd name="connsiteY1" fmla="*/ 6350 h 13968"/>
            </a:gdLst>
            <a:ahLst/>
            <a:cxnLst>
              <a:cxn ang="0">
                <a:pos x="connsiteX0" y="connsiteY0"/>
              </a:cxn>
              <a:cxn ang="1">
                <a:pos x="connsiteX1" y="connsiteY1"/>
              </a:cxn>
            </a:cxnLst>
            <a:rect l="l" t="t" r="r" b="b"/>
            <a:pathLst>
              <a:path w="542477" h="13968">
                <a:moveTo>
                  <a:pt x="6350" y="6350"/>
                </a:moveTo>
                <a:lnTo>
                  <a:pt x="536127"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Freeform 3"/>
          <p:cNvSpPr/>
          <p:nvPr/>
        </p:nvSpPr>
        <p:spPr>
          <a:xfrm>
            <a:off x="5246438" y="5179855"/>
            <a:ext cx="2859138" cy="13968"/>
          </a:xfrm>
          <a:custGeom>
            <a:avLst/>
            <a:gdLst>
              <a:gd name="connsiteX0" fmla="*/ 6350 w 2859138"/>
              <a:gd name="connsiteY0" fmla="*/ 6350 h 13968"/>
              <a:gd name="connsiteX1" fmla="*/ 2852788 w 2859138"/>
              <a:gd name="connsiteY1" fmla="*/ 6350 h 13968"/>
            </a:gdLst>
            <a:ahLst/>
            <a:cxnLst>
              <a:cxn ang="0">
                <a:pos x="connsiteX0" y="connsiteY0"/>
              </a:cxn>
              <a:cxn ang="1">
                <a:pos x="connsiteX1" y="connsiteY1"/>
              </a:cxn>
            </a:cxnLst>
            <a:rect l="l" t="t" r="r" b="b"/>
            <a:pathLst>
              <a:path w="2859138" h="13968">
                <a:moveTo>
                  <a:pt x="6350" y="6350"/>
                </a:moveTo>
                <a:lnTo>
                  <a:pt x="2852788" y="6350"/>
                </a:lnTo>
              </a:path>
            </a:pathLst>
          </a:custGeom>
          <a:ln w="12700">
            <a:solidFill>
              <a:srgbClr val="231F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Freeform 3"/>
          <p:cNvSpPr/>
          <p:nvPr/>
        </p:nvSpPr>
        <p:spPr>
          <a:xfrm>
            <a:off x="5246438" y="4504173"/>
            <a:ext cx="13968" cy="191382"/>
          </a:xfrm>
          <a:custGeom>
            <a:avLst/>
            <a:gdLst>
              <a:gd name="connsiteX0" fmla="*/ 6350 w 13968"/>
              <a:gd name="connsiteY0" fmla="*/ 185032 h 191382"/>
              <a:gd name="connsiteX1" fmla="*/ 6350 w 13968"/>
              <a:gd name="connsiteY1" fmla="*/ 6350 h 191382"/>
            </a:gdLst>
            <a:ahLst/>
            <a:cxnLst>
              <a:cxn ang="0">
                <a:pos x="connsiteX0" y="connsiteY0"/>
              </a:cxn>
              <a:cxn ang="1">
                <a:pos x="connsiteX1" y="connsiteY1"/>
              </a:cxn>
            </a:cxnLst>
            <a:rect l="l" t="t" r="r" b="b"/>
            <a:pathLst>
              <a:path w="13968" h="191382">
                <a:moveTo>
                  <a:pt x="6350" y="185032"/>
                </a:moveTo>
                <a:lnTo>
                  <a:pt x="6350" y="6350"/>
                </a:lnTo>
              </a:path>
            </a:pathLst>
          </a:custGeom>
          <a:ln w="12700">
            <a:solidFill>
              <a:srgbClr val="BCBDC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Freeform 3"/>
          <p:cNvSpPr/>
          <p:nvPr/>
        </p:nvSpPr>
        <p:spPr>
          <a:xfrm>
            <a:off x="4751748" y="2599814"/>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3"/>
          <p:cNvSpPr/>
          <p:nvPr/>
        </p:nvSpPr>
        <p:spPr>
          <a:xfrm>
            <a:off x="4751748" y="1997091"/>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
          <p:cNvSpPr/>
          <p:nvPr/>
        </p:nvSpPr>
        <p:spPr>
          <a:xfrm>
            <a:off x="4751748" y="1036341"/>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3"/>
          <p:cNvSpPr/>
          <p:nvPr/>
        </p:nvSpPr>
        <p:spPr>
          <a:xfrm>
            <a:off x="4751748" y="2131005"/>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3"/>
          <p:cNvSpPr/>
          <p:nvPr/>
        </p:nvSpPr>
        <p:spPr>
          <a:xfrm>
            <a:off x="4751748" y="1170243"/>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3"/>
          <p:cNvSpPr/>
          <p:nvPr/>
        </p:nvSpPr>
        <p:spPr>
          <a:xfrm>
            <a:off x="4751748" y="1304152"/>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3"/>
          <p:cNvSpPr/>
          <p:nvPr/>
        </p:nvSpPr>
        <p:spPr>
          <a:xfrm>
            <a:off x="4751748" y="2886653"/>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3"/>
          <p:cNvSpPr/>
          <p:nvPr/>
        </p:nvSpPr>
        <p:spPr>
          <a:xfrm>
            <a:off x="4756265" y="3411474"/>
            <a:ext cx="45719" cy="45719"/>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p:cNvSpPr/>
          <p:nvPr/>
        </p:nvSpPr>
        <p:spPr>
          <a:xfrm rot="20280250">
            <a:off x="4751748" y="3876865"/>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3"/>
          <p:cNvSpPr/>
          <p:nvPr/>
        </p:nvSpPr>
        <p:spPr>
          <a:xfrm>
            <a:off x="4767523" y="4108310"/>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8"/>
                  <a:pt x="31550" y="15804"/>
                </a:cubicBezTo>
                <a:cubicBezTo>
                  <a:pt x="31550" y="7070"/>
                  <a:pt x="24492" y="0"/>
                  <a:pt x="15775" y="0"/>
                </a:cubicBezTo>
                <a:cubicBezTo>
                  <a:pt x="7057" y="0"/>
                  <a:pt x="0" y="7070"/>
                  <a:pt x="0" y="15804"/>
                </a:cubicBezTo>
                <a:cubicBezTo>
                  <a:pt x="0" y="24538"/>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
          <p:cNvSpPr/>
          <p:nvPr/>
        </p:nvSpPr>
        <p:spPr>
          <a:xfrm>
            <a:off x="4741113" y="4373864"/>
            <a:ext cx="38012" cy="38082"/>
          </a:xfrm>
          <a:custGeom>
            <a:avLst/>
            <a:gdLst>
              <a:gd name="connsiteX0" fmla="*/ 19006 w 38012"/>
              <a:gd name="connsiteY0" fmla="*/ 38082 h 38082"/>
              <a:gd name="connsiteX1" fmla="*/ 38012 w 38012"/>
              <a:gd name="connsiteY1" fmla="*/ 19041 h 38082"/>
              <a:gd name="connsiteX2" fmla="*/ 19006 w 38012"/>
              <a:gd name="connsiteY2" fmla="*/ 0 h 38082"/>
              <a:gd name="connsiteX3" fmla="*/ 0 w 38012"/>
              <a:gd name="connsiteY3" fmla="*/ 19041 h 38082"/>
              <a:gd name="connsiteX4" fmla="*/ 19006 w 38012"/>
              <a:gd name="connsiteY4" fmla="*/ 38082 h 3808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8012" h="38082">
                <a:moveTo>
                  <a:pt x="19006" y="38082"/>
                </a:moveTo>
                <a:cubicBezTo>
                  <a:pt x="29497" y="38082"/>
                  <a:pt x="38012" y="29552"/>
                  <a:pt x="38012" y="19041"/>
                </a:cubicBezTo>
                <a:cubicBezTo>
                  <a:pt x="38012" y="8518"/>
                  <a:pt x="29497" y="0"/>
                  <a:pt x="19006" y="0"/>
                </a:cubicBezTo>
                <a:cubicBezTo>
                  <a:pt x="8514" y="0"/>
                  <a:pt x="0" y="8518"/>
                  <a:pt x="0" y="19041"/>
                </a:cubicBezTo>
                <a:cubicBezTo>
                  <a:pt x="0" y="29552"/>
                  <a:pt x="8514" y="38082"/>
                  <a:pt x="19006" y="38082"/>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Picture 3"/>
          <p:cNvPicPr>
            <a:picLocks noChangeAspect="1" noChangeArrowheads="1"/>
          </p:cNvPicPr>
          <p:nvPr/>
        </p:nvPicPr>
        <p:blipFill>
          <a:blip r:embed="rId2"/>
          <a:srcRect/>
          <a:stretch>
            <a:fillRect/>
          </a:stretch>
        </p:blipFill>
        <p:spPr bwMode="auto">
          <a:xfrm>
            <a:off x="4722019" y="4509148"/>
            <a:ext cx="3378200" cy="190500"/>
          </a:xfrm>
          <a:prstGeom prst="rect">
            <a:avLst/>
          </a:prstGeom>
          <a:noFill/>
        </p:spPr>
      </p:pic>
      <p:sp>
        <p:nvSpPr>
          <p:cNvPr id="52" name="TextBox 1"/>
          <p:cNvSpPr txBox="1"/>
          <p:nvPr/>
        </p:nvSpPr>
        <p:spPr>
          <a:xfrm>
            <a:off x="4760119" y="4567237"/>
            <a:ext cx="542477" cy="533431"/>
          </a:xfrm>
          <a:prstGeom prst="rect">
            <a:avLst/>
          </a:prstGeom>
          <a:noFill/>
        </p:spPr>
        <p:txBody>
          <a:bodyPr wrap="square" lIns="0" tIns="0" rIns="0" rtlCol="0">
            <a:spAutoFit/>
          </a:bodyPr>
          <a:lstStyle/>
          <a:p>
            <a:pPr>
              <a:lnSpc>
                <a:spcPts val="800"/>
              </a:lnSpc>
              <a:tabLst>
                <a:tab pos="76200" algn="l"/>
              </a:tabLst>
            </a:pPr>
            <a:r>
              <a:rPr lang="en-US" altLang="zh-CN" dirty="0"/>
              <a:t>	</a:t>
            </a:r>
            <a:r>
              <a:rPr lang="en-US" altLang="zh-CN" sz="699" dirty="0">
                <a:solidFill>
                  <a:srgbClr val="FFFFFF"/>
                </a:solidFill>
                <a:latin typeface="Arial" pitchFamily="18" charset="0"/>
                <a:cs typeface="Arial" pitchFamily="18" charset="0"/>
              </a:rPr>
              <a:t>Porta</a:t>
            </a:r>
          </a:p>
          <a:p>
            <a:pPr>
              <a:lnSpc>
                <a:spcPts val="1400"/>
              </a:lnSpc>
              <a:tabLst>
                <a:tab pos="76200" algn="l"/>
              </a:tabLst>
            </a:pPr>
            <a:r>
              <a:rPr lang="it-IT" altLang="zh-CN" sz="699" dirty="0">
                <a:solidFill>
                  <a:srgbClr val="231F20"/>
                </a:solidFill>
                <a:latin typeface="Arial" pitchFamily="18" charset="0"/>
                <a:cs typeface="Arial" pitchFamily="18" charset="0"/>
              </a:rPr>
              <a:t>Scheda SD</a:t>
            </a:r>
          </a:p>
          <a:p>
            <a:pPr>
              <a:lnSpc>
                <a:spcPts val="1400"/>
              </a:lnSpc>
              <a:tabLst>
                <a:tab pos="76200" algn="l"/>
              </a:tabLst>
            </a:pPr>
            <a:r>
              <a:rPr lang="it-IT" altLang="zh-CN" dirty="0"/>
              <a:t>	</a:t>
            </a:r>
            <a:r>
              <a:rPr lang="it-IT" altLang="zh-CN" sz="699" dirty="0">
                <a:solidFill>
                  <a:srgbClr val="231F20"/>
                </a:solidFill>
                <a:latin typeface="Arial" pitchFamily="18" charset="0"/>
                <a:cs typeface="Arial" pitchFamily="18" charset="0"/>
              </a:rPr>
              <a:t>USB</a:t>
            </a:r>
          </a:p>
        </p:txBody>
      </p:sp>
      <p:sp>
        <p:nvSpPr>
          <p:cNvPr id="53" name="TextBox 1"/>
          <p:cNvSpPr txBox="1"/>
          <p:nvPr/>
        </p:nvSpPr>
        <p:spPr>
          <a:xfrm>
            <a:off x="5271501" y="4567237"/>
            <a:ext cx="2820739" cy="659989"/>
          </a:xfrm>
          <a:prstGeom prst="rect">
            <a:avLst/>
          </a:prstGeom>
          <a:noFill/>
        </p:spPr>
        <p:txBody>
          <a:bodyPr wrap="square" lIns="0" tIns="0" rIns="0" rtlCol="0">
            <a:spAutoFit/>
          </a:bodyPr>
          <a:lstStyle/>
          <a:p>
            <a:pPr>
              <a:lnSpc>
                <a:spcPts val="800"/>
              </a:lnSpc>
              <a:tabLst>
                <a:tab pos="1130300" algn="l"/>
              </a:tabLst>
            </a:pPr>
            <a:r>
              <a:rPr lang="en-US" altLang="zh-CN" sz="1600" dirty="0"/>
              <a:t>	</a:t>
            </a:r>
            <a:r>
              <a:rPr lang="it-IT" altLang="zh-CN" sz="600" dirty="0">
                <a:solidFill>
                  <a:srgbClr val="FFFFFF"/>
                </a:solidFill>
                <a:latin typeface="Arial" pitchFamily="18" charset="0"/>
                <a:cs typeface="Arial" pitchFamily="18" charset="0"/>
              </a:rPr>
              <a:t>Descrizioni</a:t>
            </a:r>
          </a:p>
          <a:p>
            <a:pPr>
              <a:lnSpc>
                <a:spcPts val="1400"/>
              </a:lnSpc>
              <a:tabLst>
                <a:tab pos="1130300" algn="l"/>
              </a:tabLst>
            </a:pPr>
            <a:r>
              <a:rPr lang="it-IT" altLang="zh-CN" sz="600" dirty="0">
                <a:solidFill>
                  <a:srgbClr val="231F20"/>
                </a:solidFill>
                <a:latin typeface="Arial" pitchFamily="18" charset="0"/>
                <a:cs typeface="Arial" pitchFamily="18" charset="0"/>
              </a:rPr>
              <a:t>Dentro il dispositivo interno,</a:t>
            </a:r>
            <a:r>
              <a:rPr lang="it-IT" altLang="zh-CN" sz="600" dirty="0">
                <a:latin typeface="Times New Roman" pitchFamily="18" charset="0"/>
                <a:cs typeface="Times New Roman" pitchFamily="18" charset="0"/>
              </a:rPr>
              <a:t> </a:t>
            </a:r>
            <a:r>
              <a:rPr lang="it-IT" altLang="zh-CN" sz="600" dirty="0">
                <a:solidFill>
                  <a:srgbClr val="231F20"/>
                </a:solidFill>
                <a:latin typeface="Arial" pitchFamily="18" charset="0"/>
                <a:cs typeface="Arial" pitchFamily="18" charset="0"/>
              </a:rPr>
              <a:t>unità scheda SD,</a:t>
            </a:r>
            <a:r>
              <a:rPr lang="it-IT" altLang="zh-CN" sz="600" dirty="0">
                <a:latin typeface="Times New Roman" pitchFamily="18" charset="0"/>
                <a:cs typeface="Times New Roman" pitchFamily="18" charset="0"/>
              </a:rPr>
              <a:t> </a:t>
            </a:r>
            <a:r>
              <a:rPr lang="it-IT" altLang="zh-CN" sz="600" dirty="0">
                <a:solidFill>
                  <a:srgbClr val="231F20"/>
                </a:solidFill>
                <a:latin typeface="Arial" pitchFamily="18" charset="0"/>
                <a:cs typeface="Arial" pitchFamily="18" charset="0"/>
              </a:rPr>
              <a:t>programma</a:t>
            </a:r>
            <a:r>
              <a:rPr lang="it-IT" altLang="zh-CN" sz="600" dirty="0">
                <a:latin typeface="Times New Roman" pitchFamily="18" charset="0"/>
                <a:cs typeface="Times New Roman" pitchFamily="18" charset="0"/>
              </a:rPr>
              <a:t> </a:t>
            </a:r>
            <a:r>
              <a:rPr lang="it-IT" altLang="zh-CN" sz="600" dirty="0">
                <a:solidFill>
                  <a:srgbClr val="231F20"/>
                </a:solidFill>
                <a:latin typeface="Arial" pitchFamily="18" charset="0"/>
                <a:cs typeface="Arial" pitchFamily="18" charset="0"/>
              </a:rPr>
              <a:t>per memorizzazione</a:t>
            </a:r>
          </a:p>
          <a:p>
            <a:pPr>
              <a:lnSpc>
                <a:spcPts val="1400"/>
              </a:lnSpc>
              <a:tabLst>
                <a:tab pos="1130300" algn="l"/>
              </a:tabLst>
            </a:pPr>
            <a:r>
              <a:rPr lang="it-IT" altLang="zh-CN" sz="600" dirty="0">
                <a:solidFill>
                  <a:srgbClr val="231F20"/>
                </a:solidFill>
                <a:latin typeface="Arial" pitchFamily="18" charset="0"/>
                <a:cs typeface="Arial" pitchFamily="18" charset="0"/>
              </a:rPr>
              <a:t>Esterna, al di fuori del dispositivo,</a:t>
            </a:r>
            <a:r>
              <a:rPr lang="it-IT" altLang="zh-CN" sz="600" dirty="0">
                <a:latin typeface="Times New Roman" pitchFamily="18" charset="0"/>
                <a:cs typeface="Times New Roman" pitchFamily="18" charset="0"/>
              </a:rPr>
              <a:t> </a:t>
            </a:r>
            <a:r>
              <a:rPr lang="it-IT" altLang="zh-CN" sz="600" dirty="0">
                <a:solidFill>
                  <a:srgbClr val="231F20"/>
                </a:solidFill>
                <a:latin typeface="Arial" pitchFamily="18" charset="0"/>
                <a:cs typeface="Arial" pitchFamily="18" charset="0"/>
              </a:rPr>
              <a:t>funzione di crittografia dati e</a:t>
            </a:r>
            <a:br>
              <a:rPr lang="it-IT" altLang="zh-CN" sz="600" dirty="0">
                <a:solidFill>
                  <a:srgbClr val="231F20"/>
                </a:solidFill>
                <a:latin typeface="Arial" pitchFamily="18" charset="0"/>
                <a:cs typeface="Arial" pitchFamily="18" charset="0"/>
              </a:rPr>
            </a:br>
            <a:r>
              <a:rPr lang="it-IT" altLang="zh-CN" sz="600" dirty="0">
                <a:solidFill>
                  <a:srgbClr val="231F20"/>
                </a:solidFill>
                <a:latin typeface="Arial" pitchFamily="18" charset="0"/>
                <a:cs typeface="Arial" pitchFamily="18" charset="0"/>
              </a:rPr>
              <a:t>salvataggio immagini</a:t>
            </a:r>
          </a:p>
        </p:txBody>
      </p:sp>
      <p:sp>
        <p:nvSpPr>
          <p:cNvPr id="54" name="TextBox 1"/>
          <p:cNvSpPr txBox="1"/>
          <p:nvPr/>
        </p:nvSpPr>
        <p:spPr>
          <a:xfrm>
            <a:off x="4731262" y="869197"/>
            <a:ext cx="4115845" cy="3638047"/>
          </a:xfrm>
          <a:prstGeom prst="rect">
            <a:avLst/>
          </a:prstGeom>
          <a:noFill/>
        </p:spPr>
        <p:txBody>
          <a:bodyPr wrap="square" lIns="0" tIns="0" rIns="0" rtlCol="0">
            <a:spAutoFit/>
          </a:bodyPr>
          <a:lstStyle/>
          <a:p>
            <a:pPr>
              <a:lnSpc>
                <a:spcPts val="900"/>
              </a:lnSpc>
              <a:tabLst>
                <a:tab pos="114300" algn="l"/>
              </a:tabLst>
            </a:pPr>
            <a:r>
              <a:rPr lang="it-IT" altLang="zh-CN" sz="799" dirty="0">
                <a:solidFill>
                  <a:srgbClr val="F1592F"/>
                </a:solidFill>
                <a:latin typeface="Arial" pitchFamily="18" charset="0"/>
                <a:cs typeface="Arial" pitchFamily="18" charset="0"/>
              </a:rPr>
              <a:t>1.5</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Alimentazione</a:t>
            </a:r>
          </a:p>
          <a:p>
            <a:pPr>
              <a:lnSpc>
                <a:spcPts val="1200"/>
              </a:lnSpc>
              <a:tabLst>
                <a:tab pos="114300" algn="l"/>
              </a:tabLst>
            </a:pPr>
            <a:r>
              <a:rPr lang="it-IT" altLang="zh-CN" dirty="0"/>
              <a:t>	</a:t>
            </a:r>
            <a:r>
              <a:rPr lang="it-IT" altLang="zh-CN" sz="699" dirty="0">
                <a:solidFill>
                  <a:srgbClr val="231F20"/>
                </a:solidFill>
                <a:latin typeface="Arial" pitchFamily="18" charset="0"/>
                <a:cs typeface="Arial" pitchFamily="18" charset="0"/>
              </a:rPr>
              <a:t>AC</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100-240 V</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in ingresso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DC</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9-14 V</a:t>
            </a:r>
          </a:p>
          <a:p>
            <a:pPr>
              <a:lnSpc>
                <a:spcPts val="1000"/>
              </a:lnSpc>
              <a:tabLst>
                <a:tab pos="114300" algn="l"/>
              </a:tabLst>
            </a:pPr>
            <a:r>
              <a:rPr lang="it-IT" altLang="zh-CN" dirty="0"/>
              <a:t>	</a:t>
            </a:r>
            <a:r>
              <a:rPr lang="it-IT" altLang="zh-CN" sz="699" dirty="0">
                <a:solidFill>
                  <a:srgbClr val="231F20"/>
                </a:solidFill>
                <a:latin typeface="Arial" pitchFamily="18" charset="0"/>
                <a:cs typeface="Arial" pitchFamily="18" charset="0"/>
              </a:rPr>
              <a:t>Batteria al litio: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11,1 V,</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5,2 Ah</a:t>
            </a:r>
          </a:p>
          <a:p>
            <a:pPr>
              <a:lnSpc>
                <a:spcPts val="1000"/>
              </a:lnSpc>
              <a:tabLst>
                <a:tab pos="114300" algn="l"/>
              </a:tabLst>
            </a:pPr>
            <a:r>
              <a:rPr lang="it-IT" altLang="zh-CN" dirty="0"/>
              <a:t>	</a:t>
            </a:r>
            <a:r>
              <a:rPr lang="it-IT" altLang="zh-CN" sz="699" dirty="0">
                <a:solidFill>
                  <a:srgbClr val="231F20"/>
                </a:solidFill>
                <a:latin typeface="Arial" pitchFamily="18" charset="0"/>
                <a:cs typeface="Arial" pitchFamily="18" charset="0"/>
              </a:rPr>
              <a:t>Tipicamente 200 cicli (giunzione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e riscaldamento)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Batteria singola &lt;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2</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batterie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standard</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&gt;</a:t>
            </a:r>
          </a:p>
          <a:p>
            <a:pPr>
              <a:lnSpc>
                <a:spcPts val="1000"/>
              </a:lnSpc>
            </a:pPr>
            <a:endParaRPr lang="it-IT" altLang="zh-CN" dirty="0"/>
          </a:p>
          <a:p>
            <a:pPr>
              <a:lnSpc>
                <a:spcPts val="1000"/>
              </a:lnSpc>
            </a:pPr>
            <a:endParaRPr lang="it-IT" altLang="zh-CN" dirty="0"/>
          </a:p>
          <a:p>
            <a:pPr>
              <a:lnSpc>
                <a:spcPts val="1000"/>
              </a:lnSpc>
            </a:pPr>
            <a:endParaRPr lang="it-IT" altLang="zh-CN" dirty="0"/>
          </a:p>
          <a:p>
            <a:pPr>
              <a:lnSpc>
                <a:spcPts val="900"/>
              </a:lnSpc>
              <a:tabLst>
                <a:tab pos="114300" algn="l"/>
              </a:tabLst>
            </a:pPr>
            <a:r>
              <a:rPr lang="it-IT" altLang="zh-CN" sz="799" dirty="0">
                <a:solidFill>
                  <a:srgbClr val="F1592F"/>
                </a:solidFill>
                <a:latin typeface="Arial" pitchFamily="18" charset="0"/>
                <a:cs typeface="Arial" pitchFamily="18" charset="0"/>
              </a:rPr>
              <a:t>1.6</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Dimensioni e peso</a:t>
            </a:r>
          </a:p>
          <a:p>
            <a:pPr>
              <a:lnSpc>
                <a:spcPts val="1400"/>
              </a:lnSpc>
              <a:tabLst>
                <a:tab pos="114300" algn="l"/>
              </a:tabLst>
            </a:pPr>
            <a:r>
              <a:rPr lang="it-IT" altLang="zh-CN" dirty="0"/>
              <a:t>	</a:t>
            </a:r>
            <a:r>
              <a:rPr lang="it-IT" altLang="zh-CN" sz="699" dirty="0">
                <a:solidFill>
                  <a:srgbClr val="231F20"/>
                </a:solidFill>
                <a:latin typeface="Arial Unicode MS" pitchFamily="18" charset="0"/>
                <a:cs typeface="Arial Unicode MS" pitchFamily="18" charset="0"/>
              </a:rPr>
              <a:t>Dimensioni</a:t>
            </a:r>
            <a:r>
              <a:rPr lang="zh-CN" altLang="it-IT" sz="699" dirty="0">
                <a:solidFill>
                  <a:srgbClr val="231F20"/>
                </a:solidFill>
                <a:latin typeface="Arial Unicode MS" pitchFamily="18" charset="0"/>
                <a:cs typeface="Arial Unicode MS" pitchFamily="18" charset="0"/>
              </a:rPr>
              <a:t>：</a:t>
            </a:r>
            <a:r>
              <a:rPr lang="it-IT" altLang="zh-CN" sz="699" dirty="0">
                <a:solidFill>
                  <a:srgbClr val="231F20"/>
                </a:solidFill>
                <a:latin typeface="Arial Unicode MS" pitchFamily="18" charset="0"/>
                <a:cs typeface="Arial Unicode MS" pitchFamily="18" charset="0"/>
              </a:rPr>
              <a:t>Lunghezza × larghezza × altezza =</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124 mm × 123,2 mm × 138 mm</a:t>
            </a:r>
          </a:p>
          <a:p>
            <a:pPr>
              <a:lnSpc>
                <a:spcPts val="1000"/>
              </a:lnSpc>
              <a:tabLst>
                <a:tab pos="114300" algn="l"/>
              </a:tabLst>
            </a:pPr>
            <a:r>
              <a:rPr lang="it-IT" altLang="zh-CN" dirty="0"/>
              <a:t>	</a:t>
            </a:r>
            <a:r>
              <a:rPr lang="it-IT" altLang="zh-CN" sz="699" dirty="0">
                <a:solidFill>
                  <a:srgbClr val="231F20"/>
                </a:solidFill>
                <a:latin typeface="MS Gothic" pitchFamily="18" charset="0"/>
                <a:cs typeface="MS Gothic" pitchFamily="18" charset="0"/>
              </a:rPr>
              <a:t>peso</a:t>
            </a:r>
            <a:r>
              <a:rPr lang="zh-CN" altLang="it-IT" sz="699" dirty="0">
                <a:solidFill>
                  <a:srgbClr val="231F20"/>
                </a:solidFill>
                <a:latin typeface="MS Gothic" pitchFamily="18" charset="0"/>
                <a:cs typeface="MS Gothic" pitchFamily="18" charset="0"/>
              </a:rPr>
              <a:t>：</a:t>
            </a:r>
            <a:r>
              <a:rPr lang="it-IT" altLang="zh-CN" sz="699" dirty="0">
                <a:solidFill>
                  <a:srgbClr val="231F20"/>
                </a:solidFill>
                <a:latin typeface="MS Gothic" pitchFamily="18" charset="0"/>
                <a:cs typeface="MS Gothic" pitchFamily="18" charset="0"/>
              </a:rPr>
              <a:t>1,49 kg</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(senza batteria)</a:t>
            </a:r>
          </a:p>
          <a:p>
            <a:pPr>
              <a:lnSpc>
                <a:spcPts val="1000"/>
              </a:lnSpc>
            </a:pPr>
            <a:endParaRPr lang="it-IT" altLang="zh-CN" dirty="0"/>
          </a:p>
          <a:p>
            <a:pPr>
              <a:lnSpc>
                <a:spcPts val="1200"/>
              </a:lnSpc>
              <a:tabLst>
                <a:tab pos="114300" algn="l"/>
              </a:tabLst>
            </a:pPr>
            <a:r>
              <a:rPr lang="it-IT" altLang="zh-CN" sz="799" dirty="0">
                <a:solidFill>
                  <a:srgbClr val="F1592F"/>
                </a:solidFill>
                <a:latin typeface="Arial" pitchFamily="18" charset="0"/>
                <a:cs typeface="Arial" pitchFamily="18" charset="0"/>
              </a:rPr>
              <a:t>1.7</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Ambiente operativo</a:t>
            </a:r>
          </a:p>
          <a:p>
            <a:pPr>
              <a:lnSpc>
                <a:spcPts val="1400"/>
              </a:lnSpc>
              <a:tabLst>
                <a:tab pos="114300" algn="l"/>
              </a:tabLst>
            </a:pPr>
            <a:r>
              <a:rPr lang="it-IT" altLang="zh-CN" dirty="0"/>
              <a:t>	</a:t>
            </a:r>
            <a:r>
              <a:rPr lang="it-IT" altLang="zh-CN" sz="699" dirty="0">
                <a:solidFill>
                  <a:srgbClr val="231F20"/>
                </a:solidFill>
                <a:latin typeface="Arial" pitchFamily="18" charset="0"/>
                <a:cs typeface="Arial" pitchFamily="18" charset="0"/>
              </a:rPr>
              <a:t>Condizioni di utilizzo: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altitudine: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da 0</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5000 m,</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umidità relativa: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da 0 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95%,</a:t>
            </a:r>
          </a:p>
          <a:p>
            <a:pPr>
              <a:lnSpc>
                <a:spcPts val="1000"/>
              </a:lnSpc>
              <a:tabLst>
                <a:tab pos="114300" algn="l"/>
              </a:tabLst>
            </a:pPr>
            <a:r>
              <a:rPr lang="it-IT" altLang="zh-CN" dirty="0"/>
              <a:t>	</a:t>
            </a:r>
            <a:r>
              <a:rPr lang="it-IT" altLang="zh-CN" sz="699" dirty="0">
                <a:solidFill>
                  <a:srgbClr val="231F20"/>
                </a:solidFill>
                <a:latin typeface="Arial" pitchFamily="18" charset="0"/>
                <a:cs typeface="Arial" pitchFamily="18" charset="0"/>
              </a:rPr>
              <a:t>temperatura: da -10</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50</a:t>
            </a:r>
            <a:r>
              <a:rPr lang="it-IT" altLang="zh-CN" sz="699" dirty="0">
                <a:latin typeface="Times New Roman" pitchFamily="18" charset="0"/>
                <a:cs typeface="Times New Roman" pitchFamily="18" charset="0"/>
              </a:rPr>
              <a:t> </a:t>
            </a:r>
            <a:r>
              <a:rPr lang="it-IT" altLang="zh-CN" sz="699" dirty="0">
                <a:solidFill>
                  <a:srgbClr val="231F20"/>
                </a:solidFill>
                <a:latin typeface="Arial Unicode MS" pitchFamily="18" charset="0"/>
                <a:cs typeface="Arial Unicode MS" pitchFamily="18" charset="0"/>
              </a:rPr>
              <a:t>℃</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velocità massima del vento: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15 m</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err="1">
                <a:solidFill>
                  <a:srgbClr val="231F20"/>
                </a:solidFill>
                <a:latin typeface="Arial" pitchFamily="18" charset="0"/>
                <a:cs typeface="Arial" pitchFamily="18" charset="0"/>
              </a:rPr>
              <a:t>s</a:t>
            </a:r>
            <a:r>
              <a:rPr lang="it-IT" altLang="zh-CN" sz="699" dirty="0">
                <a:solidFill>
                  <a:srgbClr val="231F20"/>
                </a:solidFill>
                <a:latin typeface="Arial" pitchFamily="18" charset="0"/>
                <a:cs typeface="Arial" pitchFamily="18" charset="0"/>
              </a:rPr>
              <a:t>;</a:t>
            </a:r>
          </a:p>
          <a:p>
            <a:pPr>
              <a:lnSpc>
                <a:spcPts val="1000"/>
              </a:lnSpc>
              <a:tabLst>
                <a:tab pos="114300" algn="l"/>
              </a:tabLst>
            </a:pPr>
            <a:r>
              <a:rPr lang="it-IT" altLang="zh-CN" dirty="0"/>
              <a:t>	</a:t>
            </a:r>
            <a:r>
              <a:rPr lang="it-IT" altLang="zh-CN" sz="699" dirty="0">
                <a:solidFill>
                  <a:srgbClr val="231F20"/>
                </a:solidFill>
                <a:latin typeface="Arial" pitchFamily="18" charset="0"/>
                <a:cs typeface="Arial" pitchFamily="18" charset="0"/>
              </a:rPr>
              <a:t>Condizioni di stoccaggio: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umidità relativa: da 0 a 95%,</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temperatura: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da -20</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60</a:t>
            </a:r>
            <a:r>
              <a:rPr lang="it-IT" altLang="zh-CN" sz="699" dirty="0">
                <a:latin typeface="Times New Roman" pitchFamily="18" charset="0"/>
                <a:cs typeface="Times New Roman" pitchFamily="18" charset="0"/>
              </a:rPr>
              <a:t> </a:t>
            </a:r>
            <a:r>
              <a:rPr lang="it-IT" altLang="zh-CN" sz="699" dirty="0">
                <a:solidFill>
                  <a:srgbClr val="231F20"/>
                </a:solidFill>
                <a:latin typeface="Arial Unicode MS" pitchFamily="18" charset="0"/>
                <a:cs typeface="Arial Unicode MS"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t>
            </a:r>
          </a:p>
          <a:p>
            <a:pPr>
              <a:lnSpc>
                <a:spcPts val="1000"/>
              </a:lnSpc>
              <a:tabLst>
                <a:tab pos="114300" algn="l"/>
              </a:tabLst>
            </a:pPr>
            <a:r>
              <a:rPr lang="it-IT" altLang="zh-CN" dirty="0"/>
              <a:t>	</a:t>
            </a:r>
            <a:r>
              <a:rPr lang="it-IT" altLang="zh-CN" sz="699" dirty="0">
                <a:solidFill>
                  <a:srgbClr val="231F20"/>
                </a:solidFill>
                <a:latin typeface="Arial" pitchFamily="18" charset="0"/>
                <a:cs typeface="Arial" pitchFamily="18" charset="0"/>
              </a:rPr>
              <a:t>batteria: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da -20</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30</a:t>
            </a:r>
            <a:r>
              <a:rPr lang="it-IT" altLang="zh-CN" sz="699" dirty="0">
                <a:latin typeface="Times New Roman" pitchFamily="18" charset="0"/>
                <a:cs typeface="Times New Roman" pitchFamily="18" charset="0"/>
              </a:rPr>
              <a:t> </a:t>
            </a:r>
            <a:r>
              <a:rPr lang="it-IT" altLang="zh-CN" sz="699" dirty="0">
                <a:solidFill>
                  <a:srgbClr val="231F20"/>
                </a:solidFill>
                <a:latin typeface="Arial Unicode MS" pitchFamily="18" charset="0"/>
                <a:cs typeface="Arial Unicode MS"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per una conservazione a lungo termine</a:t>
            </a:r>
          </a:p>
          <a:p>
            <a:pPr>
              <a:lnSpc>
                <a:spcPts val="1000"/>
              </a:lnSpc>
            </a:pPr>
            <a:endParaRPr lang="it-IT" altLang="zh-CN" dirty="0"/>
          </a:p>
          <a:p>
            <a:pPr>
              <a:lnSpc>
                <a:spcPts val="1300"/>
              </a:lnSpc>
              <a:tabLst>
                <a:tab pos="114300" algn="l"/>
              </a:tabLst>
            </a:pPr>
            <a:r>
              <a:rPr lang="it-IT" altLang="zh-CN" sz="799" dirty="0">
                <a:solidFill>
                  <a:srgbClr val="F1592F"/>
                </a:solidFill>
                <a:latin typeface="Arial" pitchFamily="18" charset="0"/>
                <a:cs typeface="Arial" pitchFamily="18" charset="0"/>
              </a:rPr>
              <a:t>1.8</a:t>
            </a:r>
            <a:r>
              <a:rPr lang="it-IT"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Altro</a:t>
            </a:r>
          </a:p>
          <a:p>
            <a:pPr>
              <a:lnSpc>
                <a:spcPts val="1400"/>
              </a:lnSpc>
              <a:tabLst>
                <a:tab pos="114300" algn="l"/>
              </a:tabLst>
            </a:pPr>
            <a:r>
              <a:rPr lang="it-IT" altLang="zh-CN" dirty="0"/>
              <a:t>  </a:t>
            </a:r>
            <a:r>
              <a:rPr lang="it-IT" altLang="zh-CN" sz="699" dirty="0">
                <a:solidFill>
                  <a:srgbClr val="231F20"/>
                </a:solidFill>
                <a:latin typeface="Arial" pitchFamily="18" charset="0"/>
                <a:cs typeface="Arial" pitchFamily="18" charset="0"/>
              </a:rPr>
              <a:t>Osservazione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display:</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Due telecamere (vista ortogonale),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LCD a colori da 4,3 pollici con touch  screen</a:t>
            </a:r>
          </a:p>
          <a:p>
            <a:pPr>
              <a:lnSpc>
                <a:spcPts val="1000"/>
              </a:lnSpc>
              <a:tabLst>
                <a:tab pos="114300" algn="l"/>
              </a:tabLst>
            </a:pPr>
            <a:r>
              <a:rPr lang="it-IT" altLang="zh-CN" dirty="0"/>
              <a:t> </a:t>
            </a:r>
          </a:p>
          <a:p>
            <a:pPr>
              <a:lnSpc>
                <a:spcPts val="1000"/>
              </a:lnSpc>
              <a:tabLst>
                <a:tab pos="114300" algn="l"/>
              </a:tabLst>
            </a:pPr>
            <a:r>
              <a:rPr lang="it-IT" altLang="zh-CN" sz="699" dirty="0">
                <a:solidFill>
                  <a:srgbClr val="231F20"/>
                </a:solidFill>
                <a:latin typeface="Arial" pitchFamily="18" charset="0"/>
                <a:cs typeface="Arial" pitchFamily="18" charset="0"/>
              </a:rPr>
              <a:t>    Ingrandimento 320x</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per vista singola X</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Y,</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o ingrandimento</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160x</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sia per vista X</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che per vista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Y.</a:t>
            </a:r>
          </a:p>
          <a:p>
            <a:pPr>
              <a:lnSpc>
                <a:spcPts val="1000"/>
              </a:lnSpc>
              <a:tabLst>
                <a:tab pos="114300" algn="l"/>
              </a:tabLst>
            </a:pPr>
            <a:r>
              <a:rPr lang="it-IT" altLang="zh-CN" dirty="0"/>
              <a:t>	</a:t>
            </a:r>
          </a:p>
          <a:p>
            <a:pPr>
              <a:lnSpc>
                <a:spcPts val="1000"/>
              </a:lnSpc>
              <a:tabLst>
                <a:tab pos="114300" algn="l"/>
              </a:tabLst>
            </a:pPr>
            <a:r>
              <a:rPr lang="it-IT" altLang="zh-CN" sz="699" dirty="0">
                <a:solidFill>
                  <a:srgbClr val="231F20"/>
                </a:solidFill>
                <a:latin typeface="Arial" pitchFamily="18" charset="0"/>
                <a:cs typeface="Arial" pitchFamily="18" charset="0"/>
              </a:rPr>
              <a:t>    Prova di tensione</a:t>
            </a:r>
            <a:r>
              <a:rPr lang="it-IT" altLang="zh-CN" sz="699" dirty="0">
                <a:solidFill>
                  <a:srgbClr val="231F20"/>
                </a:solidFill>
                <a:latin typeface="MS Gothic" pitchFamily="18" charset="0"/>
                <a:cs typeface="Arial" pitchFamily="18" charset="0"/>
              </a:rPr>
              <a:t>: </a:t>
            </a:r>
            <a:r>
              <a:rPr lang="it-IT" altLang="zh-CN" sz="699" dirty="0">
                <a:solidFill>
                  <a:srgbClr val="231F20"/>
                </a:solidFill>
                <a:latin typeface="Arial" pitchFamily="18" charset="0"/>
                <a:cs typeface="Arial" pitchFamily="18" charset="0"/>
              </a:rPr>
              <a:t>da </a:t>
            </a:r>
            <a:r>
              <a:rPr lang="it-IT" altLang="zh-CN" sz="699" dirty="0">
                <a:solidFill>
                  <a:srgbClr val="231F20"/>
                </a:solidFill>
                <a:latin typeface="MS Gothic" pitchFamily="18" charset="0"/>
                <a:cs typeface="MS Gothic" pitchFamily="18" charset="0"/>
              </a:rPr>
              <a:t>1.96</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2.25N.</a:t>
            </a:r>
          </a:p>
          <a:p>
            <a:pPr>
              <a:lnSpc>
                <a:spcPts val="1000"/>
              </a:lnSpc>
              <a:tabLst>
                <a:tab pos="114300" algn="l"/>
              </a:tabLst>
            </a:pPr>
            <a:endParaRPr lang="it-IT" altLang="zh-CN" sz="699" dirty="0">
              <a:solidFill>
                <a:srgbClr val="231F20"/>
              </a:solidFill>
              <a:latin typeface="Arial" pitchFamily="18" charset="0"/>
              <a:cs typeface="Arial" pitchFamily="18" charset="0"/>
            </a:endParaRPr>
          </a:p>
          <a:p>
            <a:pPr>
              <a:lnSpc>
                <a:spcPts val="1000"/>
              </a:lnSpc>
              <a:tabLst>
                <a:tab pos="114300" algn="l"/>
              </a:tabLst>
            </a:pPr>
            <a:r>
              <a:rPr lang="it-IT" altLang="zh-CN" sz="699" dirty="0">
                <a:solidFill>
                  <a:srgbClr val="231F20"/>
                </a:solidFill>
                <a:latin typeface="Arial" pitchFamily="18" charset="0"/>
                <a:cs typeface="Arial" pitchFamily="18" charset="0"/>
              </a:rPr>
              <a:t>   Terminali: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04238" y="896830"/>
            <a:ext cx="3388916" cy="16289"/>
          </a:xfrm>
          <a:custGeom>
            <a:avLst/>
            <a:gdLst>
              <a:gd name="connsiteX0" fmla="*/ 3382566 w 3388916"/>
              <a:gd name="connsiteY0" fmla="*/ 6350 h 16289"/>
              <a:gd name="connsiteX1" fmla="*/ 6350 w 3388916"/>
              <a:gd name="connsiteY1" fmla="*/ 6350 h 16289"/>
            </a:gdLst>
            <a:ahLst/>
            <a:cxnLst>
              <a:cxn ang="0">
                <a:pos x="connsiteX0" y="connsiteY0"/>
              </a:cxn>
              <a:cxn ang="1">
                <a:pos x="connsiteX1" y="connsiteY1"/>
              </a:cxn>
            </a:cxnLst>
            <a:rect l="l" t="t" r="r" b="b"/>
            <a:pathLst>
              <a:path w="3388916" h="16289">
                <a:moveTo>
                  <a:pt x="3382566" y="6350"/>
                </a:moveTo>
                <a:lnTo>
                  <a:pt x="6350"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610591" y="883390"/>
            <a:ext cx="39507" cy="39580"/>
          </a:xfrm>
          <a:custGeom>
            <a:avLst/>
            <a:gdLst>
              <a:gd name="connsiteX0" fmla="*/ 19753 w 39507"/>
              <a:gd name="connsiteY0" fmla="*/ 39580 h 39580"/>
              <a:gd name="connsiteX1" fmla="*/ 39507 w 39507"/>
              <a:gd name="connsiteY1" fmla="*/ 19790 h 39580"/>
              <a:gd name="connsiteX2" fmla="*/ 19753 w 39507"/>
              <a:gd name="connsiteY2" fmla="*/ 0 h 39580"/>
              <a:gd name="connsiteX3" fmla="*/ 0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30663" y="39580"/>
                  <a:pt x="39507" y="30719"/>
                  <a:pt x="39507" y="19790"/>
                </a:cubicBezTo>
                <a:cubicBezTo>
                  <a:pt x="39507" y="8860"/>
                  <a:pt x="30663" y="0"/>
                  <a:pt x="19753" y="0"/>
                </a:cubicBezTo>
                <a:cubicBezTo>
                  <a:pt x="8844" y="0"/>
                  <a:pt x="0" y="8860"/>
                  <a:pt x="0" y="19790"/>
                </a:cubicBezTo>
                <a:cubicBezTo>
                  <a:pt x="0" y="30719"/>
                  <a:pt x="8844"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8608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07</a:t>
            </a:r>
          </a:p>
        </p:txBody>
      </p:sp>
      <p:sp>
        <p:nvSpPr>
          <p:cNvPr id="5" name="TextBox 1"/>
          <p:cNvSpPr txBox="1"/>
          <p:nvPr/>
        </p:nvSpPr>
        <p:spPr>
          <a:xfrm>
            <a:off x="2108200" y="660400"/>
            <a:ext cx="1866900" cy="203200"/>
          </a:xfrm>
          <a:prstGeom prst="rect">
            <a:avLst/>
          </a:prstGeom>
          <a:noFill/>
        </p:spPr>
        <p:txBody>
          <a:bodyPr wrap="none" lIns="0" tIns="0" rIns="0" rtlCol="0">
            <a:spAutoFit/>
          </a:bodyPr>
          <a:lstStyle/>
          <a:p>
            <a:pPr>
              <a:lnSpc>
                <a:spcPts val="1600"/>
              </a:lnSpc>
              <a:tabLst/>
            </a:pPr>
            <a:r>
              <a:rPr lang="en-US" altLang="zh-CN" sz="1399" dirty="0">
                <a:solidFill>
                  <a:srgbClr val="030303"/>
                </a:solidFill>
                <a:latin typeface="Arial" pitchFamily="18" charset="0"/>
                <a:cs typeface="Arial" pitchFamily="18" charset="0"/>
              </a:rPr>
              <a:t>Chapter</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2</a:t>
            </a:r>
            <a:r>
              <a:rPr lang="en-US" altLang="zh-CN" sz="1399" dirty="0">
                <a:latin typeface="Times New Roman" pitchFamily="18" charset="0"/>
                <a:cs typeface="Times New Roman" pitchFamily="18" charset="0"/>
              </a:rPr>
              <a:t>   </a:t>
            </a:r>
            <a:r>
              <a:rPr lang="en-US" altLang="zh-CN" sz="1399" dirty="0">
                <a:solidFill>
                  <a:srgbClr val="030303"/>
                </a:solidFill>
                <a:latin typeface="Arial" pitchFamily="18" charset="0"/>
                <a:cs typeface="Arial" pitchFamily="18" charset="0"/>
              </a:rPr>
              <a:t>Installation</a:t>
            </a:r>
          </a:p>
        </p:txBody>
      </p:sp>
      <p:sp>
        <p:nvSpPr>
          <p:cNvPr id="6" name="TextBox 1"/>
          <p:cNvSpPr txBox="1"/>
          <p:nvPr/>
        </p:nvSpPr>
        <p:spPr>
          <a:xfrm>
            <a:off x="609600" y="1320800"/>
            <a:ext cx="17145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2.1</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Safety</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Warning</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and</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Precautions</a:t>
            </a:r>
          </a:p>
        </p:txBody>
      </p:sp>
      <p:sp>
        <p:nvSpPr>
          <p:cNvPr id="7" name="TextBox 1"/>
          <p:cNvSpPr txBox="1"/>
          <p:nvPr/>
        </p:nvSpPr>
        <p:spPr>
          <a:xfrm>
            <a:off x="609600" y="2730500"/>
            <a:ext cx="15621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2.2</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Operational</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Safety</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Warnings</a:t>
            </a:r>
          </a:p>
        </p:txBody>
      </p:sp>
      <p:sp>
        <p:nvSpPr>
          <p:cNvPr id="8" name="TextBox 1"/>
          <p:cNvSpPr txBox="1"/>
          <p:nvPr/>
        </p:nvSpPr>
        <p:spPr>
          <a:xfrm>
            <a:off x="609600" y="1524000"/>
            <a:ext cx="3340100" cy="10795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MINI5C+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designed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silica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glass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optical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very</a:t>
            </a:r>
          </a:p>
          <a:p>
            <a:pPr>
              <a:lnSpc>
                <a:spcPts val="1000"/>
              </a:lnSpc>
              <a:tabLst/>
            </a:pPr>
            <a:r>
              <a:rPr lang="en-US" altLang="zh-CN" sz="699" dirty="0">
                <a:solidFill>
                  <a:srgbClr val="231F20"/>
                </a:solidFill>
                <a:latin typeface="Arial" pitchFamily="18" charset="0"/>
                <a:cs typeface="Arial" pitchFamily="18" charset="0"/>
              </a:rPr>
              <a:t>important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should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purposes.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p>
          <a:p>
            <a:pPr>
              <a:lnSpc>
                <a:spcPts val="1000"/>
              </a:lnSpc>
              <a:tabLst/>
            </a:pP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precision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instrument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handled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caution.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Therefore,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read</a:t>
            </a:r>
          </a:p>
          <a:p>
            <a:pPr>
              <a:lnSpc>
                <a:spcPts val="10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safety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rules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general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precautions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manual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regarding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p>
          <a:p>
            <a:pPr>
              <a:lnSpc>
                <a:spcPts val="1000"/>
              </a:lnSpc>
              <a:tabLst/>
            </a:pP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handling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MINI5C+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behaviors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warnings</a:t>
            </a:r>
          </a:p>
          <a:p>
            <a:pPr>
              <a:lnSpc>
                <a:spcPts val="1000"/>
              </a:lnSpc>
              <a:tabLst/>
            </a:pP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cautions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break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safety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standard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about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design,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manufacture,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usage</a:t>
            </a:r>
          </a:p>
          <a:p>
            <a:pPr>
              <a:lnSpc>
                <a:spcPts val="1000"/>
              </a:lnSpc>
              <a:tabLst/>
            </a:pP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consequences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incurred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from</a:t>
            </a:r>
          </a:p>
          <a:p>
            <a:pPr>
              <a:lnSpc>
                <a:spcPts val="1000"/>
              </a:lnSpc>
              <a:tabLst/>
            </a:pPr>
            <a:r>
              <a:rPr lang="en-US" altLang="zh-CN" sz="699" dirty="0">
                <a:solidFill>
                  <a:srgbClr val="231F20"/>
                </a:solidFill>
                <a:latin typeface="Arial" pitchFamily="18" charset="0"/>
                <a:cs typeface="Arial" pitchFamily="18" charset="0"/>
              </a:rPr>
              <a:t>violation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related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requirements!</a:t>
            </a:r>
          </a:p>
        </p:txBody>
      </p:sp>
      <p:sp>
        <p:nvSpPr>
          <p:cNvPr id="9" name="TextBox 1"/>
          <p:cNvSpPr txBox="1"/>
          <p:nvPr/>
        </p:nvSpPr>
        <p:spPr>
          <a:xfrm>
            <a:off x="609600" y="2921000"/>
            <a:ext cx="32512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Never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operate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environment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flammable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liquids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vapors</a:t>
            </a:r>
          </a:p>
          <a:p>
            <a:pPr>
              <a:lnSpc>
                <a:spcPts val="1000"/>
              </a:lnSpc>
              <a:tabLst/>
            </a:pPr>
            <a:r>
              <a:rPr lang="en-US" altLang="zh-CN" sz="699" dirty="0">
                <a:solidFill>
                  <a:srgbClr val="231F20"/>
                </a:solidFill>
                <a:latin typeface="Arial" pitchFamily="18" charset="0"/>
                <a:cs typeface="Arial" pitchFamily="18" charset="0"/>
              </a:rPr>
              <a:t>exist.</a:t>
            </a:r>
          </a:p>
        </p:txBody>
      </p:sp>
      <p:sp>
        <p:nvSpPr>
          <p:cNvPr id="10" name="TextBox 1"/>
          <p:cNvSpPr txBox="1"/>
          <p:nvPr/>
        </p:nvSpPr>
        <p:spPr>
          <a:xfrm>
            <a:off x="609600" y="3187700"/>
            <a:ext cx="22225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touch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p>
        </p:txBody>
      </p:sp>
      <p:sp>
        <p:nvSpPr>
          <p:cNvPr id="11" name="TextBox 1"/>
          <p:cNvSpPr txBox="1"/>
          <p:nvPr/>
        </p:nvSpPr>
        <p:spPr>
          <a:xfrm>
            <a:off x="609600" y="3340100"/>
            <a:ext cx="3365500" cy="520700"/>
          </a:xfrm>
          <a:prstGeom prst="rect">
            <a:avLst/>
          </a:prstGeom>
          <a:noFill/>
        </p:spPr>
        <p:txBody>
          <a:bodyPr wrap="none" lIns="0" tIns="0" rIns="0" rtlCol="0">
            <a:spAutoFit/>
          </a:bodyPr>
          <a:lstStyle/>
          <a:p>
            <a:pPr>
              <a:lnSpc>
                <a:spcPts val="800"/>
              </a:lnSpc>
              <a:tabLst/>
            </a:pPr>
            <a:r>
              <a:rPr lang="en-US" altLang="zh-CN" sz="699" dirty="0">
                <a:solidFill>
                  <a:srgbClr val="6C6D70"/>
                </a:solidFill>
                <a:latin typeface="Arial" pitchFamily="18" charset="0"/>
                <a:cs typeface="Arial" pitchFamily="18" charset="0"/>
              </a:rPr>
              <a:t>Note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Only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specified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Select</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[Replace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electrode]</a:t>
            </a:r>
          </a:p>
          <a:p>
            <a:pPr>
              <a:lnSpc>
                <a:spcPts val="1000"/>
              </a:lnSpc>
              <a:tabLst/>
            </a:pPr>
            <a:r>
              <a:rPr lang="en-US" altLang="zh-CN" sz="699" dirty="0">
                <a:solidFill>
                  <a:srgbClr val="6C6D7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menu</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replace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turn</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disconnect</a:t>
            </a:r>
          </a:p>
          <a:p>
            <a:pPr>
              <a:lnSpc>
                <a:spcPts val="1000"/>
              </a:lnSpc>
              <a:tabLst/>
            </a:pP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AC</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source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remove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battery</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before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replacing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Discharging</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is</a:t>
            </a:r>
          </a:p>
          <a:p>
            <a:pPr>
              <a:lnSpc>
                <a:spcPts val="1000"/>
              </a:lnSpc>
              <a:tabLst/>
            </a:pPr>
            <a:r>
              <a:rPr lang="en-US" altLang="zh-CN" sz="699" dirty="0">
                <a:solidFill>
                  <a:srgbClr val="6C6D70"/>
                </a:solidFill>
                <a:latin typeface="Arial" pitchFamily="18" charset="0"/>
                <a:cs typeface="Arial" pitchFamily="18" charset="0"/>
              </a:rPr>
              <a:t>prohibited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before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electrodes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placed</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as</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6C6D70"/>
                </a:solidFill>
                <a:latin typeface="Arial" pitchFamily="18" charset="0"/>
                <a:cs typeface="Arial" pitchFamily="18" charset="0"/>
              </a:rPr>
              <a:t>pair.</a:t>
            </a:r>
          </a:p>
        </p:txBody>
      </p:sp>
      <p:sp>
        <p:nvSpPr>
          <p:cNvPr id="12" name="TextBox 1"/>
          <p:cNvSpPr txBox="1"/>
          <p:nvPr/>
        </p:nvSpPr>
        <p:spPr>
          <a:xfrm>
            <a:off x="609600" y="3898900"/>
            <a:ext cx="3327400" cy="5207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disassemble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modify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components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approval,</a:t>
            </a:r>
          </a:p>
          <a:p>
            <a:pPr>
              <a:lnSpc>
                <a:spcPts val="1000"/>
              </a:lnSpc>
              <a:tabLst/>
            </a:pPr>
            <a:r>
              <a:rPr lang="en-US" altLang="zh-CN" sz="699" dirty="0">
                <a:solidFill>
                  <a:srgbClr val="231F20"/>
                </a:solidFill>
                <a:latin typeface="Arial" pitchFamily="18" charset="0"/>
                <a:cs typeface="Arial" pitchFamily="18" charset="0"/>
              </a:rPr>
              <a:t>except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permitted-to-disassemble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modify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components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users</a:t>
            </a:r>
          </a:p>
          <a:p>
            <a:pPr>
              <a:lnSpc>
                <a:spcPts val="1000"/>
              </a:lnSpc>
              <a:tabLst/>
            </a:pPr>
            <a:r>
              <a:rPr lang="en-US" altLang="zh-CN" sz="699" dirty="0">
                <a:solidFill>
                  <a:srgbClr val="231F20"/>
                </a:solidFill>
                <a:latin typeface="Arial" pitchFamily="18" charset="0"/>
                <a:cs typeface="Arial" pitchFamily="18" charset="0"/>
              </a:rPr>
              <a:t>stated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manual.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Component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replacement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internal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p>
          <a:p>
            <a:pPr>
              <a:lnSpc>
                <a:spcPts val="1000"/>
              </a:lnSpc>
              <a:tabLst/>
            </a:pPr>
            <a:r>
              <a:rPr lang="en-US" altLang="zh-CN" sz="699" dirty="0">
                <a:solidFill>
                  <a:srgbClr val="231F20"/>
                </a:solidFill>
                <a:latin typeface="Arial" pitchFamily="18" charset="0"/>
                <a:cs typeface="Arial" pitchFamily="18" charset="0"/>
              </a:rPr>
              <a:t>implemented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authorized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technicians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engineers.</a:t>
            </a:r>
          </a:p>
        </p:txBody>
      </p:sp>
      <p:sp>
        <p:nvSpPr>
          <p:cNvPr id="13" name="TextBox 1"/>
          <p:cNvSpPr txBox="1"/>
          <p:nvPr/>
        </p:nvSpPr>
        <p:spPr>
          <a:xfrm>
            <a:off x="609600" y="4470400"/>
            <a:ext cx="3340100" cy="6604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Handle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supply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carefully.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Pull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electrical</a:t>
            </a:r>
          </a:p>
          <a:p>
            <a:pPr>
              <a:lnSpc>
                <a:spcPts val="1000"/>
              </a:lnSpc>
              <a:tabLst/>
            </a:pPr>
            <a:r>
              <a:rPr lang="en-US" altLang="zh-CN" sz="699" dirty="0">
                <a:solidFill>
                  <a:srgbClr val="231F20"/>
                </a:solidFill>
                <a:latin typeface="Arial" pitchFamily="18" charset="0"/>
                <a:cs typeface="Arial" pitchFamily="18" charset="0"/>
              </a:rPr>
              <a:t>socket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holding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plug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pulling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Always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ensure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p>
          <a:p>
            <a:pPr>
              <a:lnSpc>
                <a:spcPts val="1000"/>
              </a:lnSpc>
              <a:tabLst/>
            </a:pPr>
            <a:r>
              <a:rPr lang="en-US" altLang="zh-CN" sz="699" dirty="0">
                <a:solidFill>
                  <a:srgbClr val="231F20"/>
                </a:solidFill>
                <a:latin typeface="Arial" pitchFamily="18" charset="0"/>
                <a:cs typeface="Arial" pitchFamily="18" charset="0"/>
              </a:rPr>
              <a:t>cable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good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condition.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Otherwise,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risk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electrical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shock.</a:t>
            </a:r>
          </a:p>
          <a:p>
            <a:pPr>
              <a:lnSpc>
                <a:spcPts val="1000"/>
              </a:lnSpc>
              <a:tabLst/>
            </a:pPr>
            <a:r>
              <a:rPr lang="en-US" altLang="zh-CN" sz="699" dirty="0">
                <a:solidFill>
                  <a:srgbClr val="231F20"/>
                </a:solidFill>
                <a:latin typeface="Arial Unicode MS" pitchFamily="18" charset="0"/>
                <a:cs typeface="Arial Unicode MS" pitchFamily="18" charset="0"/>
              </a:rPr>
              <a:t>⑤</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prevent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electrical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expose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rain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damp</a:t>
            </a:r>
          </a:p>
          <a:p>
            <a:pPr>
              <a:lnSpc>
                <a:spcPts val="1000"/>
              </a:lnSpc>
              <a:tabLst/>
            </a:pPr>
            <a:r>
              <a:rPr lang="en-US" altLang="zh-CN" sz="699" dirty="0">
                <a:solidFill>
                  <a:srgbClr val="231F20"/>
                </a:solidFill>
                <a:latin typeface="Arial" pitchFamily="18" charset="0"/>
                <a:cs typeface="Arial" pitchFamily="18" charset="0"/>
              </a:rPr>
              <a:t>conditions.</a:t>
            </a:r>
          </a:p>
        </p:txBody>
      </p:sp>
      <p:sp>
        <p:nvSpPr>
          <p:cNvPr id="14" name="TextBox 1"/>
          <p:cNvSpPr txBox="1"/>
          <p:nvPr/>
        </p:nvSpPr>
        <p:spPr>
          <a:xfrm>
            <a:off x="609600" y="5156200"/>
            <a:ext cx="3251200" cy="381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⑥</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Safety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glasses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should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always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worn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preparation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splicing</a:t>
            </a:r>
          </a:p>
          <a:p>
            <a:pPr>
              <a:lnSpc>
                <a:spcPts val="1000"/>
              </a:lnSpc>
              <a:tabLst/>
            </a:pPr>
            <a:r>
              <a:rPr lang="en-US" altLang="zh-CN" sz="699" dirty="0">
                <a:solidFill>
                  <a:srgbClr val="231F20"/>
                </a:solidFill>
                <a:latin typeface="Arial" pitchFamily="18" charset="0"/>
                <a:cs typeface="Arial" pitchFamily="18" charset="0"/>
              </a:rPr>
              <a:t>operation.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Fiber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fragments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extremely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dangerous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contact</a:t>
            </a:r>
          </a:p>
          <a:p>
            <a:pPr>
              <a:lnSpc>
                <a:spcPts val="1000"/>
              </a:lnSpc>
              <a:tabLst/>
            </a:pP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eye,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skin,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ingested.</a:t>
            </a:r>
          </a:p>
        </p:txBody>
      </p:sp>
      <p:sp>
        <p:nvSpPr>
          <p:cNvPr id="15" name="TextBox 1"/>
          <p:cNvSpPr txBox="1"/>
          <p:nvPr/>
        </p:nvSpPr>
        <p:spPr>
          <a:xfrm>
            <a:off x="609600" y="5575300"/>
            <a:ext cx="3365500" cy="381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⑦</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Turn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immediately,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disconnect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adapter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port</a:t>
            </a:r>
          </a:p>
          <a:p>
            <a:pPr>
              <a:lnSpc>
                <a:spcPts val="1000"/>
              </a:lnSpc>
              <a:tabLst/>
            </a:pP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supply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input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observes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following</a:t>
            </a:r>
          </a:p>
          <a:p>
            <a:pPr>
              <a:lnSpc>
                <a:spcPts val="1000"/>
              </a:lnSpc>
              <a:tabLst/>
            </a:pPr>
            <a:r>
              <a:rPr lang="en-US" altLang="zh-CN" sz="699" dirty="0">
                <a:solidFill>
                  <a:srgbClr val="231F20"/>
                </a:solidFill>
                <a:latin typeface="Arial" pitchFamily="18" charset="0"/>
                <a:cs typeface="Arial" pitchFamily="18" charset="0"/>
              </a:rPr>
              <a:t>faults,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avoid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malfunction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beyond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repair:</a:t>
            </a:r>
          </a:p>
        </p:txBody>
      </p:sp>
      <p:sp>
        <p:nvSpPr>
          <p:cNvPr id="16" name="Freeform 3"/>
          <p:cNvSpPr/>
          <p:nvPr/>
        </p:nvSpPr>
        <p:spPr>
          <a:xfrm>
            <a:off x="4983357" y="899370"/>
            <a:ext cx="3388916" cy="16289"/>
          </a:xfrm>
          <a:custGeom>
            <a:avLst/>
            <a:gdLst>
              <a:gd name="connsiteX0" fmla="*/ 3382566 w 3388916"/>
              <a:gd name="connsiteY0" fmla="*/ 6350 h 16289"/>
              <a:gd name="connsiteX1" fmla="*/ 6350 w 3388916"/>
              <a:gd name="connsiteY1" fmla="*/ 6350 h 16289"/>
            </a:gdLst>
            <a:ahLst/>
            <a:cxnLst>
              <a:cxn ang="0">
                <a:pos x="connsiteX0" y="connsiteY0"/>
              </a:cxn>
              <a:cxn ang="1">
                <a:pos x="connsiteX1" y="connsiteY1"/>
              </a:cxn>
            </a:cxnLst>
            <a:rect l="l" t="t" r="r" b="b"/>
            <a:pathLst>
              <a:path w="3388916" h="16289">
                <a:moveTo>
                  <a:pt x="3382566" y="6350"/>
                </a:moveTo>
                <a:lnTo>
                  <a:pt x="6350" y="6350"/>
                </a:lnTo>
              </a:path>
            </a:pathLst>
          </a:custGeom>
          <a:ln w="12700">
            <a:solidFill>
              <a:srgbClr val="03030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4989710" y="885930"/>
            <a:ext cx="39507" cy="39580"/>
          </a:xfrm>
          <a:custGeom>
            <a:avLst/>
            <a:gdLst>
              <a:gd name="connsiteX0" fmla="*/ 19753 w 39507"/>
              <a:gd name="connsiteY0" fmla="*/ 39580 h 39580"/>
              <a:gd name="connsiteX1" fmla="*/ 39507 w 39507"/>
              <a:gd name="connsiteY1" fmla="*/ 19790 h 39580"/>
              <a:gd name="connsiteX2" fmla="*/ 19753 w 39507"/>
              <a:gd name="connsiteY2" fmla="*/ 0 h 39580"/>
              <a:gd name="connsiteX3" fmla="*/ 0 w 39507"/>
              <a:gd name="connsiteY3" fmla="*/ 19790 h 39580"/>
              <a:gd name="connsiteX4" fmla="*/ 19753 w 39507"/>
              <a:gd name="connsiteY4" fmla="*/ 39580 h 39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07" h="39580">
                <a:moveTo>
                  <a:pt x="19753" y="39580"/>
                </a:moveTo>
                <a:cubicBezTo>
                  <a:pt x="30663" y="39580"/>
                  <a:pt x="39507" y="30719"/>
                  <a:pt x="39507" y="19790"/>
                </a:cubicBezTo>
                <a:cubicBezTo>
                  <a:pt x="39507" y="8860"/>
                  <a:pt x="30663" y="0"/>
                  <a:pt x="19753" y="0"/>
                </a:cubicBezTo>
                <a:cubicBezTo>
                  <a:pt x="8844" y="0"/>
                  <a:pt x="0" y="8860"/>
                  <a:pt x="0" y="19790"/>
                </a:cubicBezTo>
                <a:cubicBezTo>
                  <a:pt x="0" y="30719"/>
                  <a:pt x="8844" y="39580"/>
                  <a:pt x="19753" y="39580"/>
                </a:cubicBezTo>
              </a:path>
            </a:pathLst>
          </a:custGeom>
          <a:solidFill>
            <a:srgbClr val="03030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8239919" y="623824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07</a:t>
            </a:r>
          </a:p>
        </p:txBody>
      </p:sp>
      <p:sp>
        <p:nvSpPr>
          <p:cNvPr id="19" name="TextBox 1"/>
          <p:cNvSpPr txBox="1"/>
          <p:nvPr/>
        </p:nvSpPr>
        <p:spPr>
          <a:xfrm>
            <a:off x="6487319" y="662940"/>
            <a:ext cx="1931619" cy="251351"/>
          </a:xfrm>
          <a:prstGeom prst="rect">
            <a:avLst/>
          </a:prstGeom>
          <a:noFill/>
        </p:spPr>
        <p:txBody>
          <a:bodyPr wrap="none" lIns="0" tIns="0" rIns="0" rtlCol="0">
            <a:spAutoFit/>
          </a:bodyPr>
          <a:lstStyle/>
          <a:p>
            <a:pPr>
              <a:lnSpc>
                <a:spcPts val="1600"/>
              </a:lnSpc>
              <a:tabLst/>
            </a:pPr>
            <a:r>
              <a:rPr lang="it-IT" altLang="zh-CN" sz="1399" dirty="0">
                <a:solidFill>
                  <a:srgbClr val="030303"/>
                </a:solidFill>
                <a:latin typeface="Arial" pitchFamily="18" charset="0"/>
                <a:cs typeface="Arial" pitchFamily="18" charset="0"/>
              </a:rPr>
              <a:t>Capitolo</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2</a:t>
            </a:r>
            <a:r>
              <a:rPr lang="it-IT" altLang="zh-CN" sz="1399" dirty="0">
                <a:latin typeface="Times New Roman" pitchFamily="18" charset="0"/>
                <a:cs typeface="Times New Roman" pitchFamily="18" charset="0"/>
              </a:rPr>
              <a:t>   </a:t>
            </a:r>
            <a:r>
              <a:rPr lang="it-IT" altLang="zh-CN" sz="1399" dirty="0">
                <a:solidFill>
                  <a:srgbClr val="030303"/>
                </a:solidFill>
                <a:latin typeface="Arial" pitchFamily="18" charset="0"/>
                <a:cs typeface="Arial" pitchFamily="18" charset="0"/>
              </a:rPr>
              <a:t>Installazione</a:t>
            </a:r>
          </a:p>
        </p:txBody>
      </p:sp>
      <p:sp>
        <p:nvSpPr>
          <p:cNvPr id="20" name="TextBox 1"/>
          <p:cNvSpPr txBox="1"/>
          <p:nvPr/>
        </p:nvSpPr>
        <p:spPr>
          <a:xfrm>
            <a:off x="4988719" y="1323340"/>
            <a:ext cx="1901161" cy="161583"/>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2.1</a:t>
            </a:r>
            <a:r>
              <a:rPr lang="en-US"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Avvertenze e precauzioni di sicurezza</a:t>
            </a:r>
          </a:p>
        </p:txBody>
      </p:sp>
      <p:sp>
        <p:nvSpPr>
          <p:cNvPr id="21" name="TextBox 1"/>
          <p:cNvSpPr txBox="1"/>
          <p:nvPr/>
        </p:nvSpPr>
        <p:spPr>
          <a:xfrm>
            <a:off x="4988719" y="2733040"/>
            <a:ext cx="1843453" cy="161583"/>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2.2</a:t>
            </a:r>
            <a:r>
              <a:rPr lang="en-US" altLang="zh-CN" sz="799" dirty="0">
                <a:latin typeface="Times New Roman" pitchFamily="18" charset="0"/>
                <a:cs typeface="Times New Roman" pitchFamily="18" charset="0"/>
              </a:rPr>
              <a:t> </a:t>
            </a:r>
            <a:r>
              <a:rPr lang="it-IT" altLang="zh-CN" sz="799" dirty="0">
                <a:solidFill>
                  <a:srgbClr val="F1592F"/>
                </a:solidFill>
                <a:latin typeface="Arial" pitchFamily="18" charset="0"/>
                <a:cs typeface="Arial" pitchFamily="18" charset="0"/>
              </a:rPr>
              <a:t>Avvertenze sulla sicurezza operativa</a:t>
            </a:r>
            <a:endParaRPr lang="en-US" altLang="zh-CN" sz="799" dirty="0">
              <a:solidFill>
                <a:srgbClr val="F1592F"/>
              </a:solidFill>
              <a:latin typeface="Arial" pitchFamily="18" charset="0"/>
              <a:cs typeface="Arial" pitchFamily="18" charset="0"/>
            </a:endParaRPr>
          </a:p>
        </p:txBody>
      </p:sp>
      <p:sp>
        <p:nvSpPr>
          <p:cNvPr id="22" name="TextBox 1"/>
          <p:cNvSpPr txBox="1"/>
          <p:nvPr/>
        </p:nvSpPr>
        <p:spPr>
          <a:xfrm>
            <a:off x="4988719" y="1526540"/>
            <a:ext cx="4199868" cy="1034770"/>
          </a:xfrm>
          <a:prstGeom prst="rect">
            <a:avLst/>
          </a:prstGeom>
          <a:noFill/>
        </p:spPr>
        <p:txBody>
          <a:bodyPr wrap="none" lIns="0" tIns="0" rIns="0" rtlCol="0">
            <a:spAutoFit/>
          </a:bodyPr>
          <a:lstStyle/>
          <a:p>
            <a:pPr>
              <a:lnSpc>
                <a:spcPts val="800"/>
              </a:lnSpc>
              <a:tabLst/>
            </a:pPr>
            <a:r>
              <a:rPr lang="it-IT" altLang="zh-CN" sz="699" dirty="0">
                <a:solidFill>
                  <a:srgbClr val="231F20"/>
                </a:solidFill>
                <a:latin typeface="Arial" pitchFamily="18" charset="0"/>
                <a:cs typeface="Arial" pitchFamily="18" charset="0"/>
              </a:rPr>
              <a:t>La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MINI5C+</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è progettata per la giunzione a fusione di fib</a:t>
            </a:r>
            <a:r>
              <a:rPr lang="it-IT" sz="699" dirty="0">
                <a:solidFill>
                  <a:srgbClr val="231F20"/>
                </a:solidFill>
                <a:latin typeface="Arial" pitchFamily="18" charset="0"/>
                <a:cs typeface="Arial" pitchFamily="18" charset="0"/>
              </a:rPr>
              <a:t>re ottiche in vetro di silice</a:t>
            </a:r>
            <a:r>
              <a:rPr lang="it-IT" altLang="zh-CN" sz="699" dirty="0">
                <a:solidFill>
                  <a:srgbClr val="231F20"/>
                </a:solidFill>
                <a:latin typeface="Arial" pitchFamily="18" charset="0"/>
                <a:cs typeface="Arial" pitchFamily="18" charset="0"/>
              </a:rPr>
              <a:t>,</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quindi è molto</a:t>
            </a:r>
          </a:p>
          <a:p>
            <a:pPr>
              <a:lnSpc>
                <a:spcPts val="1000"/>
              </a:lnSpc>
              <a:tabLst/>
            </a:pPr>
            <a:r>
              <a:rPr lang="it-IT" altLang="zh-CN" sz="699" dirty="0">
                <a:solidFill>
                  <a:srgbClr val="231F20"/>
                </a:solidFill>
                <a:latin typeface="Arial" pitchFamily="18" charset="0"/>
                <a:cs typeface="Arial" pitchFamily="18" charset="0"/>
              </a:rPr>
              <a:t>importante</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che la giuntatrice non venga utilizzata per altri scopi.</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La giuntatrice è uno</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strumento di precisione e deve essere maneggiata con cautela.</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Pertanto è necessario leggere le seguenti</a:t>
            </a:r>
          </a:p>
          <a:p>
            <a:pPr>
              <a:lnSpc>
                <a:spcPts val="1000"/>
              </a:lnSpc>
              <a:tabLst/>
            </a:pPr>
            <a:r>
              <a:rPr lang="it-IT" altLang="zh-CN" sz="699" dirty="0">
                <a:solidFill>
                  <a:srgbClr val="231F20"/>
                </a:solidFill>
                <a:latin typeface="Arial" pitchFamily="18" charset="0"/>
                <a:cs typeface="Arial" pitchFamily="18" charset="0"/>
              </a:rPr>
              <a:t>norme di sicurezza e precauzioni generali di questo manuale riguardanti l’utilizzo e la</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gestione della MINI5C+.</a:t>
            </a:r>
            <a:r>
              <a:rPr lang="it-IT" altLang="zh-CN" sz="699" dirty="0">
                <a:latin typeface="Times New Roman" pitchFamily="18" charset="0"/>
                <a:cs typeface="Times New Roman" pitchFamily="18" charset="0"/>
              </a:rPr>
              <a:t> </a:t>
            </a:r>
            <a:r>
              <a:rPr lang="it-IT" altLang="zh-CN" sz="699" dirty="0">
                <a:solidFill>
                  <a:srgbClr val="231F20"/>
                </a:solidFill>
                <a:latin typeface="Arial" pitchFamily="18" charset="0"/>
                <a:cs typeface="Arial" pitchFamily="18" charset="0"/>
              </a:rPr>
              <a:t>Qualsiasi comportamento che non rispetti le avvertenze e le precauzioni</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infrangerà gli standard di sicurezza relativi alla progettazione, costruzione e utilizzo della giuntatrice a</a:t>
            </a:r>
            <a:br>
              <a:rPr lang="it-IT" altLang="zh-CN" sz="699" dirty="0">
                <a:solidFill>
                  <a:srgbClr val="231F20"/>
                </a:solidFill>
                <a:latin typeface="Arial" pitchFamily="18" charset="0"/>
                <a:cs typeface="Arial" pitchFamily="18" charset="0"/>
              </a:rPr>
            </a:br>
            <a:r>
              <a:rPr lang="it-IT" altLang="zh-CN" sz="699" dirty="0">
                <a:solidFill>
                  <a:srgbClr val="231F20"/>
                </a:solidFill>
                <a:latin typeface="Arial" pitchFamily="18" charset="0"/>
                <a:cs typeface="Arial" pitchFamily="18" charset="0"/>
              </a:rPr>
              <a:t>fusione. </a:t>
            </a:r>
            <a:r>
              <a:rPr lang="it-IT" sz="699" dirty="0">
                <a:solidFill>
                  <a:srgbClr val="231F20"/>
                </a:solidFill>
                <a:latin typeface="Arial" pitchFamily="18" charset="0"/>
                <a:cs typeface="Arial" pitchFamily="18" charset="0"/>
              </a:rPr>
              <a:t>Gli utenti saranno responsabili per qualsiasi conseguenza derivante dalla violazione dei relativi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requisiti.</a:t>
            </a:r>
          </a:p>
        </p:txBody>
      </p:sp>
      <p:sp>
        <p:nvSpPr>
          <p:cNvPr id="23" name="TextBox 1"/>
          <p:cNvSpPr txBox="1"/>
          <p:nvPr/>
        </p:nvSpPr>
        <p:spPr>
          <a:xfrm>
            <a:off x="4988719" y="2923540"/>
            <a:ext cx="3888885" cy="153760"/>
          </a:xfrm>
          <a:prstGeom prst="rect">
            <a:avLst/>
          </a:prstGeom>
          <a:noFill/>
        </p:spPr>
        <p:txBody>
          <a:bodyPr wrap="none" lIns="0" tIns="0" rIns="0" rtlCol="0">
            <a:spAutoFit/>
          </a:bodyPr>
          <a:lstStyle/>
          <a:p>
            <a:pPr lvl="0"/>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Non utilizzare mai la giuntatrice in un ambiente in cui sono presenti liquidi o vapori infiammabili.</a:t>
            </a:r>
          </a:p>
        </p:txBody>
      </p:sp>
      <p:sp>
        <p:nvSpPr>
          <p:cNvPr id="24" name="TextBox 1"/>
          <p:cNvSpPr txBox="1"/>
          <p:nvPr/>
        </p:nvSpPr>
        <p:spPr>
          <a:xfrm>
            <a:off x="4988719" y="3190240"/>
            <a:ext cx="2382062"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NON toccare gli elettrodi quando la giuntatrice è accesa. </a:t>
            </a:r>
            <a:endParaRPr lang="en-US" altLang="zh-CN" sz="699" dirty="0">
              <a:solidFill>
                <a:srgbClr val="231F20"/>
              </a:solidFill>
              <a:latin typeface="Arial" pitchFamily="18" charset="0"/>
              <a:cs typeface="Arial" pitchFamily="18" charset="0"/>
            </a:endParaRPr>
          </a:p>
        </p:txBody>
      </p:sp>
      <p:sp>
        <p:nvSpPr>
          <p:cNvPr id="25" name="TextBox 1"/>
          <p:cNvSpPr txBox="1"/>
          <p:nvPr/>
        </p:nvSpPr>
        <p:spPr>
          <a:xfrm>
            <a:off x="4988719" y="3342640"/>
            <a:ext cx="4055597" cy="476541"/>
          </a:xfrm>
          <a:prstGeom prst="rect">
            <a:avLst/>
          </a:prstGeom>
          <a:noFill/>
        </p:spPr>
        <p:txBody>
          <a:bodyPr wrap="none" lIns="0" tIns="0" rIns="0" rtlCol="0">
            <a:spAutoFit/>
          </a:bodyPr>
          <a:lstStyle/>
          <a:p>
            <a:r>
              <a:rPr lang="it-IT" sz="699" dirty="0">
                <a:solidFill>
                  <a:srgbClr val="6C6D70"/>
                </a:solidFill>
                <a:latin typeface="Arial" pitchFamily="18" charset="0"/>
                <a:cs typeface="Arial" pitchFamily="18" charset="0"/>
              </a:rPr>
              <a:t>Nota: utilizzare solo gli elettrodi specificati per la giuntatrice a fusione. Selezionare [Sostituire elettrodi]</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nel menu di manutenzione per sostituire gli elettrodi, o spegnere la giuntatrice e scollegare la fonte di</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alimentazione CA oppure rimuovere la batteria prima di sostituire gli elettrodi. La scarica è vietata</a:t>
            </a:r>
            <a:br>
              <a:rPr lang="it-IT" sz="699" dirty="0">
                <a:solidFill>
                  <a:srgbClr val="6C6D70"/>
                </a:solidFill>
                <a:latin typeface="Arial" pitchFamily="18" charset="0"/>
                <a:cs typeface="Arial" pitchFamily="18" charset="0"/>
              </a:rPr>
            </a:br>
            <a:r>
              <a:rPr lang="it-IT" sz="699" dirty="0">
                <a:solidFill>
                  <a:srgbClr val="6C6D70"/>
                </a:solidFill>
                <a:latin typeface="Arial" pitchFamily="18" charset="0"/>
                <a:cs typeface="Arial" pitchFamily="18" charset="0"/>
              </a:rPr>
              <a:t>prima del posizionamento della coppia di elettrodi.</a:t>
            </a:r>
          </a:p>
        </p:txBody>
      </p:sp>
      <p:sp>
        <p:nvSpPr>
          <p:cNvPr id="26" name="TextBox 1"/>
          <p:cNvSpPr txBox="1"/>
          <p:nvPr/>
        </p:nvSpPr>
        <p:spPr>
          <a:xfrm>
            <a:off x="4988719" y="3901440"/>
            <a:ext cx="4041171" cy="476541"/>
          </a:xfrm>
          <a:prstGeom prst="rect">
            <a:avLst/>
          </a:prstGeom>
          <a:noFill/>
        </p:spPr>
        <p:txBody>
          <a:bodyPr wrap="none" lIns="0" tIns="0" rIns="0" rtlCol="0">
            <a:spAutoFit/>
          </a:bodyPr>
          <a:lstStyle/>
          <a:p>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NON smontare o modificare alcun componente della giuntatrice senza approvazione, ad eccezione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delle parti o dei componenti autorizzati a essere smontati/modificati dagli utenti, indicati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nel presente manuale. La sostituzione dei componenti e la relativa regolazione interna devono essere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effettuate da tecnici o ingegneri autorizzati.</a:t>
            </a:r>
          </a:p>
        </p:txBody>
      </p:sp>
      <p:sp>
        <p:nvSpPr>
          <p:cNvPr id="27" name="TextBox 1"/>
          <p:cNvSpPr txBox="1"/>
          <p:nvPr/>
        </p:nvSpPr>
        <p:spPr>
          <a:xfrm>
            <a:off x="4988719" y="4472940"/>
            <a:ext cx="4203074" cy="691728"/>
          </a:xfrm>
          <a:prstGeom prst="rect">
            <a:avLst/>
          </a:prstGeom>
          <a:noFill/>
        </p:spPr>
        <p:txBody>
          <a:bodyPr wrap="none" lIns="0" tIns="0" rIns="0" rtlCol="0">
            <a:spAutoFit/>
          </a:bodyPr>
          <a:lstStyle/>
          <a:p>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Maneggiare con cura il cavo di alimentazione principale. Estrarre il cavo dalla presa elettrica afferrando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solo la spina a muro senza tirare il cavo. Assicurarsi sempre che questo cavo sia in buone condizioni.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In caso contrario, esiste il rischio di incendi o scosse elettriche.</a:t>
            </a:r>
          </a:p>
          <a:p>
            <a:endParaRPr lang="it-IT" sz="699" dirty="0">
              <a:solidFill>
                <a:srgbClr val="231F20"/>
              </a:solidFill>
              <a:latin typeface="Arial" pitchFamily="18" charset="0"/>
              <a:cs typeface="Arial" pitchFamily="18" charset="0"/>
            </a:endParaRPr>
          </a:p>
          <a:p>
            <a:r>
              <a:rPr lang="en-US" altLang="zh-CN" sz="699" dirty="0">
                <a:solidFill>
                  <a:srgbClr val="231F20"/>
                </a:solidFill>
                <a:latin typeface="Arial Unicode MS" pitchFamily="18" charset="0"/>
                <a:cs typeface="Arial Unicode MS" pitchFamily="18" charset="0"/>
              </a:rPr>
              <a:t>⑤</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Per prevenire incendi o scosse elettriche, non esporre la giuntatrice alla pioggia o all’umidità.</a:t>
            </a:r>
            <a:br>
              <a:rPr lang="it-IT" sz="699" dirty="0">
                <a:solidFill>
                  <a:srgbClr val="231F20"/>
                </a:solidFill>
                <a:latin typeface="Arial" pitchFamily="18" charset="0"/>
                <a:cs typeface="Arial" pitchFamily="18" charset="0"/>
              </a:rPr>
            </a:br>
            <a:endParaRPr lang="it-IT" sz="699" dirty="0">
              <a:solidFill>
                <a:srgbClr val="231F20"/>
              </a:solidFill>
              <a:latin typeface="Arial" pitchFamily="18" charset="0"/>
              <a:cs typeface="Arial" pitchFamily="18" charset="0"/>
            </a:endParaRPr>
          </a:p>
        </p:txBody>
      </p:sp>
      <p:sp>
        <p:nvSpPr>
          <p:cNvPr id="28" name="TextBox 1"/>
          <p:cNvSpPr txBox="1"/>
          <p:nvPr/>
        </p:nvSpPr>
        <p:spPr>
          <a:xfrm>
            <a:off x="4988719" y="5158740"/>
            <a:ext cx="4174220" cy="368947"/>
          </a:xfrm>
          <a:prstGeom prst="rect">
            <a:avLst/>
          </a:prstGeom>
          <a:noFill/>
        </p:spPr>
        <p:txBody>
          <a:bodyPr wrap="none" lIns="0" tIns="0" rIns="0" rtlCol="0">
            <a:spAutoFit/>
          </a:bodyPr>
          <a:lstStyle/>
          <a:p>
            <a:r>
              <a:rPr lang="en-US" altLang="zh-CN" sz="699" dirty="0">
                <a:solidFill>
                  <a:srgbClr val="231F20"/>
                </a:solidFill>
                <a:latin typeface="Arial Unicode MS" pitchFamily="18" charset="0"/>
                <a:cs typeface="Arial Unicode MS" pitchFamily="18" charset="0"/>
              </a:rPr>
              <a:t>⑥</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Indossare sempre occhiali di sicurezza durante la preparazione delle fibre e le operazioni di giunzione.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I frammenti delle fibre possono essere estremamente pericolosi se vengono a contatto con gli occhi, la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pelle o se vengono ingeriti.</a:t>
            </a:r>
          </a:p>
        </p:txBody>
      </p:sp>
      <p:sp>
        <p:nvSpPr>
          <p:cNvPr id="29" name="TextBox 1"/>
          <p:cNvSpPr txBox="1"/>
          <p:nvPr/>
        </p:nvSpPr>
        <p:spPr>
          <a:xfrm>
            <a:off x="4988719" y="5577840"/>
            <a:ext cx="3991477" cy="368947"/>
          </a:xfrm>
          <a:prstGeom prst="rect">
            <a:avLst/>
          </a:prstGeom>
          <a:noFill/>
        </p:spPr>
        <p:txBody>
          <a:bodyPr wrap="none" lIns="0" tIns="0" rIns="0" rtlCol="0">
            <a:spAutoFit/>
          </a:bodyPr>
          <a:lstStyle/>
          <a:p>
            <a:r>
              <a:rPr lang="en-US" altLang="zh-CN" sz="699" dirty="0">
                <a:solidFill>
                  <a:srgbClr val="231F20"/>
                </a:solidFill>
                <a:latin typeface="Arial Unicode MS" pitchFamily="18" charset="0"/>
                <a:cs typeface="Arial Unicode MS" pitchFamily="18" charset="0"/>
              </a:rPr>
              <a:t>⑦</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Spegnere immediatamente la giuntatrice a fusione e scollegare l'adattatore dalla porta di ingresso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di alimentazione della giuntatrice se si osservano i seguenti guasti, per evitare malfunzionamenti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o riparazioni: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6581" y="714272"/>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76581" y="856411"/>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776581" y="1000343"/>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09600" y="6235700"/>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08</a:t>
            </a:r>
          </a:p>
        </p:txBody>
      </p:sp>
      <p:sp>
        <p:nvSpPr>
          <p:cNvPr id="6" name="TextBox 1"/>
          <p:cNvSpPr txBox="1"/>
          <p:nvPr/>
        </p:nvSpPr>
        <p:spPr>
          <a:xfrm>
            <a:off x="609600" y="4330700"/>
            <a:ext cx="18669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2.4</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Transport</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and</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Storage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Precautions</a:t>
            </a:r>
          </a:p>
        </p:txBody>
      </p:sp>
      <p:sp>
        <p:nvSpPr>
          <p:cNvPr id="7" name="TextBox 1"/>
          <p:cNvSpPr txBox="1"/>
          <p:nvPr/>
        </p:nvSpPr>
        <p:spPr>
          <a:xfrm>
            <a:off x="609600" y="3086100"/>
            <a:ext cx="28321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Always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avoid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objects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V-grooves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electrodes.</a:t>
            </a:r>
          </a:p>
        </p:txBody>
      </p:sp>
      <p:sp>
        <p:nvSpPr>
          <p:cNvPr id="8" name="TextBox 1"/>
          <p:cNvSpPr txBox="1"/>
          <p:nvPr/>
        </p:nvSpPr>
        <p:spPr>
          <a:xfrm>
            <a:off x="609600" y="3225800"/>
            <a:ext cx="33147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Always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avoid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acetone,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thinner,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benzol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alcohol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p>
          <a:p>
            <a:pPr>
              <a:lnSpc>
                <a:spcPts val="10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except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places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advised.</a:t>
            </a:r>
          </a:p>
        </p:txBody>
      </p:sp>
      <p:sp>
        <p:nvSpPr>
          <p:cNvPr id="9" name="TextBox 1"/>
          <p:cNvSpPr txBox="1"/>
          <p:nvPr/>
        </p:nvSpPr>
        <p:spPr>
          <a:xfrm>
            <a:off x="609600" y="3505200"/>
            <a:ext cx="23622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cloth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remove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p>
        </p:txBody>
      </p:sp>
      <p:sp>
        <p:nvSpPr>
          <p:cNvPr id="10" name="TextBox 1"/>
          <p:cNvSpPr txBox="1"/>
          <p:nvPr/>
        </p:nvSpPr>
        <p:spPr>
          <a:xfrm>
            <a:off x="609600" y="3657600"/>
            <a:ext cx="3327400" cy="381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outside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dirty,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plunge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soft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cloth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diluted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neutral</a:t>
            </a:r>
          </a:p>
          <a:p>
            <a:pPr>
              <a:lnSpc>
                <a:spcPts val="1000"/>
              </a:lnSpc>
              <a:tabLst/>
            </a:pPr>
            <a:r>
              <a:rPr lang="en-US" altLang="zh-CN" sz="699" dirty="0">
                <a:solidFill>
                  <a:srgbClr val="231F20"/>
                </a:solidFill>
                <a:latin typeface="Arial" pitchFamily="18" charset="0"/>
                <a:cs typeface="Arial" pitchFamily="18" charset="0"/>
              </a:rPr>
              <a:t>washing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liquid,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cloth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cloth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but</a:t>
            </a:r>
          </a:p>
          <a:p>
            <a:pPr>
              <a:lnSpc>
                <a:spcPts val="1000"/>
              </a:lnSpc>
              <a:tabLst/>
            </a:pPr>
            <a:r>
              <a:rPr lang="en-US" altLang="zh-CN" sz="699" dirty="0">
                <a:solidFill>
                  <a:srgbClr val="231F20"/>
                </a:solidFill>
                <a:latin typeface="Arial" pitchFamily="18" charset="0"/>
                <a:cs typeface="Arial" pitchFamily="18" charset="0"/>
              </a:rPr>
              <a:t>DO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furniture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polish</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agents.</a:t>
            </a:r>
          </a:p>
        </p:txBody>
      </p:sp>
      <p:sp>
        <p:nvSpPr>
          <p:cNvPr id="11" name="TextBox 1"/>
          <p:cNvSpPr txBox="1"/>
          <p:nvPr/>
        </p:nvSpPr>
        <p:spPr>
          <a:xfrm>
            <a:off x="609600" y="4064000"/>
            <a:ext cx="2425700" cy="1016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⑤</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Always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follow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maintenance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instructions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manual.</a:t>
            </a:r>
          </a:p>
        </p:txBody>
      </p:sp>
      <p:sp>
        <p:nvSpPr>
          <p:cNvPr id="12" name="TextBox 1"/>
          <p:cNvSpPr txBox="1"/>
          <p:nvPr/>
        </p:nvSpPr>
        <p:spPr>
          <a:xfrm>
            <a:off x="609600" y="2882900"/>
            <a:ext cx="2286000" cy="114300"/>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2.3</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Maintenance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and</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External</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Care</a:t>
            </a:r>
            <a:r>
              <a:rPr lang="en-US" altLang="zh-CN" sz="799" dirty="0">
                <a:latin typeface="Times New Roman" pitchFamily="18" charset="0"/>
                <a:cs typeface="Times New Roman" pitchFamily="18" charset="0"/>
              </a:rPr>
              <a:t> </a:t>
            </a:r>
            <a:r>
              <a:rPr lang="en-US" altLang="zh-CN" sz="799" dirty="0">
                <a:solidFill>
                  <a:srgbClr val="F1592F"/>
                </a:solidFill>
                <a:latin typeface="Arial" pitchFamily="18" charset="0"/>
                <a:cs typeface="Arial" pitchFamily="18" charset="0"/>
              </a:rPr>
              <a:t>Precautions</a:t>
            </a:r>
          </a:p>
        </p:txBody>
      </p:sp>
      <p:sp>
        <p:nvSpPr>
          <p:cNvPr id="13" name="TextBox 1"/>
          <p:cNvSpPr txBox="1"/>
          <p:nvPr/>
        </p:nvSpPr>
        <p:spPr>
          <a:xfrm>
            <a:off x="609600" y="4521200"/>
            <a:ext cx="3302000" cy="381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moved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environment,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you</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should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allow</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1000"/>
              </a:lnSpc>
              <a:tabLst/>
            </a:pP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warm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gradually.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Otherwise,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condensation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generated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inside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will</a:t>
            </a:r>
          </a:p>
          <a:p>
            <a:pPr>
              <a:lnSpc>
                <a:spcPts val="1000"/>
              </a:lnSpc>
              <a:tabLst/>
            </a:pPr>
            <a:r>
              <a:rPr lang="en-US" altLang="zh-CN" sz="699" dirty="0">
                <a:solidFill>
                  <a:srgbClr val="231F20"/>
                </a:solidFill>
                <a:latin typeface="Arial" pitchFamily="18" charset="0"/>
                <a:cs typeface="Arial" pitchFamily="18" charset="0"/>
              </a:rPr>
              <a:t>bring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harmful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effects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p>
        </p:txBody>
      </p:sp>
      <p:sp>
        <p:nvSpPr>
          <p:cNvPr id="14" name="TextBox 1"/>
          <p:cNvSpPr txBox="1"/>
          <p:nvPr/>
        </p:nvSpPr>
        <p:spPr>
          <a:xfrm>
            <a:off x="609600" y="4940300"/>
            <a:ext cx="20955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well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time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storage.</a:t>
            </a:r>
          </a:p>
          <a:p>
            <a:pPr>
              <a:lnSpc>
                <a:spcPts val="10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Keep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dry.</a:t>
            </a:r>
          </a:p>
        </p:txBody>
      </p:sp>
      <p:sp>
        <p:nvSpPr>
          <p:cNvPr id="15" name="TextBox 1"/>
          <p:cNvSpPr txBox="1"/>
          <p:nvPr/>
        </p:nvSpPr>
        <p:spPr>
          <a:xfrm>
            <a:off x="609600" y="5219700"/>
            <a:ext cx="3213100" cy="381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precision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adjusted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aligned.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Always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keep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its</a:t>
            </a:r>
          </a:p>
          <a:p>
            <a:pPr>
              <a:lnSpc>
                <a:spcPts val="1000"/>
              </a:lnSpc>
              <a:tabLst/>
            </a:pPr>
            <a:r>
              <a:rPr lang="en-US" altLang="zh-CN" sz="699" dirty="0">
                <a:solidFill>
                  <a:srgbClr val="231F20"/>
                </a:solidFill>
                <a:latin typeface="Arial" pitchFamily="18" charset="0"/>
                <a:cs typeface="Arial" pitchFamily="18" charset="0"/>
              </a:rPr>
              <a:t>carrying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protect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damage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dirt.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cushion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package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outside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p>
          <a:p>
            <a:pPr>
              <a:lnSpc>
                <a:spcPts val="1000"/>
              </a:lnSpc>
              <a:tabLst/>
            </a:pPr>
            <a:r>
              <a:rPr lang="en-US" altLang="zh-CN" sz="699" dirty="0">
                <a:solidFill>
                  <a:srgbClr val="231F20"/>
                </a:solidFill>
                <a:latin typeface="Arial" pitchFamily="18" charset="0"/>
                <a:cs typeface="Arial" pitchFamily="18" charset="0"/>
              </a:rPr>
              <a:t>carrying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long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distance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transportation.</a:t>
            </a:r>
          </a:p>
        </p:txBody>
      </p:sp>
      <p:sp>
        <p:nvSpPr>
          <p:cNvPr id="16" name="TextBox 1"/>
          <p:cNvSpPr txBox="1"/>
          <p:nvPr/>
        </p:nvSpPr>
        <p:spPr>
          <a:xfrm>
            <a:off x="609600" y="5638800"/>
            <a:ext cx="3251200" cy="381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⑤</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Always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avoid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leaving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direct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sunlight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expose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excessive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p>
          <a:p>
            <a:pPr>
              <a:lnSpc>
                <a:spcPts val="1000"/>
              </a:lnSpc>
              <a:tabLst/>
            </a:pPr>
            <a:r>
              <a:rPr lang="en-US" altLang="zh-CN" sz="699" dirty="0">
                <a:solidFill>
                  <a:srgbClr val="231F20"/>
                </a:solidFill>
                <a:latin typeface="Arial Unicode MS" pitchFamily="18" charset="0"/>
                <a:cs typeface="Arial Unicode MS" pitchFamily="18" charset="0"/>
              </a:rPr>
              <a:t>⑥</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Keep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humidity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minimum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level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where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stored.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humidity</a:t>
            </a:r>
          </a:p>
          <a:p>
            <a:pPr>
              <a:lnSpc>
                <a:spcPts val="1000"/>
              </a:lnSpc>
              <a:tabLst/>
            </a:pPr>
            <a:r>
              <a:rPr lang="en-US" altLang="zh-CN" sz="699" dirty="0">
                <a:solidFill>
                  <a:srgbClr val="231F20"/>
                </a:solidFill>
                <a:latin typeface="Arial" pitchFamily="18" charset="0"/>
                <a:cs typeface="Arial" pitchFamily="18" charset="0"/>
              </a:rPr>
              <a:t>must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exceed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95%.</a:t>
            </a:r>
          </a:p>
        </p:txBody>
      </p:sp>
      <p:sp>
        <p:nvSpPr>
          <p:cNvPr id="17" name="TextBox 1"/>
          <p:cNvSpPr txBox="1"/>
          <p:nvPr/>
        </p:nvSpPr>
        <p:spPr>
          <a:xfrm>
            <a:off x="838200" y="685800"/>
            <a:ext cx="1879600" cy="381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Fumes,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bad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smell,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abnormal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noise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over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p>
          <a:p>
            <a:pPr>
              <a:lnSpc>
                <a:spcPts val="1000"/>
              </a:lnSpc>
              <a:tabLst/>
            </a:pPr>
            <a:r>
              <a:rPr lang="en-US" altLang="zh-CN" sz="699" dirty="0">
                <a:solidFill>
                  <a:srgbClr val="231F20"/>
                </a:solidFill>
                <a:latin typeface="Arial" pitchFamily="18" charset="0"/>
                <a:cs typeface="Arial" pitchFamily="18" charset="0"/>
              </a:rPr>
              <a:t>Liquid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other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matter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falls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cabinet</a:t>
            </a:r>
          </a:p>
          <a:p>
            <a:pPr>
              <a:lnSpc>
                <a:spcPts val="10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damaged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dropped.</a:t>
            </a:r>
          </a:p>
        </p:txBody>
      </p:sp>
      <p:sp>
        <p:nvSpPr>
          <p:cNvPr id="18" name="TextBox 1"/>
          <p:cNvSpPr txBox="1"/>
          <p:nvPr/>
        </p:nvSpPr>
        <p:spPr>
          <a:xfrm>
            <a:off x="609600" y="1104900"/>
            <a:ext cx="3352800" cy="381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pitchFamily="18" charset="0"/>
                <a:cs typeface="Arial" pitchFamily="18" charset="0"/>
              </a:rPr>
              <a:t>If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of</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faults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occurs,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please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contact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our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service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center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immediately.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Leaving</a:t>
            </a:r>
          </a:p>
          <a:p>
            <a:pPr>
              <a:lnSpc>
                <a:spcPts val="10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damaged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without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prompt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measures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equipment</a:t>
            </a:r>
          </a:p>
          <a:p>
            <a:pPr>
              <a:lnSpc>
                <a:spcPts val="1000"/>
              </a:lnSpc>
              <a:tabLst/>
            </a:pPr>
            <a:r>
              <a:rPr lang="en-US" altLang="zh-CN" sz="699" dirty="0">
                <a:solidFill>
                  <a:srgbClr val="231F20"/>
                </a:solidFill>
                <a:latin typeface="Arial" pitchFamily="18" charset="0"/>
                <a:cs typeface="Arial" pitchFamily="18" charset="0"/>
              </a:rPr>
              <a:t>failure,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injury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death.</a:t>
            </a:r>
          </a:p>
        </p:txBody>
      </p:sp>
      <p:sp>
        <p:nvSpPr>
          <p:cNvPr id="19" name="TextBox 1"/>
          <p:cNvSpPr txBox="1"/>
          <p:nvPr/>
        </p:nvSpPr>
        <p:spPr>
          <a:xfrm>
            <a:off x="609600" y="1511300"/>
            <a:ext cx="3327400" cy="2413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⑧</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compressed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gas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canned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air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clean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splicer.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contain</a:t>
            </a:r>
          </a:p>
          <a:p>
            <a:pPr>
              <a:lnSpc>
                <a:spcPts val="1000"/>
              </a:lnSpc>
              <a:tabLst/>
            </a:pPr>
            <a:r>
              <a:rPr lang="en-US" altLang="zh-CN" sz="699" dirty="0">
                <a:solidFill>
                  <a:srgbClr val="231F20"/>
                </a:solidFill>
                <a:latin typeface="Arial" pitchFamily="18" charset="0"/>
                <a:cs typeface="Arial" pitchFamily="18" charset="0"/>
              </a:rPr>
              <a:t>flammable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materials</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could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ignite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during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electrical</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discharge.</a:t>
            </a:r>
          </a:p>
        </p:txBody>
      </p:sp>
      <p:sp>
        <p:nvSpPr>
          <p:cNvPr id="20" name="TextBox 1"/>
          <p:cNvSpPr txBox="1"/>
          <p:nvPr/>
        </p:nvSpPr>
        <p:spPr>
          <a:xfrm>
            <a:off x="609600" y="1803400"/>
            <a:ext cx="3365500" cy="3810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⑨</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Please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MINI5C+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specific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standard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adapter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improper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a:t>
            </a:r>
          </a:p>
          <a:p>
            <a:pPr>
              <a:lnSpc>
                <a:spcPts val="1000"/>
              </a:lnSpc>
              <a:tabLst/>
            </a:pP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source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fuming,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electric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equipment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damage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even</a:t>
            </a:r>
          </a:p>
          <a:p>
            <a:pPr>
              <a:lnSpc>
                <a:spcPts val="1000"/>
              </a:lnSpc>
              <a:tabLst/>
            </a:pPr>
            <a:r>
              <a:rPr lang="en-US" altLang="zh-CN" sz="699" dirty="0">
                <a:solidFill>
                  <a:srgbClr val="231F20"/>
                </a:solidFill>
                <a:latin typeface="Arial" pitchFamily="18" charset="0"/>
                <a:cs typeface="Arial" pitchFamily="18" charset="0"/>
              </a:rPr>
              <a:t>result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injury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death.</a:t>
            </a:r>
          </a:p>
        </p:txBody>
      </p:sp>
      <p:sp>
        <p:nvSpPr>
          <p:cNvPr id="21" name="TextBox 1"/>
          <p:cNvSpPr txBox="1"/>
          <p:nvPr/>
        </p:nvSpPr>
        <p:spPr>
          <a:xfrm>
            <a:off x="609600" y="2222500"/>
            <a:ext cx="3365500" cy="5207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⑩</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Please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MINI5C+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specific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only.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place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heavy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objects</a:t>
            </a:r>
          </a:p>
          <a:p>
            <a:pPr>
              <a:lnSpc>
                <a:spcPts val="1000"/>
              </a:lnSpc>
              <a:tabLst/>
            </a:pPr>
            <a:r>
              <a:rPr lang="en-US" altLang="zh-CN" sz="699" dirty="0">
                <a:solidFill>
                  <a:srgbClr val="231F20"/>
                </a:solidFill>
                <a:latin typeface="Arial" pitchFamily="18" charset="0"/>
                <a:cs typeface="Arial" pitchFamily="18" charset="0"/>
              </a:rPr>
              <a:t>on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Keep</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away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from</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heat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source.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Do</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not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modify</a:t>
            </a:r>
          </a:p>
          <a:p>
            <a:pPr>
              <a:lnSpc>
                <a:spcPts val="1000"/>
              </a:lnSpc>
              <a:tabLst/>
            </a:pPr>
            <a:r>
              <a:rPr lang="en-US" altLang="zh-CN" sz="699" dirty="0">
                <a:solidFill>
                  <a:srgbClr val="231F20"/>
                </a:solidFill>
                <a:latin typeface="Arial" pitchFamily="18" charset="0"/>
                <a:cs typeface="Arial" pitchFamily="18" charset="0"/>
              </a:rPr>
              <a:t>the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power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Using</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improper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damaged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cord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cause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fuming,</a:t>
            </a:r>
          </a:p>
          <a:p>
            <a:pPr>
              <a:lnSpc>
                <a:spcPts val="1000"/>
              </a:lnSpc>
              <a:tabLst/>
            </a:pPr>
            <a:r>
              <a:rPr lang="en-US" altLang="zh-CN" sz="699" dirty="0">
                <a:solidFill>
                  <a:srgbClr val="231F20"/>
                </a:solidFill>
                <a:latin typeface="Arial" pitchFamily="18" charset="0"/>
                <a:cs typeface="Arial" pitchFamily="18" charset="0"/>
              </a:rPr>
              <a:t>electric</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shock</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equipment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damage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and</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may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even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result</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fire,</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injury</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or</a:t>
            </a:r>
            <a:r>
              <a:rPr lang="en-US" altLang="zh-CN" sz="699" dirty="0">
                <a:latin typeface="Times New Roman" pitchFamily="18" charset="0"/>
                <a:cs typeface="Times New Roman" pitchFamily="18" charset="0"/>
              </a:rPr>
              <a:t> </a:t>
            </a:r>
            <a:r>
              <a:rPr lang="en-US" altLang="zh-CN" sz="699" dirty="0">
                <a:solidFill>
                  <a:srgbClr val="231F20"/>
                </a:solidFill>
                <a:latin typeface="Arial" pitchFamily="18" charset="0"/>
                <a:cs typeface="Arial" pitchFamily="18" charset="0"/>
              </a:rPr>
              <a:t>death.</a:t>
            </a:r>
          </a:p>
        </p:txBody>
      </p:sp>
      <p:sp>
        <p:nvSpPr>
          <p:cNvPr id="22" name="Freeform 3"/>
          <p:cNvSpPr/>
          <p:nvPr/>
        </p:nvSpPr>
        <p:spPr>
          <a:xfrm>
            <a:off x="5308100" y="647815"/>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5308100" y="789954"/>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5308100" y="933886"/>
            <a:ext cx="31550" cy="31608"/>
          </a:xfrm>
          <a:custGeom>
            <a:avLst/>
            <a:gdLst>
              <a:gd name="connsiteX0" fmla="*/ 15775 w 31550"/>
              <a:gd name="connsiteY0" fmla="*/ 31608 h 31608"/>
              <a:gd name="connsiteX1" fmla="*/ 31550 w 31550"/>
              <a:gd name="connsiteY1" fmla="*/ 15804 h 31608"/>
              <a:gd name="connsiteX2" fmla="*/ 15775 w 31550"/>
              <a:gd name="connsiteY2" fmla="*/ 0 h 31608"/>
              <a:gd name="connsiteX3" fmla="*/ 0 w 31550"/>
              <a:gd name="connsiteY3" fmla="*/ 15804 h 31608"/>
              <a:gd name="connsiteX4" fmla="*/ 15775 w 31550"/>
              <a:gd name="connsiteY4" fmla="*/ 31608 h 316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550" h="31608">
                <a:moveTo>
                  <a:pt x="15775" y="31608"/>
                </a:moveTo>
                <a:cubicBezTo>
                  <a:pt x="24492" y="31608"/>
                  <a:pt x="31550" y="24537"/>
                  <a:pt x="31550" y="15804"/>
                </a:cubicBezTo>
                <a:cubicBezTo>
                  <a:pt x="31550" y="7070"/>
                  <a:pt x="24492" y="0"/>
                  <a:pt x="15775" y="0"/>
                </a:cubicBezTo>
                <a:cubicBezTo>
                  <a:pt x="7057" y="0"/>
                  <a:pt x="0" y="7070"/>
                  <a:pt x="0" y="15804"/>
                </a:cubicBezTo>
                <a:cubicBezTo>
                  <a:pt x="0" y="24537"/>
                  <a:pt x="7057" y="31608"/>
                  <a:pt x="15775" y="31608"/>
                </a:cubicBez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5141119" y="6169243"/>
            <a:ext cx="76200" cy="101600"/>
          </a:xfrm>
          <a:prstGeom prst="rect">
            <a:avLst/>
          </a:prstGeom>
          <a:noFill/>
        </p:spPr>
        <p:txBody>
          <a:bodyPr wrap="none" lIns="0" tIns="0" rIns="0" rtlCol="0">
            <a:spAutoFit/>
          </a:bodyPr>
          <a:lstStyle/>
          <a:p>
            <a:pPr>
              <a:lnSpc>
                <a:spcPts val="800"/>
              </a:lnSpc>
              <a:tabLst/>
            </a:pPr>
            <a:r>
              <a:rPr lang="en-US" altLang="zh-CN" sz="699" dirty="0">
                <a:solidFill>
                  <a:srgbClr val="030303"/>
                </a:solidFill>
                <a:latin typeface="Arial Black" pitchFamily="18" charset="0"/>
                <a:cs typeface="Arial Black" pitchFamily="18" charset="0"/>
              </a:rPr>
              <a:t>08</a:t>
            </a:r>
          </a:p>
        </p:txBody>
      </p:sp>
      <p:sp>
        <p:nvSpPr>
          <p:cNvPr id="26" name="TextBox 1"/>
          <p:cNvSpPr txBox="1"/>
          <p:nvPr/>
        </p:nvSpPr>
        <p:spPr>
          <a:xfrm>
            <a:off x="5141119" y="4264243"/>
            <a:ext cx="2146421" cy="161583"/>
          </a:xfrm>
          <a:prstGeom prst="rect">
            <a:avLst/>
          </a:prstGeom>
          <a:noFill/>
        </p:spPr>
        <p:txBody>
          <a:bodyPr wrap="none" lIns="0" tIns="0" rIns="0" rtlCol="0">
            <a:spAutoFit/>
          </a:bodyPr>
          <a:lstStyle>
            <a:defPPr>
              <a:defRPr lang="en-US"/>
            </a:defPPr>
            <a:lvl1pPr>
              <a:lnSpc>
                <a:spcPts val="900"/>
              </a:lnSpc>
              <a:tabLst/>
              <a:defRPr sz="799">
                <a:solidFill>
                  <a:srgbClr val="F1592F"/>
                </a:solidFill>
                <a:latin typeface="Arial" pitchFamily="18" charset="0"/>
                <a:cs typeface="Arial" pitchFamily="18" charset="0"/>
              </a:defRPr>
            </a:lvl1pPr>
          </a:lstStyle>
          <a:p>
            <a:r>
              <a:rPr lang="en-US" altLang="zh-CN" dirty="0"/>
              <a:t>2.4 </a:t>
            </a:r>
            <a:r>
              <a:rPr lang="it-IT" dirty="0"/>
              <a:t>Precauzioni per il trasporto e lo stoccaggio </a:t>
            </a:r>
            <a:endParaRPr lang="en-US" altLang="zh-CN" dirty="0"/>
          </a:p>
        </p:txBody>
      </p:sp>
      <p:sp>
        <p:nvSpPr>
          <p:cNvPr id="27" name="TextBox 1"/>
          <p:cNvSpPr txBox="1"/>
          <p:nvPr/>
        </p:nvSpPr>
        <p:spPr>
          <a:xfrm>
            <a:off x="5141119" y="3019643"/>
            <a:ext cx="3222036" cy="251351"/>
          </a:xfrm>
          <a:prstGeom prst="rect">
            <a:avLst/>
          </a:prstGeom>
          <a:noFill/>
        </p:spPr>
        <p:txBody>
          <a:bodyPr wrap="none" lIns="0" tIns="0" rIns="0" rtlCol="0">
            <a:spAutoFit/>
          </a:bodyPr>
          <a:lstStyle/>
          <a:p>
            <a:pPr>
              <a:lnSpc>
                <a:spcPts val="800"/>
              </a:lnSpc>
            </a:pPr>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Evitare sempre l'uso di oggetti duri per pulire le scanalature a V e gli elettrodi.</a:t>
            </a:r>
            <a:endParaRPr lang="it-IT" dirty="0"/>
          </a:p>
          <a:p>
            <a:pPr>
              <a:lnSpc>
                <a:spcPts val="800"/>
              </a:lnSpc>
              <a:tabLst/>
            </a:pPr>
            <a:endParaRPr lang="en-US" altLang="zh-CN" sz="699" dirty="0">
              <a:solidFill>
                <a:srgbClr val="231F20"/>
              </a:solidFill>
              <a:latin typeface="Arial" pitchFamily="18" charset="0"/>
              <a:cs typeface="Arial" pitchFamily="18" charset="0"/>
            </a:endParaRPr>
          </a:p>
        </p:txBody>
      </p:sp>
      <p:sp>
        <p:nvSpPr>
          <p:cNvPr id="28" name="TextBox 1"/>
          <p:cNvSpPr txBox="1"/>
          <p:nvPr/>
        </p:nvSpPr>
        <p:spPr>
          <a:xfrm>
            <a:off x="5141119" y="3159343"/>
            <a:ext cx="4036361" cy="261354"/>
          </a:xfrm>
          <a:prstGeom prst="rect">
            <a:avLst/>
          </a:prstGeom>
          <a:noFill/>
        </p:spPr>
        <p:txBody>
          <a:bodyPr wrap="none" lIns="0" tIns="0" rIns="0" rtlCol="0">
            <a:spAutoFit/>
          </a:bodyPr>
          <a:lstStyle/>
          <a:p>
            <a:pPr lvl="0"/>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Evitare sempre l'uso di acetone, diluente, benzolo o alcool durante la pulizia di qualsiasi parte della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 giuntatrice, ad eccezione dei punti consigliati.</a:t>
            </a:r>
          </a:p>
        </p:txBody>
      </p:sp>
      <p:sp>
        <p:nvSpPr>
          <p:cNvPr id="29" name="TextBox 1"/>
          <p:cNvSpPr txBox="1"/>
          <p:nvPr/>
        </p:nvSpPr>
        <p:spPr>
          <a:xfrm>
            <a:off x="5141119" y="3438743"/>
            <a:ext cx="3058530" cy="148759"/>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Usare un panno asciutto per rimuovere polvere e sporco dalla giuntatrice. </a:t>
            </a:r>
            <a:endParaRPr lang="en-US" altLang="zh-CN" sz="699" dirty="0">
              <a:solidFill>
                <a:srgbClr val="231F20"/>
              </a:solidFill>
              <a:latin typeface="Arial" pitchFamily="18" charset="0"/>
              <a:cs typeface="Arial" pitchFamily="18" charset="0"/>
            </a:endParaRPr>
          </a:p>
        </p:txBody>
      </p:sp>
      <p:sp>
        <p:nvSpPr>
          <p:cNvPr id="30" name="TextBox 1"/>
          <p:cNvSpPr txBox="1"/>
          <p:nvPr/>
        </p:nvSpPr>
        <p:spPr>
          <a:xfrm>
            <a:off x="5141119" y="3591143"/>
            <a:ext cx="3944991" cy="645946"/>
          </a:xfrm>
          <a:prstGeom prst="rect">
            <a:avLst/>
          </a:prstGeom>
          <a:noFill/>
        </p:spPr>
        <p:txBody>
          <a:bodyPr wrap="none" lIns="0" tIns="0" rIns="0" rtlCol="0">
            <a:spAutoFit/>
          </a:bodyPr>
          <a:lstStyle/>
          <a:p>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Se l'esterno della giuntatrice è sporco, immergere un panno morbido in un detergente neutro</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 diluito, strizzare il panno e pulire. Asciugare la giuntatrice con un panno asciutto ma NON utilizzare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 lucido per mobili o altri detergenti.</a:t>
            </a:r>
          </a:p>
          <a:p>
            <a:r>
              <a:rPr lang="it-IT" dirty="0"/>
              <a:t> </a:t>
            </a:r>
          </a:p>
        </p:txBody>
      </p:sp>
      <p:sp>
        <p:nvSpPr>
          <p:cNvPr id="31" name="TextBox 1"/>
          <p:cNvSpPr txBox="1"/>
          <p:nvPr/>
        </p:nvSpPr>
        <p:spPr>
          <a:xfrm>
            <a:off x="5141119" y="3997543"/>
            <a:ext cx="2811667" cy="149400"/>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⑤</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Seguire sempre le istruzioni di manutenzione del presente manuale.</a:t>
            </a:r>
            <a:r>
              <a:rPr lang="it-IT" sz="800" dirty="0"/>
              <a:t> </a:t>
            </a:r>
            <a:endParaRPr lang="en-US" altLang="zh-CN" sz="699" dirty="0">
              <a:solidFill>
                <a:srgbClr val="231F20"/>
              </a:solidFill>
              <a:latin typeface="Arial" pitchFamily="18" charset="0"/>
              <a:cs typeface="Arial" pitchFamily="18" charset="0"/>
            </a:endParaRPr>
          </a:p>
        </p:txBody>
      </p:sp>
      <p:sp>
        <p:nvSpPr>
          <p:cNvPr id="32" name="TextBox 1"/>
          <p:cNvSpPr txBox="1"/>
          <p:nvPr/>
        </p:nvSpPr>
        <p:spPr>
          <a:xfrm>
            <a:off x="5141119" y="2816443"/>
            <a:ext cx="2500685" cy="161583"/>
          </a:xfrm>
          <a:prstGeom prst="rect">
            <a:avLst/>
          </a:prstGeom>
          <a:noFill/>
        </p:spPr>
        <p:txBody>
          <a:bodyPr wrap="none" lIns="0" tIns="0" rIns="0" rtlCol="0">
            <a:spAutoFit/>
          </a:bodyPr>
          <a:lstStyle/>
          <a:p>
            <a:pPr>
              <a:lnSpc>
                <a:spcPts val="900"/>
              </a:lnSpc>
              <a:tabLst/>
            </a:pPr>
            <a:r>
              <a:rPr lang="en-US" altLang="zh-CN" sz="799" dirty="0">
                <a:solidFill>
                  <a:srgbClr val="F1592F"/>
                </a:solidFill>
                <a:latin typeface="Arial" pitchFamily="18" charset="0"/>
                <a:cs typeface="Arial" pitchFamily="18" charset="0"/>
              </a:rPr>
              <a:t>2.3</a:t>
            </a:r>
            <a:r>
              <a:rPr lang="en-US" altLang="zh-CN" sz="799" dirty="0">
                <a:latin typeface="Times New Roman" pitchFamily="18" charset="0"/>
                <a:cs typeface="Times New Roman" pitchFamily="18" charset="0"/>
              </a:rPr>
              <a:t> </a:t>
            </a:r>
            <a:r>
              <a:rPr lang="it-IT" sz="799" dirty="0">
                <a:solidFill>
                  <a:srgbClr val="F1592F"/>
                </a:solidFill>
                <a:latin typeface="Arial" pitchFamily="18" charset="0"/>
                <a:cs typeface="Arial" pitchFamily="18" charset="0"/>
              </a:rPr>
              <a:t>Precauzioni per la manutenzione e la cura esterna </a:t>
            </a:r>
            <a:endParaRPr lang="en-US" altLang="zh-CN" sz="799" dirty="0">
              <a:solidFill>
                <a:srgbClr val="F1592F"/>
              </a:solidFill>
              <a:latin typeface="Arial" pitchFamily="18" charset="0"/>
              <a:cs typeface="Arial" pitchFamily="18" charset="0"/>
            </a:endParaRPr>
          </a:p>
        </p:txBody>
      </p:sp>
      <p:sp>
        <p:nvSpPr>
          <p:cNvPr id="33" name="TextBox 1"/>
          <p:cNvSpPr txBox="1"/>
          <p:nvPr/>
        </p:nvSpPr>
        <p:spPr>
          <a:xfrm>
            <a:off x="5141119" y="4454743"/>
            <a:ext cx="4044377" cy="368947"/>
          </a:xfrm>
          <a:prstGeom prst="rect">
            <a:avLst/>
          </a:prstGeom>
          <a:noFill/>
        </p:spPr>
        <p:txBody>
          <a:bodyPr wrap="none" lIns="0" tIns="0" rIns="0" rtlCol="0">
            <a:spAutoFit/>
          </a:bodyPr>
          <a:lstStyle/>
          <a:p>
            <a:pPr lvl="0"/>
            <a:r>
              <a:rPr lang="en-US" altLang="zh-CN" sz="699" dirty="0">
                <a:solidFill>
                  <a:srgbClr val="231F20"/>
                </a:solidFill>
                <a:latin typeface="Arial Unicode MS" pitchFamily="18" charset="0"/>
                <a:cs typeface="Arial Unicode MS" pitchFamily="18" charset="0"/>
              </a:rPr>
              <a:t>①</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Quando la giuntatrice viene spostata da un ambiente freddo a uno caldo, è necessario lasciare che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si riscaldi gradualmente. Altrimenti, la condensa generata all'interno causerà effetti dannosi alla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giuntatrice.</a:t>
            </a:r>
          </a:p>
        </p:txBody>
      </p:sp>
      <p:sp>
        <p:nvSpPr>
          <p:cNvPr id="34" name="TextBox 1"/>
          <p:cNvSpPr txBox="1"/>
          <p:nvPr/>
        </p:nvSpPr>
        <p:spPr>
          <a:xfrm>
            <a:off x="5141119" y="4873843"/>
            <a:ext cx="2636940" cy="398571"/>
          </a:xfrm>
          <a:prstGeom prst="rect">
            <a:avLst/>
          </a:prstGeom>
          <a:noFill/>
        </p:spPr>
        <p:txBody>
          <a:bodyPr wrap="none" lIns="0" tIns="0" rIns="0" rtlCol="0">
            <a:spAutoFit/>
          </a:bodyPr>
          <a:lstStyle/>
          <a:p>
            <a:r>
              <a:rPr lang="en-US" altLang="zh-CN" sz="699" dirty="0">
                <a:solidFill>
                  <a:srgbClr val="231F20"/>
                </a:solidFill>
                <a:latin typeface="Arial Unicode MS" pitchFamily="18" charset="0"/>
                <a:cs typeface="Arial Unicode MS" pitchFamily="18" charset="0"/>
              </a:rPr>
              <a:t>②</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Imballare bene la giuntatrice a fusione per conservarla a lungo.</a:t>
            </a:r>
          </a:p>
          <a:p>
            <a:pPr>
              <a:lnSpc>
                <a:spcPts val="1000"/>
              </a:lnSpc>
            </a:pPr>
            <a:r>
              <a:rPr lang="en-US" altLang="zh-CN" sz="699" dirty="0">
                <a:solidFill>
                  <a:srgbClr val="231F20"/>
                </a:solidFill>
                <a:latin typeface="Arial Unicode MS" pitchFamily="18" charset="0"/>
                <a:cs typeface="Arial Unicode MS" pitchFamily="18" charset="0"/>
              </a:rPr>
              <a:t>③</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Mantenere la giuntatrice pulita e asciutta.</a:t>
            </a:r>
          </a:p>
          <a:p>
            <a:pPr>
              <a:lnSpc>
                <a:spcPts val="1000"/>
              </a:lnSpc>
              <a:tabLst/>
            </a:pPr>
            <a:endParaRPr lang="en-US" altLang="zh-CN" sz="699" dirty="0">
              <a:solidFill>
                <a:srgbClr val="231F20"/>
              </a:solidFill>
              <a:latin typeface="Arial" pitchFamily="18" charset="0"/>
              <a:cs typeface="Arial" pitchFamily="18" charset="0"/>
            </a:endParaRPr>
          </a:p>
        </p:txBody>
      </p:sp>
      <p:sp>
        <p:nvSpPr>
          <p:cNvPr id="35" name="TextBox 1"/>
          <p:cNvSpPr txBox="1"/>
          <p:nvPr/>
        </p:nvSpPr>
        <p:spPr>
          <a:xfrm>
            <a:off x="5141119" y="5153243"/>
            <a:ext cx="3957815" cy="368947"/>
          </a:xfrm>
          <a:prstGeom prst="rect">
            <a:avLst/>
          </a:prstGeom>
          <a:noFill/>
        </p:spPr>
        <p:txBody>
          <a:bodyPr wrap="none" lIns="0" tIns="0" rIns="0" rtlCol="0">
            <a:spAutoFit/>
          </a:bodyPr>
          <a:lstStyle/>
          <a:p>
            <a:r>
              <a:rPr lang="en-US" altLang="zh-CN" sz="699" dirty="0">
                <a:solidFill>
                  <a:srgbClr val="231F20"/>
                </a:solidFill>
                <a:latin typeface="Arial Unicode MS" pitchFamily="18" charset="0"/>
                <a:cs typeface="Arial Unicode MS" pitchFamily="18" charset="0"/>
              </a:rPr>
              <a:t>④</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La giuntatrice è regolata e allineata con precisione. Tenerla sempre nella sua custodia</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per proteggerla da danni e sporco. Collocare la confezione a cuscino all’esterno della custodia per il</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trasporto su lunghe distanze.</a:t>
            </a:r>
          </a:p>
        </p:txBody>
      </p:sp>
      <p:sp>
        <p:nvSpPr>
          <p:cNvPr id="36" name="TextBox 1"/>
          <p:cNvSpPr txBox="1"/>
          <p:nvPr/>
        </p:nvSpPr>
        <p:spPr>
          <a:xfrm>
            <a:off x="5141119" y="5572343"/>
            <a:ext cx="3917739" cy="363946"/>
          </a:xfrm>
          <a:prstGeom prst="rect">
            <a:avLst/>
          </a:prstGeom>
          <a:noFill/>
        </p:spPr>
        <p:txBody>
          <a:bodyPr wrap="none" lIns="0" tIns="0" rIns="0" rtlCol="0">
            <a:spAutoFit/>
          </a:bodyPr>
          <a:lstStyle/>
          <a:p>
            <a:pPr>
              <a:lnSpc>
                <a:spcPts val="800"/>
              </a:lnSpc>
              <a:tabLst/>
            </a:pPr>
            <a:r>
              <a:rPr lang="en-US" altLang="zh-CN" sz="699" dirty="0">
                <a:solidFill>
                  <a:srgbClr val="231F20"/>
                </a:solidFill>
                <a:latin typeface="Arial Unicode MS" pitchFamily="18" charset="0"/>
                <a:cs typeface="Arial Unicode MS" pitchFamily="18" charset="0"/>
              </a:rPr>
              <a:t>⑤</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Evitare sempre di lasciare la giuntatrice alla luce diretta del sole o di esporla a calore eccessivo.</a:t>
            </a:r>
          </a:p>
          <a:p>
            <a:r>
              <a:rPr lang="en-US" altLang="zh-CN" sz="699" dirty="0">
                <a:solidFill>
                  <a:srgbClr val="231F20"/>
                </a:solidFill>
                <a:latin typeface="Arial Unicode MS" pitchFamily="18" charset="0"/>
                <a:cs typeface="Arial Unicode MS" pitchFamily="18" charset="0"/>
              </a:rPr>
              <a:t>⑥</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Mantenere l'umidità a un livello minimo nel luogo in cui è conservata la giuntatrice. </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L'umidità non deve superare il 95%.</a:t>
            </a:r>
          </a:p>
        </p:txBody>
      </p:sp>
      <p:sp>
        <p:nvSpPr>
          <p:cNvPr id="37" name="TextBox 1"/>
          <p:cNvSpPr txBox="1"/>
          <p:nvPr/>
        </p:nvSpPr>
        <p:spPr>
          <a:xfrm>
            <a:off x="5369719" y="619343"/>
            <a:ext cx="2338782" cy="393569"/>
          </a:xfrm>
          <a:prstGeom prst="rect">
            <a:avLst/>
          </a:prstGeom>
          <a:noFill/>
        </p:spPr>
        <p:txBody>
          <a:bodyPr wrap="none" lIns="0" tIns="0" rIns="0" rtlCol="0">
            <a:spAutoFit/>
          </a:bodyPr>
          <a:lstStyle/>
          <a:p>
            <a:pPr>
              <a:lnSpc>
                <a:spcPts val="800"/>
              </a:lnSpc>
              <a:tabLst/>
            </a:pPr>
            <a:r>
              <a:rPr lang="it-IT" sz="699" dirty="0">
                <a:solidFill>
                  <a:srgbClr val="231F20"/>
                </a:solidFill>
                <a:latin typeface="Arial" pitchFamily="18" charset="0"/>
                <a:cs typeface="Arial" pitchFamily="18" charset="0"/>
              </a:rPr>
              <a:t>Vapori, cattivo odore, rumore anomalo o surriscaldamento</a:t>
            </a:r>
            <a:r>
              <a:rPr lang="en-US" altLang="zh-CN" sz="699" dirty="0">
                <a:solidFill>
                  <a:srgbClr val="231F20"/>
                </a:solidFill>
                <a:latin typeface="Arial" pitchFamily="18" charset="0"/>
                <a:cs typeface="Arial" pitchFamily="18" charset="0"/>
              </a:rPr>
              <a:t>.</a:t>
            </a:r>
          </a:p>
          <a:p>
            <a:pPr>
              <a:lnSpc>
                <a:spcPts val="1000"/>
              </a:lnSpc>
              <a:tabLst/>
            </a:pPr>
            <a:r>
              <a:rPr lang="it-IT" sz="699" dirty="0">
                <a:solidFill>
                  <a:srgbClr val="231F20"/>
                </a:solidFill>
                <a:latin typeface="Arial" pitchFamily="18" charset="0"/>
                <a:cs typeface="Arial" pitchFamily="18" charset="0"/>
              </a:rPr>
              <a:t>Liquido o altro materiale trovato nell'armadio </a:t>
            </a:r>
          </a:p>
          <a:p>
            <a:pPr>
              <a:lnSpc>
                <a:spcPts val="1000"/>
              </a:lnSpc>
              <a:tabLst/>
            </a:pPr>
            <a:r>
              <a:rPr lang="it-IT" sz="699" dirty="0">
                <a:solidFill>
                  <a:srgbClr val="231F20"/>
                </a:solidFill>
                <a:latin typeface="Arial" pitchFamily="18" charset="0"/>
                <a:cs typeface="Arial" pitchFamily="18" charset="0"/>
              </a:rPr>
              <a:t>La giuntatrice è danneggiata o è stata lasciata cadere.</a:t>
            </a:r>
            <a:endParaRPr lang="en-US" altLang="zh-CN" sz="699" dirty="0">
              <a:solidFill>
                <a:srgbClr val="231F20"/>
              </a:solidFill>
              <a:latin typeface="Arial" pitchFamily="18" charset="0"/>
              <a:cs typeface="Arial" pitchFamily="18" charset="0"/>
            </a:endParaRPr>
          </a:p>
        </p:txBody>
      </p:sp>
      <p:sp>
        <p:nvSpPr>
          <p:cNvPr id="38" name="TextBox 1"/>
          <p:cNvSpPr txBox="1"/>
          <p:nvPr/>
        </p:nvSpPr>
        <p:spPr>
          <a:xfrm>
            <a:off x="5141119" y="1038443"/>
            <a:ext cx="3996287" cy="485518"/>
          </a:xfrm>
          <a:prstGeom prst="rect">
            <a:avLst/>
          </a:prstGeom>
          <a:noFill/>
        </p:spPr>
        <p:txBody>
          <a:bodyPr wrap="none" lIns="0" tIns="0" rIns="0" rtlCol="0">
            <a:spAutoFit/>
          </a:bodyPr>
          <a:lstStyle/>
          <a:p>
            <a:r>
              <a:rPr lang="it-IT" sz="699" dirty="0">
                <a:solidFill>
                  <a:srgbClr val="231F20"/>
                </a:solidFill>
                <a:latin typeface="Arial" pitchFamily="18" charset="0"/>
                <a:cs typeface="Arial" pitchFamily="18" charset="0"/>
              </a:rPr>
              <a:t>Se si verifica uno di questi guasti, contattare immediatamente il nostro centro di assistenza. Lasciare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la giuntatrice in queste condizioni senza adottare misure tempestive può causare guasti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all'apparecchiatura, scosse elettriche o incendi e può provocare lesioni o il decesso.</a:t>
            </a:r>
          </a:p>
          <a:p>
            <a:pPr>
              <a:lnSpc>
                <a:spcPts val="1000"/>
              </a:lnSpc>
              <a:tabLst/>
            </a:pPr>
            <a:endParaRPr lang="en-US" altLang="zh-CN" sz="699" dirty="0">
              <a:solidFill>
                <a:srgbClr val="231F20"/>
              </a:solidFill>
              <a:latin typeface="Arial" pitchFamily="18" charset="0"/>
              <a:cs typeface="Arial" pitchFamily="18" charset="0"/>
            </a:endParaRPr>
          </a:p>
        </p:txBody>
      </p:sp>
      <p:sp>
        <p:nvSpPr>
          <p:cNvPr id="39" name="TextBox 1"/>
          <p:cNvSpPr txBox="1"/>
          <p:nvPr/>
        </p:nvSpPr>
        <p:spPr>
          <a:xfrm>
            <a:off x="5141119" y="1444843"/>
            <a:ext cx="3996287" cy="261354"/>
          </a:xfrm>
          <a:prstGeom prst="rect">
            <a:avLst/>
          </a:prstGeom>
          <a:noFill/>
        </p:spPr>
        <p:txBody>
          <a:bodyPr wrap="none" lIns="0" tIns="0" rIns="0" rtlCol="0">
            <a:spAutoFit/>
          </a:bodyPr>
          <a:lstStyle/>
          <a:p>
            <a:pPr lvl="0"/>
            <a:r>
              <a:rPr lang="en-US" altLang="zh-CN" sz="699" dirty="0">
                <a:solidFill>
                  <a:srgbClr val="231F20"/>
                </a:solidFill>
                <a:latin typeface="Arial Unicode MS" pitchFamily="18" charset="0"/>
                <a:cs typeface="Arial Unicode MS" pitchFamily="18" charset="0"/>
              </a:rPr>
              <a:t>⑧</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Non usare gas compresso o aria compressa per pulire la giuntatrice. Possono contenere materiali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 infiammabili che potrebbero incendiarsi durante la scarica elettrica.</a:t>
            </a:r>
          </a:p>
        </p:txBody>
      </p:sp>
      <p:sp>
        <p:nvSpPr>
          <p:cNvPr id="40" name="TextBox 1"/>
          <p:cNvSpPr txBox="1"/>
          <p:nvPr/>
        </p:nvSpPr>
        <p:spPr>
          <a:xfrm>
            <a:off x="5141119" y="1736943"/>
            <a:ext cx="3973845" cy="368947"/>
          </a:xfrm>
          <a:prstGeom prst="rect">
            <a:avLst/>
          </a:prstGeom>
          <a:noFill/>
        </p:spPr>
        <p:txBody>
          <a:bodyPr wrap="none" lIns="0" tIns="0" rIns="0" rtlCol="0">
            <a:spAutoFit/>
          </a:bodyPr>
          <a:lstStyle/>
          <a:p>
            <a:r>
              <a:rPr lang="en-US" altLang="zh-CN" sz="699" dirty="0">
                <a:solidFill>
                  <a:srgbClr val="231F20"/>
                </a:solidFill>
                <a:latin typeface="Arial Unicode MS" pitchFamily="18" charset="0"/>
                <a:cs typeface="Arial Unicode MS" pitchFamily="18" charset="0"/>
              </a:rPr>
              <a:t>⑨</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Utilizzare esclusivamente l'adattatore CA standard specifico per la MINI5C+. L'uso di una fonte di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alimentazione CA inadeguata può provocare fumi, scosse elettriche o danni all’apparecchiatura e</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causare anche incendi, lesioni o il decesso.</a:t>
            </a:r>
          </a:p>
        </p:txBody>
      </p:sp>
      <p:sp>
        <p:nvSpPr>
          <p:cNvPr id="41" name="TextBox 1"/>
          <p:cNvSpPr txBox="1"/>
          <p:nvPr/>
        </p:nvSpPr>
        <p:spPr>
          <a:xfrm>
            <a:off x="5141119" y="2156043"/>
            <a:ext cx="3981859" cy="593111"/>
          </a:xfrm>
          <a:prstGeom prst="rect">
            <a:avLst/>
          </a:prstGeom>
          <a:noFill/>
        </p:spPr>
        <p:txBody>
          <a:bodyPr wrap="none" lIns="0" tIns="0" rIns="0" rtlCol="0">
            <a:spAutoFit/>
          </a:bodyPr>
          <a:lstStyle/>
          <a:p>
            <a:r>
              <a:rPr lang="en-US" altLang="zh-CN" sz="699" dirty="0">
                <a:solidFill>
                  <a:srgbClr val="231F20"/>
                </a:solidFill>
                <a:latin typeface="Arial Unicode MS" pitchFamily="18" charset="0"/>
                <a:cs typeface="Arial Unicode MS" pitchFamily="18" charset="0"/>
              </a:rPr>
              <a:t>⑩</a:t>
            </a:r>
            <a:r>
              <a:rPr lang="en-US" altLang="zh-CN" sz="699" dirty="0">
                <a:latin typeface="Times New Roman" pitchFamily="18" charset="0"/>
                <a:cs typeface="Times New Roman" pitchFamily="18" charset="0"/>
              </a:rPr>
              <a:t> </a:t>
            </a:r>
            <a:r>
              <a:rPr lang="it-IT" sz="699" dirty="0">
                <a:solidFill>
                  <a:srgbClr val="231F20"/>
                </a:solidFill>
                <a:latin typeface="Arial" pitchFamily="18" charset="0"/>
                <a:cs typeface="Arial" pitchFamily="18" charset="0"/>
              </a:rPr>
              <a:t>Utilizzare solo il cavo di alimentazione CA specifico per la MINI5C+. Non collocare oggetti pesanti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sul cavo di alimentazione CA. Tenere il cavo di alimentazione lontano da fonti di calore. Non</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modificare il cavo di alimentazione. L'uso di un cavo improprio o danneggiato può causare fumi,</a:t>
            </a:r>
            <a:br>
              <a:rPr lang="it-IT" sz="699" dirty="0">
                <a:solidFill>
                  <a:srgbClr val="231F20"/>
                </a:solidFill>
                <a:latin typeface="Arial" pitchFamily="18" charset="0"/>
                <a:cs typeface="Arial" pitchFamily="18" charset="0"/>
              </a:rPr>
            </a:br>
            <a:r>
              <a:rPr lang="it-IT" sz="699" dirty="0">
                <a:solidFill>
                  <a:srgbClr val="231F20"/>
                </a:solidFill>
                <a:latin typeface="Arial" pitchFamily="18" charset="0"/>
                <a:cs typeface="Arial" pitchFamily="18" charset="0"/>
              </a:rPr>
              <a:t>scosse elettriche o danni alle apparecchiature e può anche provocare incendi, lesioni o il decesso.</a:t>
            </a:r>
          </a:p>
          <a:p>
            <a:pPr>
              <a:lnSpc>
                <a:spcPts val="1000"/>
              </a:lnSpc>
              <a:tabLst/>
            </a:pPr>
            <a:endParaRPr lang="en-US" altLang="zh-CN" sz="699" dirty="0">
              <a:solidFill>
                <a:srgbClr val="231F20"/>
              </a:solidFill>
              <a:latin typeface="Arial" pitchFamily="18" charset="0"/>
              <a:cs typeface="Arial"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3088</TotalTime>
  <Words>11476</Words>
  <Application>Microsoft Office PowerPoint</Application>
  <PresentationFormat>사용자 지정</PresentationFormat>
  <Paragraphs>2926</Paragraphs>
  <Slides>48</Slides>
  <Notes>4</Notes>
  <HiddenSlides>0</HiddenSlides>
  <MMClips>0</MMClips>
  <ScaleCrop>false</ScaleCrop>
  <HeadingPairs>
    <vt:vector size="4" baseType="variant">
      <vt:variant>
        <vt:lpstr>테마</vt:lpstr>
      </vt:variant>
      <vt:variant>
        <vt:i4>1</vt:i4>
      </vt:variant>
      <vt:variant>
        <vt:lpstr>슬라이드 제목</vt:lpstr>
      </vt:variant>
      <vt:variant>
        <vt:i4>48</vt:i4>
      </vt:variant>
    </vt:vector>
  </HeadingPairs>
  <TitlesOfParts>
    <vt:vector size="49" baseType="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dc:creator>
  <cp:lastModifiedBy>SAMSUNG04</cp:lastModifiedBy>
  <cp:revision>403</cp:revision>
  <dcterms:created xsi:type="dcterms:W3CDTF">2006-08-16T00:00:00Z</dcterms:created>
  <dcterms:modified xsi:type="dcterms:W3CDTF">2019-11-13T02:40:54Z</dcterms:modified>
</cp:coreProperties>
</file>